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63" r:id="rId2"/>
    <p:sldId id="259" r:id="rId3"/>
    <p:sldId id="265" r:id="rId4"/>
    <p:sldId id="266" r:id="rId5"/>
    <p:sldId id="264" r:id="rId6"/>
    <p:sldId id="298" r:id="rId7"/>
    <p:sldId id="274" r:id="rId8"/>
    <p:sldId id="299" r:id="rId9"/>
    <p:sldId id="301" r:id="rId10"/>
    <p:sldId id="300" r:id="rId11"/>
    <p:sldId id="275" r:id="rId12"/>
    <p:sldId id="267" r:id="rId13"/>
    <p:sldId id="276" r:id="rId14"/>
    <p:sldId id="277" r:id="rId15"/>
    <p:sldId id="278" r:id="rId16"/>
    <p:sldId id="312" r:id="rId17"/>
    <p:sldId id="279" r:id="rId18"/>
    <p:sldId id="319" r:id="rId19"/>
    <p:sldId id="321" r:id="rId20"/>
    <p:sldId id="322" r:id="rId21"/>
    <p:sldId id="317" r:id="rId22"/>
    <p:sldId id="268" r:id="rId23"/>
    <p:sldId id="280" r:id="rId24"/>
    <p:sldId id="320" r:id="rId25"/>
    <p:sldId id="313" r:id="rId26"/>
    <p:sldId id="314" r:id="rId27"/>
    <p:sldId id="315" r:id="rId28"/>
    <p:sldId id="294" r:id="rId29"/>
    <p:sldId id="295" r:id="rId30"/>
    <p:sldId id="296" r:id="rId31"/>
    <p:sldId id="297" r:id="rId32"/>
    <p:sldId id="269" r:id="rId33"/>
    <p:sldId id="293" r:id="rId34"/>
    <p:sldId id="281" r:id="rId35"/>
    <p:sldId id="270" r:id="rId36"/>
    <p:sldId id="302" r:id="rId37"/>
    <p:sldId id="303" r:id="rId38"/>
    <p:sldId id="284" r:id="rId39"/>
    <p:sldId id="285" r:id="rId40"/>
    <p:sldId id="286" r:id="rId41"/>
    <p:sldId id="316" r:id="rId42"/>
    <p:sldId id="287" r:id="rId43"/>
    <p:sldId id="311" r:id="rId44"/>
    <p:sldId id="306" r:id="rId45"/>
    <p:sldId id="307" r:id="rId46"/>
    <p:sldId id="308" r:id="rId47"/>
    <p:sldId id="309" r:id="rId48"/>
    <p:sldId id="310" r:id="rId49"/>
    <p:sldId id="271" r:id="rId50"/>
    <p:sldId id="304" r:id="rId51"/>
    <p:sldId id="305" r:id="rId52"/>
    <p:sldId id="291" r:id="rId53"/>
    <p:sldId id="272" r:id="rId54"/>
    <p:sldId id="282" r:id="rId55"/>
    <p:sldId id="283" r:id="rId56"/>
    <p:sldId id="324" r:id="rId57"/>
    <p:sldId id="292" r:id="rId58"/>
    <p:sldId id="323" r:id="rId59"/>
    <p:sldId id="288" r:id="rId60"/>
    <p:sldId id="289" r:id="rId61"/>
    <p:sldId id="290" r:id="rId62"/>
    <p:sldId id="31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704" autoAdjust="0"/>
  </p:normalViewPr>
  <p:slideViewPr>
    <p:cSldViewPr snapToGrid="0">
      <p:cViewPr varScale="1">
        <p:scale>
          <a:sx n="105" d="100"/>
          <a:sy n="105" d="100"/>
        </p:scale>
        <p:origin x="828" y="96"/>
      </p:cViewPr>
      <p:guideLst/>
    </p:cSldViewPr>
  </p:slideViewPr>
  <p:notesTextViewPr>
    <p:cViewPr>
      <p:scale>
        <a:sx n="1" d="1"/>
        <a:sy n="1" d="1"/>
      </p:scale>
      <p:origin x="0" y="0"/>
    </p:cViewPr>
  </p:notesText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t>6/6/2023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t>1</a:t>
            </a:fld>
            <a:endParaRPr lang="en-US" dirty="0"/>
          </a:p>
        </p:txBody>
      </p:sp>
    </p:spTree>
    <p:extLst>
      <p:ext uri="{BB962C8B-B14F-4D97-AF65-F5344CB8AC3E}">
        <p14:creationId xmlns:p14="http://schemas.microsoft.com/office/powerpoint/2010/main" val="42339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rPr>
              <a:t>Historically, there is not much education for medical professionals related to IDD or Autism.  This sometimes leads to diagnostic overshadowing.  Diagnostic Overshadowing occurs when the individual’s IDD status is determined to be the cause of all the individual's challenges.  Being told a person “hits” doesn’t really tell you why.  People who may not have strong verbal skills may not be able to tell you what is going on with them.  Are they dysregulated because of a migraine, or an oral abscess, chronic constipation, or even a drug side-effect or interaction between medications? We don’t want to treat a sore tooth with Thorazine.</a:t>
            </a:r>
          </a:p>
          <a:p>
            <a:endParaRPr lang="en-US" dirty="0"/>
          </a:p>
        </p:txBody>
      </p:sp>
      <p:sp>
        <p:nvSpPr>
          <p:cNvPr id="4" name="Slide Number Placeholder 3"/>
          <p:cNvSpPr>
            <a:spLocks noGrp="1"/>
          </p:cNvSpPr>
          <p:nvPr>
            <p:ph type="sldNum" sz="quarter" idx="5"/>
          </p:nvPr>
        </p:nvSpPr>
        <p:spPr/>
        <p:txBody>
          <a:bodyPr/>
          <a:lstStyle/>
          <a:p>
            <a:fld id="{9C936D52-512B-47DE-BC94-6C88A56CE986}" type="slidenum">
              <a:rPr lang="en-US" smtClean="0"/>
              <a:t>25</a:t>
            </a:fld>
            <a:endParaRPr lang="en-US"/>
          </a:p>
        </p:txBody>
      </p:sp>
    </p:spTree>
    <p:extLst>
      <p:ext uri="{BB962C8B-B14F-4D97-AF65-F5344CB8AC3E}">
        <p14:creationId xmlns:p14="http://schemas.microsoft.com/office/powerpoint/2010/main" val="340039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p:cNvGrpSpPr/>
          <p:nvPr userDrawn="1"/>
        </p:nvGrpSpPr>
        <p:grpSpPr bwMode="ltGray">
          <a:xfrm>
            <a:off x="0" y="0"/>
            <a:ext cx="12192000" cy="6858000"/>
            <a:chOff x="0" y="0"/>
            <a:chExt cx="12192000" cy="6858000"/>
          </a:xfrm>
        </p:grpSpPr>
        <p:sp>
          <p:nvSpPr>
            <p:cNvPr id="14" name="Rectangle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9" name="Oval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10" name="Oval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sp>
          <p:nvSpPr>
            <p:cNvPr id="11" name="Oval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12" name="Oval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13" name="Oval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grpSp>
      <p:sp>
        <p:nvSpPr>
          <p:cNvPr id="2" name="Title 1"/>
          <p:cNvSpPr>
            <a:spLocks noGrp="1"/>
          </p:cNvSpPr>
          <p:nvPr>
            <p:ph type="ctrTitle"/>
          </p:nvPr>
        </p:nvSpPr>
        <p:spPr>
          <a:xfrm>
            <a:off x="1524000" y="1041400"/>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b="1" i="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DA08AD9C-B2AB-4742-B9D5-88A1B5443D17}" type="datetime1">
              <a:rPr lang="en-US" smtClean="0"/>
              <a:t>6/6/2023</a:t>
            </a:fld>
            <a:endParaRPr lang="en-US"/>
          </a:p>
        </p:txBody>
      </p:sp>
      <p:sp>
        <p:nvSpPr>
          <p:cNvPr id="29" name="Footer Placeholder 28"/>
          <p:cNvSpPr>
            <a:spLocks noGrp="1"/>
          </p:cNvSpPr>
          <p:nvPr>
            <p:ph type="ftr" sz="quarter" idx="11"/>
          </p:nvPr>
        </p:nvSpPr>
        <p:spPr/>
        <p:txBody>
          <a:bodyPr/>
          <a:lstStyle/>
          <a:p>
            <a:r>
              <a:rPr lang="en-US" dirty="0"/>
              <a:t>Add a footer</a:t>
            </a:r>
          </a:p>
        </p:txBody>
      </p:sp>
      <p:sp>
        <p:nvSpPr>
          <p:cNvPr id="30" name="Slide Number Placeholder 2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41975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D6FAA-2408-45A7-869F-2014C214FC1D}" type="datetime1">
              <a:rPr lang="en-US" smtClean="0"/>
              <a:t>6/6/2023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400694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0D00D2-426F-4F92-907F-34BAC1037045}" type="datetime1">
              <a:rPr lang="en-US" smtClean="0"/>
              <a:t>6/6/2023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16760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F0A1930-6C43-4E8F-9426-A3A84C496FC0}" type="datetime1">
              <a:rPr lang="en-US" smtClean="0"/>
              <a:t>6/6/2023</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dirty="0"/>
              <a:t>Add a footer</a:t>
            </a: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C62155A9-2BEA-4E1A-A809-3AB570F0F126}" type="slidenum">
              <a:rPr lang="en-US" smtClean="0"/>
              <a:pPr/>
              <a:t>‹#›</a:t>
            </a:fld>
            <a:endParaRPr lang="en-US"/>
          </a:p>
        </p:txBody>
      </p:sp>
    </p:spTree>
    <p:extLst>
      <p:ext uri="{BB962C8B-B14F-4D97-AF65-F5344CB8AC3E}">
        <p14:creationId xmlns:p14="http://schemas.microsoft.com/office/powerpoint/2010/main" val="238723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7" name="Date Placeholder 6"/>
          <p:cNvSpPr>
            <a:spLocks noGrp="1"/>
          </p:cNvSpPr>
          <p:nvPr>
            <p:ph type="dt" sz="half" idx="10"/>
          </p:nvPr>
        </p:nvSpPr>
        <p:spPr/>
        <p:txBody>
          <a:bodyPr/>
          <a:lstStyle/>
          <a:p>
            <a:fld id="{DDF117CD-D39E-4644-9F4A-FCA0A2101615}" type="datetime1">
              <a:rPr lang="en-US" smtClean="0"/>
              <a:t>6/6/2023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1123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BA0D1651-45E6-4A2C-99B8-82F921298F2D}" type="datetime1">
              <a:rPr lang="en-US" smtClean="0"/>
              <a:t>6/6/2023</a:t>
            </a:fld>
            <a:endParaRPr lang="en-US"/>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5780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a:lstStyle/>
          <a:p>
            <a:fld id="{B59806B7-6F8B-402A-A5AA-EC8CCA413C89}" type="datetime1">
              <a:rPr lang="en-US" smtClean="0"/>
              <a:t>6/6/2023</a:t>
            </a:fld>
            <a:endParaRPr lang="en-US"/>
          </a:p>
        </p:txBody>
      </p:sp>
      <p:sp>
        <p:nvSpPr>
          <p:cNvPr id="11" name="Footer Placeholder 10"/>
          <p:cNvSpPr>
            <a:spLocks noGrp="1"/>
          </p:cNvSpPr>
          <p:nvPr>
            <p:ph type="ftr" sz="quarter" idx="11"/>
          </p:nvPr>
        </p:nvSpPr>
        <p:spPr/>
        <p:txBody>
          <a:bodyPr/>
          <a:lstStyle/>
          <a:p>
            <a:r>
              <a:rPr lang="en-US" dirty="0"/>
              <a:t>Add a footer</a:t>
            </a:r>
          </a:p>
        </p:txBody>
      </p:sp>
      <p:sp>
        <p:nvSpPr>
          <p:cNvPr id="12" name="Slide Number Placeholder 11"/>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9418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EAA48042-1CDC-4A3A-9348-8618A3117C5A}" type="datetime1">
              <a:rPr lang="en-US" smtClean="0"/>
              <a:t>6/6/2023</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8" name="Slide Number Placeholder 7"/>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38254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FA7805-3287-4562-914A-E3154CDB99E0}" type="datetime1">
              <a:rPr lang="en-US" smtClean="0"/>
              <a:t>6/6/2023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7976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marL="338138" indent="-338138">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95486D92-D8A0-4DA7-91C7-7D40AE100B92}" type="datetime1">
              <a:rPr lang="en-US" smtClean="0"/>
              <a:t>6/6/2023</a:t>
            </a:fld>
            <a:endParaRPr lang="en-US"/>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166436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A9C6CC7D-996C-4D51-8355-44BC67D378B3}" type="datetime1">
              <a:rPr lang="en-US" smtClean="0"/>
              <a:t>6/6/2023</a:t>
            </a:fld>
            <a:endParaRPr lang="en-US"/>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C62155A9-2BEA-4E1A-A809-3AB570F0F126}" type="slidenum">
              <a:rPr lang="en-US" smtClean="0"/>
              <a:pPr/>
              <a:t>‹#›</a:t>
            </a:fld>
            <a:endParaRPr lang="en-US"/>
          </a:p>
        </p:txBody>
      </p:sp>
    </p:spTree>
    <p:extLst>
      <p:ext uri="{BB962C8B-B14F-4D97-AF65-F5344CB8AC3E}">
        <p14:creationId xmlns:p14="http://schemas.microsoft.com/office/powerpoint/2010/main" val="39534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21" name="Group 20"/>
          <p:cNvGrpSpPr/>
          <p:nvPr userDrawn="1"/>
        </p:nvGrpSpPr>
        <p:grpSpPr>
          <a:xfrm>
            <a:off x="1860687" y="450998"/>
            <a:ext cx="7620000" cy="1139952"/>
            <a:chOff x="1860687" y="450998"/>
            <a:chExt cx="7620000" cy="1139952"/>
          </a:xfrm>
        </p:grpSpPr>
        <p:pic>
          <p:nvPicPr>
            <p:cNvPr id="22" name="Picture 2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gray">
            <a:xfrm>
              <a:off x="1860687" y="450998"/>
              <a:ext cx="7620000" cy="1139952"/>
            </a:xfrm>
            <a:prstGeom prst="rect">
              <a:avLst/>
            </a:prstGeom>
          </p:spPr>
        </p:pic>
        <p:grpSp>
          <p:nvGrpSpPr>
            <p:cNvPr id="23" name="Group 22"/>
            <p:cNvGrpSpPr/>
            <p:nvPr userDrawn="1"/>
          </p:nvGrpSpPr>
          <p:grpSpPr>
            <a:xfrm>
              <a:off x="1860687" y="450998"/>
              <a:ext cx="7615237" cy="1106488"/>
              <a:chOff x="1891518" y="519806"/>
              <a:chExt cx="7615237" cy="1106488"/>
            </a:xfrm>
          </p:grpSpPr>
          <p:sp>
            <p:nvSpPr>
              <p:cNvPr id="24" name="Oval 6"/>
              <p:cNvSpPr>
                <a:spLocks noChangeArrowheads="1"/>
              </p:cNvSpPr>
              <p:nvPr/>
            </p:nvSpPr>
            <p:spPr bwMode="hidden">
              <a:xfrm flipH="1">
                <a:off x="5688818" y="519806"/>
                <a:ext cx="1104900" cy="1104900"/>
              </a:xfrm>
              <a:prstGeom prst="ellipse">
                <a:avLst/>
              </a:prstGeom>
              <a:solidFill>
                <a:schemeClr val="accent1">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25" name="Oval 7"/>
              <p:cNvSpPr>
                <a:spLocks noChangeArrowheads="1"/>
              </p:cNvSpPr>
              <p:nvPr/>
            </p:nvSpPr>
            <p:spPr bwMode="hidden">
              <a:xfrm flipH="1">
                <a:off x="8403443" y="519806"/>
                <a:ext cx="1103312" cy="1104900"/>
              </a:xfrm>
              <a:prstGeom prst="ellipse">
                <a:avLst/>
              </a:prstGeom>
              <a:solidFill>
                <a:schemeClr val="accent1">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26" name="Oval 8"/>
              <p:cNvSpPr>
                <a:spLocks noChangeArrowheads="1"/>
              </p:cNvSpPr>
              <p:nvPr/>
            </p:nvSpPr>
            <p:spPr bwMode="hidden">
              <a:xfrm flipH="1">
                <a:off x="1891518" y="521394"/>
                <a:ext cx="1103312" cy="1104900"/>
              </a:xfrm>
              <a:prstGeom prst="ellipse">
                <a:avLst/>
              </a:prstGeom>
              <a:solidFill>
                <a:schemeClr val="accent1">
                  <a:lumMod val="20000"/>
                  <a:lumOff val="80000"/>
                </a:schemeClr>
              </a:solidFill>
              <a:ln>
                <a:noFill/>
              </a:ln>
              <a:effectLst/>
            </p:spPr>
            <p:txBody>
              <a:bodyPr wrap="none" anchor="ctr"/>
              <a:lstStyle/>
              <a:p>
                <a:pPr algn="ctr" eaLnBrk="1" hangingPunct="1"/>
                <a:endParaRPr lang="en-US" sz="2400">
                  <a:latin typeface="Times New Roman" charset="0"/>
                </a:endParaRPr>
              </a:p>
            </p:txBody>
          </p:sp>
          <p:sp>
            <p:nvSpPr>
              <p:cNvPr id="27" name="Oval 9"/>
              <p:cNvSpPr>
                <a:spLocks noChangeArrowheads="1"/>
              </p:cNvSpPr>
              <p:nvPr/>
            </p:nvSpPr>
            <p:spPr bwMode="hidden">
              <a:xfrm flipH="1">
                <a:off x="7144555"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sp>
            <p:nvSpPr>
              <p:cNvPr id="28" name="Oval 10"/>
              <p:cNvSpPr>
                <a:spLocks noChangeArrowheads="1"/>
              </p:cNvSpPr>
              <p:nvPr/>
            </p:nvSpPr>
            <p:spPr bwMode="hidden">
              <a:xfrm flipH="1">
                <a:off x="3178980"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gr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0346F80-965E-4784-B7D3-29765BD94027}" type="datetime1">
              <a:rPr lang="en-US" smtClean="0"/>
              <a:t>6/6/2023</a:t>
            </a:fld>
            <a:endParaRPr lang="en-US"/>
          </a:p>
        </p:txBody>
      </p:sp>
      <p:sp>
        <p:nvSpPr>
          <p:cNvPr id="3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dirty="0"/>
              <a:t>Add a footer</a:t>
            </a:r>
          </a:p>
        </p:txBody>
      </p:sp>
      <p:sp>
        <p:nvSpPr>
          <p:cNvPr id="3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C62155A9-2BEA-4E1A-A809-3AB570F0F126}" type="slidenum">
              <a:rPr lang="en-US" smtClean="0"/>
              <a:pPr/>
              <a:t>‹#›</a:t>
            </a:fld>
            <a:endParaRPr lang="en-US"/>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b="1" kern="1200" cap="none" spc="0">
          <a:ln w="22225">
            <a:solidFill>
              <a:schemeClr val="tx2"/>
            </a:solidFill>
            <a:prstDash val="solid"/>
          </a:ln>
          <a:solidFill>
            <a:schemeClr val="tx2">
              <a:lumMod val="60000"/>
              <a:lumOff val="40000"/>
            </a:schemeClr>
          </a:solidFill>
          <a:effectLst/>
          <a:latin typeface="+mj-lt"/>
          <a:ea typeface="+mj-ea"/>
          <a:cs typeface="+mj-cs"/>
        </a:defRPr>
      </a:lvl1pPr>
    </p:titleStyle>
    <p:bodyStyle>
      <a:lvl1pPr marL="287338" indent="-287338" algn="l" defTabSz="914400" rtl="0" eaLnBrk="1" latinLnBrk="0" hangingPunct="1">
        <a:lnSpc>
          <a:spcPct val="90000"/>
        </a:lnSpc>
        <a:spcBef>
          <a:spcPct val="30000"/>
        </a:spcBef>
        <a:buClr>
          <a:schemeClr val="accent2">
            <a:lumMod val="75000"/>
          </a:schemeClr>
        </a:buClr>
        <a:buSzPct val="70000"/>
        <a:buFont typeface="Wingdings" panose="05000000000000000000" pitchFamily="2" charset="2"/>
        <a:buChar char="¤"/>
        <a:defRPr sz="2800" kern="1200">
          <a:solidFill>
            <a:schemeClr val="tx1"/>
          </a:solidFill>
          <a:latin typeface="+mn-lt"/>
          <a:ea typeface="+mn-ea"/>
          <a:cs typeface="+mn-cs"/>
        </a:defRPr>
      </a:lvl1pPr>
      <a:lvl2pPr marL="739775" indent="-282575"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5">
            <a:lumMod val="75000"/>
          </a:schemeClr>
        </a:buClr>
        <a:buSzPct val="7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SzPct val="7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1">
            <a:lumMod val="75000"/>
          </a:schemeClr>
        </a:buClr>
        <a:buSzPct val="70000"/>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therapistaid.com/" TargetMode="External"/><Relationship Id="rId2" Type="http://schemas.openxmlformats.org/officeDocument/2006/relationships/hyperlink" Target="https://skillssystem.com/" TargetMode="External"/><Relationship Id="rId1" Type="http://schemas.openxmlformats.org/officeDocument/2006/relationships/slideLayout" Target="../slideLayouts/slideLayout2.xml"/><Relationship Id="rId4" Type="http://schemas.openxmlformats.org/officeDocument/2006/relationships/hyperlink" Target="https://www.ucl.ac.uk/psychiatry/sites/psychiatry/files/cbt-id-manual.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4000" y="724619"/>
            <a:ext cx="9144000" cy="2704381"/>
          </a:xfrm>
        </p:spPr>
        <p:txBody>
          <a:bodyPr>
            <a:noAutofit/>
          </a:bodyPr>
          <a:lstStyle/>
          <a:p>
            <a:r>
              <a:rPr lang="en-US" sz="4400" dirty="0"/>
              <a:t>Biopsychosocial approach for serving individuals with a co-occurring IDD and behavioral health need</a:t>
            </a:r>
          </a:p>
        </p:txBody>
      </p:sp>
      <p:sp>
        <p:nvSpPr>
          <p:cNvPr id="10" name="Subtitle 9"/>
          <p:cNvSpPr>
            <a:spLocks noGrp="1"/>
          </p:cNvSpPr>
          <p:nvPr>
            <p:ph type="subTitle" idx="1"/>
          </p:nvPr>
        </p:nvSpPr>
        <p:spPr/>
        <p:txBody>
          <a:bodyPr>
            <a:normAutofit/>
          </a:bodyPr>
          <a:lstStyle/>
          <a:p>
            <a:r>
              <a:rPr lang="en-US" dirty="0"/>
              <a:t>Bryan Camphire, Integral Care</a:t>
            </a:r>
          </a:p>
          <a:p>
            <a:r>
              <a:rPr lang="en-US" dirty="0"/>
              <a:t>David R. Gunter, MHMR Tarrant</a:t>
            </a:r>
          </a:p>
          <a:p>
            <a:r>
              <a:rPr lang="en-US" dirty="0"/>
              <a:t>Amanda Willis, The Harris Center</a:t>
            </a:r>
          </a:p>
        </p:txBody>
      </p:sp>
    </p:spTree>
    <p:extLst>
      <p:ext uri="{BB962C8B-B14F-4D97-AF65-F5344CB8AC3E}">
        <p14:creationId xmlns:p14="http://schemas.microsoft.com/office/powerpoint/2010/main" val="42728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OBI Services</a:t>
            </a:r>
          </a:p>
        </p:txBody>
      </p:sp>
      <p:sp>
        <p:nvSpPr>
          <p:cNvPr id="14" name="Content Placeholder 13"/>
          <p:cNvSpPr>
            <a:spLocks noGrp="1"/>
          </p:cNvSpPr>
          <p:nvPr>
            <p:ph idx="1"/>
          </p:nvPr>
        </p:nvSpPr>
        <p:spPr>
          <a:xfrm>
            <a:off x="838200" y="1825624"/>
            <a:ext cx="10515600" cy="4575175"/>
          </a:xfrm>
        </p:spPr>
        <p:txBody>
          <a:bodyPr>
            <a:noAutofit/>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entury Gothic" panose="020B0502020202020204" pitchFamily="34" charset="0"/>
                <a:ea typeface="Calibri" panose="020F0502020204030204" pitchFamily="34" charset="0"/>
              </a:rPr>
              <a:t>A Collaborative Care Case Manager (CCCM) is assigned to each participant in OBI.  The CCCM provides the following services: </a:t>
            </a:r>
          </a:p>
          <a:p>
            <a:pPr marL="0" marR="0" indent="0">
              <a:spcBef>
                <a:spcPts val="0"/>
              </a:spcBef>
              <a:spcAft>
                <a:spcPts val="0"/>
              </a:spcAft>
              <a:buNone/>
            </a:pPr>
            <a:endParaRPr lang="en-US" sz="2000" dirty="0">
              <a:effectLst/>
              <a:latin typeface="Century Gothic" panose="020B0502020202020204" pitchFamily="34" charset="0"/>
              <a:ea typeface="Calibri" panose="020F0502020204030204" pitchFamily="34" charset="0"/>
            </a:endParaRPr>
          </a:p>
          <a:p>
            <a:pPr marL="507999" lvl="1" indent="-342900">
              <a:spcBef>
                <a:spcPts val="0"/>
              </a:spcBef>
            </a:pPr>
            <a:r>
              <a:rPr lang="en-US" sz="2000" dirty="0">
                <a:effectLst/>
                <a:latin typeface="Century Gothic" panose="020B0502020202020204" pitchFamily="34" charset="0"/>
                <a:ea typeface="Calibri" panose="020F0502020204030204" pitchFamily="34" charset="0"/>
              </a:rPr>
              <a:t>Biopsychosocial (BPS) assessment to gather information regarding each participant’s history of IDD and mental health services, medical concerns, medication history (e.g., medical and psychiatric), trauma history as well as current services, concerns and services requested through the duration of the program. </a:t>
            </a:r>
          </a:p>
          <a:p>
            <a:pPr marL="165099" lvl="1" indent="0">
              <a:spcBef>
                <a:spcPts val="0"/>
              </a:spcBef>
              <a:buNone/>
            </a:pPr>
            <a:endParaRPr lang="en-US" sz="2000" dirty="0">
              <a:effectLst/>
              <a:latin typeface="Century Gothic" panose="020B0502020202020204" pitchFamily="34" charset="0"/>
              <a:ea typeface="Calibri" panose="020F0502020204030204" pitchFamily="34" charset="0"/>
            </a:endParaRPr>
          </a:p>
          <a:p>
            <a:pPr marL="507999" lvl="1" indent="-342900">
              <a:spcBef>
                <a:spcPts val="0"/>
              </a:spcBef>
            </a:pPr>
            <a:r>
              <a:rPr lang="en-US" sz="2000" dirty="0">
                <a:latin typeface="Century Gothic" panose="020B0502020202020204" pitchFamily="34" charset="0"/>
                <a:ea typeface="Calibri" panose="020F0502020204030204" pitchFamily="34" charset="0"/>
              </a:rPr>
              <a:t>Person-Centered Recovery Plan (PCRP) informed by the BPS assessment that guides the services provided during the participant’s engagement in OBI.</a:t>
            </a:r>
          </a:p>
          <a:p>
            <a:pPr marL="165099" lvl="1" indent="0">
              <a:spcBef>
                <a:spcPts val="0"/>
              </a:spcBef>
              <a:buNone/>
            </a:pPr>
            <a:endParaRPr lang="en-US" sz="2000" dirty="0">
              <a:latin typeface="Century Gothic" panose="020B0502020202020204" pitchFamily="34" charset="0"/>
              <a:ea typeface="Calibri" panose="020F0502020204030204" pitchFamily="34" charset="0"/>
            </a:endParaRPr>
          </a:p>
          <a:p>
            <a:pPr marL="507999" lvl="1" indent="-342900">
              <a:spcBef>
                <a:spcPts val="0"/>
              </a:spcBef>
            </a:pPr>
            <a:r>
              <a:rPr lang="en-US" sz="2000" dirty="0">
                <a:effectLst/>
                <a:latin typeface="Century Gothic" panose="020B0502020202020204" pitchFamily="34" charset="0"/>
                <a:ea typeface="Calibri" panose="020F0502020204030204" pitchFamily="34" charset="0"/>
              </a:rPr>
              <a:t>Referral to community center and community-based services including, but not limited to:  IDD; Behavioral Health; medical; transportation; housing; financial; and recreational.</a:t>
            </a:r>
          </a:p>
        </p:txBody>
      </p:sp>
    </p:spTree>
    <p:extLst>
      <p:ext uri="{BB962C8B-B14F-4D97-AF65-F5344CB8AC3E}">
        <p14:creationId xmlns:p14="http://schemas.microsoft.com/office/powerpoint/2010/main" val="197381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OBI Services (cont.)</a:t>
            </a:r>
          </a:p>
        </p:txBody>
      </p:sp>
      <p:sp>
        <p:nvSpPr>
          <p:cNvPr id="14" name="Content Placeholder 13"/>
          <p:cNvSpPr>
            <a:spLocks noGrp="1"/>
          </p:cNvSpPr>
          <p:nvPr>
            <p:ph idx="1"/>
          </p:nvPr>
        </p:nvSpPr>
        <p:spPr>
          <a:xfrm>
            <a:off x="838200" y="1825624"/>
            <a:ext cx="10515600" cy="4575175"/>
          </a:xfrm>
        </p:spPr>
        <p:txBody>
          <a:bodyPr>
            <a:noAutofit/>
          </a:bodyPr>
          <a:lstStyle/>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55562" indent="-342900">
              <a:spcBef>
                <a:spcPts val="0"/>
              </a:spcBef>
            </a:pPr>
            <a:endParaRPr lang="en-US" sz="2000" dirty="0">
              <a:effectLst/>
              <a:latin typeface="Calibri" panose="020F0502020204030204" pitchFamily="34" charset="0"/>
              <a:ea typeface="Calibri" panose="020F0502020204030204" pitchFamily="34" charset="0"/>
            </a:endParaRPr>
          </a:p>
          <a:p>
            <a:pPr marL="55562" indent="-342900">
              <a:spcBef>
                <a:spcPts val="0"/>
              </a:spcBef>
            </a:pPr>
            <a:r>
              <a:rPr lang="en-US" sz="2400" dirty="0">
                <a:effectLst/>
                <a:latin typeface="Century Gothic" panose="020B0502020202020204" pitchFamily="34" charset="0"/>
                <a:ea typeface="Calibri" panose="020F0502020204030204" pitchFamily="34" charset="0"/>
              </a:rPr>
              <a:t>Ongoing consultation with medical, behavioral health, and specialized service practitioners on the specific needs of OBI participants.</a:t>
            </a:r>
          </a:p>
          <a:p>
            <a:pPr marL="0" indent="0">
              <a:spcBef>
                <a:spcPts val="0"/>
              </a:spcBef>
              <a:buNone/>
            </a:pPr>
            <a:endParaRPr lang="en-US" sz="2400" dirty="0">
              <a:effectLst/>
              <a:latin typeface="Century Gothic" panose="020B0502020202020204" pitchFamily="34" charset="0"/>
              <a:ea typeface="Calibri" panose="020F0502020204030204" pitchFamily="34" charset="0"/>
            </a:endParaRPr>
          </a:p>
          <a:p>
            <a:pPr marL="55562" indent="-342900">
              <a:spcBef>
                <a:spcPts val="0"/>
              </a:spcBef>
            </a:pPr>
            <a:r>
              <a:rPr lang="en-US" sz="2400" dirty="0">
                <a:latin typeface="Century Gothic" panose="020B0502020202020204" pitchFamily="34" charset="0"/>
                <a:ea typeface="Calibri" panose="020F0502020204030204" pitchFamily="34" charset="0"/>
              </a:rPr>
              <a:t>Individual skills training to assist participants in working towards their identified recovery goals.</a:t>
            </a:r>
          </a:p>
          <a:p>
            <a:pPr marL="0" indent="0">
              <a:spcBef>
                <a:spcPts val="0"/>
              </a:spcBef>
              <a:buNone/>
            </a:pPr>
            <a:endParaRPr lang="en-US" sz="2400" dirty="0">
              <a:latin typeface="Century Gothic" panose="020B0502020202020204" pitchFamily="34" charset="0"/>
              <a:ea typeface="Calibri" panose="020F0502020204030204" pitchFamily="34" charset="0"/>
            </a:endParaRPr>
          </a:p>
          <a:p>
            <a:pPr marL="55562" indent="-342900">
              <a:spcBef>
                <a:spcPts val="0"/>
              </a:spcBef>
            </a:pPr>
            <a:r>
              <a:rPr lang="en-US" sz="2400" dirty="0">
                <a:effectLst/>
                <a:latin typeface="Century Gothic" panose="020B0502020202020204" pitchFamily="34" charset="0"/>
                <a:ea typeface="Calibri" panose="020F0502020204030204" pitchFamily="34" charset="0"/>
              </a:rPr>
              <a:t>Caregiver skills training to participant’s </a:t>
            </a:r>
            <a:r>
              <a:rPr lang="en-US" sz="2400" dirty="0">
                <a:latin typeface="Century Gothic" panose="020B0502020202020204" pitchFamily="34" charset="0"/>
                <a:ea typeface="Calibri" panose="020F0502020204030204" pitchFamily="34" charset="0"/>
              </a:rPr>
              <a:t>support system on the unique needs of individuals diagnosed with IDD and complex behavioral health needs.</a:t>
            </a:r>
            <a:endParaRPr lang="en-US" sz="24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53748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What is so great about OBI?</a:t>
            </a:r>
          </a:p>
        </p:txBody>
      </p:sp>
    </p:spTree>
    <p:extLst>
      <p:ext uri="{BB962C8B-B14F-4D97-AF65-F5344CB8AC3E}">
        <p14:creationId xmlns:p14="http://schemas.microsoft.com/office/powerpoint/2010/main" val="210301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How is it similar &amp; different?</a:t>
            </a:r>
          </a:p>
        </p:txBody>
      </p:sp>
      <p:sp>
        <p:nvSpPr>
          <p:cNvPr id="14" name="Content Placeholder 13"/>
          <p:cNvSpPr>
            <a:spLocks noGrp="1"/>
          </p:cNvSpPr>
          <p:nvPr>
            <p:ph idx="1"/>
          </p:nvPr>
        </p:nvSpPr>
        <p:spPr/>
        <p:txBody>
          <a:bodyPr>
            <a:normAutofit/>
          </a:bodyPr>
          <a:lstStyle/>
          <a:p>
            <a:pPr marL="0" marR="0">
              <a:spcBef>
                <a:spcPts val="0"/>
              </a:spcBef>
              <a:spcAft>
                <a:spcPts val="0"/>
              </a:spcAft>
            </a:pPr>
            <a:r>
              <a:rPr lang="en-US" sz="2400" dirty="0">
                <a:effectLst/>
                <a:ea typeface="Calibri" panose="020F0502020204030204" pitchFamily="34" charset="0"/>
              </a:rPr>
              <a:t>So much in social services involves responding after the fact.</a:t>
            </a:r>
          </a:p>
          <a:p>
            <a:pPr marL="0" marR="0" indent="0">
              <a:spcBef>
                <a:spcPts val="0"/>
              </a:spcBef>
              <a:spcAft>
                <a:spcPts val="0"/>
              </a:spcAft>
              <a:buNone/>
            </a:pPr>
            <a:endParaRPr lang="en-US" sz="2400" dirty="0">
              <a:effectLst/>
              <a:ea typeface="Calibri" panose="020F0502020204030204" pitchFamily="34" charset="0"/>
            </a:endParaRPr>
          </a:p>
          <a:p>
            <a:pPr marL="0" marR="0">
              <a:spcBef>
                <a:spcPts val="0"/>
              </a:spcBef>
              <a:spcAft>
                <a:spcPts val="0"/>
              </a:spcAft>
            </a:pPr>
            <a:r>
              <a:rPr lang="en-US" sz="2400" dirty="0">
                <a:ea typeface="Calibri" panose="020F0502020204030204" pitchFamily="34" charset="0"/>
              </a:rPr>
              <a:t>The tools that the biopsychosocial approach provides allows for the treatment team to be better prepared to serve the individual.</a:t>
            </a:r>
          </a:p>
          <a:p>
            <a:pPr marL="0" marR="0" indent="0">
              <a:spcBef>
                <a:spcPts val="0"/>
              </a:spcBef>
              <a:spcAft>
                <a:spcPts val="0"/>
              </a:spcAft>
              <a:buNone/>
            </a:pPr>
            <a:endParaRPr lang="en-US" sz="2400" dirty="0">
              <a:ea typeface="Calibri" panose="020F0502020204030204" pitchFamily="34" charset="0"/>
            </a:endParaRPr>
          </a:p>
          <a:p>
            <a:pPr marL="0">
              <a:spcBef>
                <a:spcPts val="0"/>
              </a:spcBef>
            </a:pPr>
            <a:r>
              <a:rPr lang="en-US" sz="2400" dirty="0">
                <a:effectLst/>
                <a:ea typeface="Calibri" panose="020F0502020204030204" pitchFamily="34" charset="0"/>
              </a:rPr>
              <a:t>Because CCCMs have taken a significant amount of time in doing assessments for the individuals they serve, they have identified needs that they can effectively target. Getting a bigger picture on a person provides more clarity on what to work on with the individual. </a:t>
            </a:r>
          </a:p>
          <a:p>
            <a:pPr marL="0" marR="0">
              <a:spcBef>
                <a:spcPts val="0"/>
              </a:spcBef>
              <a:spcAft>
                <a:spcPts val="0"/>
              </a:spcAft>
            </a:pPr>
            <a:endParaRPr lang="en-US" sz="2400" dirty="0">
              <a:effectLst/>
              <a:ea typeface="Calibri" panose="020F0502020204030204" pitchFamily="34" charset="0"/>
            </a:endParaRPr>
          </a:p>
        </p:txBody>
      </p:sp>
    </p:spTree>
    <p:extLst>
      <p:ext uri="{BB962C8B-B14F-4D97-AF65-F5344CB8AC3E}">
        <p14:creationId xmlns:p14="http://schemas.microsoft.com/office/powerpoint/2010/main" val="416470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How is it different?</a:t>
            </a:r>
          </a:p>
        </p:txBody>
      </p:sp>
      <p:sp>
        <p:nvSpPr>
          <p:cNvPr id="14" name="Content Placeholder 13"/>
          <p:cNvSpPr>
            <a:spLocks noGrp="1"/>
          </p:cNvSpPr>
          <p:nvPr>
            <p:ph idx="1"/>
          </p:nvPr>
        </p:nvSpPr>
        <p:spPr/>
        <p:txBody>
          <a:bodyPr>
            <a:normAutofit/>
          </a:bodyPr>
          <a:lstStyle/>
          <a:p>
            <a:pPr marL="0" marR="0">
              <a:spcBef>
                <a:spcPts val="0"/>
              </a:spcBef>
              <a:spcAft>
                <a:spcPts val="0"/>
              </a:spcAft>
            </a:pPr>
            <a:r>
              <a:rPr lang="en-US" sz="2400" dirty="0">
                <a:effectLst/>
                <a:ea typeface="Calibri" panose="020F0502020204030204" pitchFamily="34" charset="0"/>
              </a:rPr>
              <a:t>OBI CCCM caseloads are capped at 25 individuals. Some sites have more than one CCCM, which allows for even smaller caseload size.</a:t>
            </a: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a typeface="Calibri" panose="020F0502020204030204" pitchFamily="34" charset="0"/>
              </a:rPr>
              <a:t>This relatively small caseload size affords the opportunity to offer more in-depth services to address the complex needs of participants.</a:t>
            </a:r>
          </a:p>
          <a:p>
            <a:pPr marL="0" marR="0" indent="0">
              <a:spcBef>
                <a:spcPts val="0"/>
              </a:spcBef>
              <a:spcAft>
                <a:spcPts val="0"/>
              </a:spcAft>
              <a:buNone/>
            </a:pPr>
            <a:endParaRPr lang="en-US" sz="2400" dirty="0">
              <a:effectLst/>
              <a:ea typeface="Calibri" panose="020F0502020204030204" pitchFamily="34" charset="0"/>
            </a:endParaRPr>
          </a:p>
          <a:p>
            <a:pPr>
              <a:spcBef>
                <a:spcPts val="0"/>
              </a:spcBef>
            </a:pPr>
            <a:r>
              <a:rPr lang="en-US" sz="2400" dirty="0">
                <a:ea typeface="Calibri" panose="020F0502020204030204" pitchFamily="34" charset="0"/>
              </a:rPr>
              <a:t>Other IDD crisis prevention programs such as Crisis Intervention Specialist (CIS) have significantly larger caseloads and are short-term. </a:t>
            </a:r>
          </a:p>
        </p:txBody>
      </p:sp>
    </p:spTree>
    <p:extLst>
      <p:ext uri="{BB962C8B-B14F-4D97-AF65-F5344CB8AC3E}">
        <p14:creationId xmlns:p14="http://schemas.microsoft.com/office/powerpoint/2010/main" val="376416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How is it different?</a:t>
            </a:r>
          </a:p>
        </p:txBody>
      </p:sp>
      <p:sp>
        <p:nvSpPr>
          <p:cNvPr id="14" name="Content Placeholder 13"/>
          <p:cNvSpPr>
            <a:spLocks noGrp="1"/>
          </p:cNvSpPr>
          <p:nvPr>
            <p:ph idx="1"/>
          </p:nvPr>
        </p:nvSpPr>
        <p:spPr/>
        <p:txBody>
          <a:bodyPr>
            <a:normAutofit/>
          </a:bodyPr>
          <a:lstStyle/>
          <a:p>
            <a:pPr>
              <a:spcBef>
                <a:spcPts val="0"/>
              </a:spcBef>
            </a:pPr>
            <a:r>
              <a:rPr lang="en-US" sz="2000" dirty="0">
                <a:effectLst/>
                <a:ea typeface="Calibri" panose="020F0502020204030204" pitchFamily="34" charset="0"/>
              </a:rPr>
              <a:t>Using the BPS, we are getting to know the whole person in their environment, we are not just responding to a behavior or crisis. It allows us to really focus on the behavioral health, wellness, and trauma history of an individual. The whole timeline of individuals rather than just the point in time they are assigned to us.</a:t>
            </a:r>
          </a:p>
          <a:p>
            <a:pPr marL="0" marR="0" indent="0">
              <a:spcBef>
                <a:spcPts val="0"/>
              </a:spcBef>
              <a:spcAft>
                <a:spcPts val="0"/>
              </a:spcAft>
              <a:buNone/>
            </a:pPr>
            <a:endParaRPr lang="en-US" sz="2000" dirty="0">
              <a:effectLst/>
              <a:ea typeface="Calibri" panose="020F0502020204030204" pitchFamily="34" charset="0"/>
            </a:endParaRPr>
          </a:p>
          <a:p>
            <a:r>
              <a:rPr lang="en-US" sz="2000" dirty="0">
                <a:effectLst/>
                <a:ea typeface="Calibri" panose="020F0502020204030204" pitchFamily="34" charset="0"/>
              </a:rPr>
              <a:t>For example, Integral Care began serving a client who was having a lot of conflict with the staff in his group home. He was identified as targeting women and was called a ‘devil’ by the staff serving him. Through completing the BPS with him, we identified that his mother had just passed away. His mom had been his primary caregiver his whole life. Now he has been thrust into living in group homes in a different state. That’s grief. That’s adjustment disorder. This client was not on a huge amount of medication before he got here, and he was not having these significant behavioral episodes. This approach brings awareness to the treatment team in efforts to promote a more trauma informed and person-centered approach.  </a:t>
            </a:r>
          </a:p>
        </p:txBody>
      </p:sp>
    </p:spTree>
    <p:extLst>
      <p:ext uri="{BB962C8B-B14F-4D97-AF65-F5344CB8AC3E}">
        <p14:creationId xmlns:p14="http://schemas.microsoft.com/office/powerpoint/2010/main" val="15300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Story- Integral</a:t>
            </a:r>
          </a:p>
        </p:txBody>
      </p:sp>
      <p:sp>
        <p:nvSpPr>
          <p:cNvPr id="14" name="Content Placeholder 13"/>
          <p:cNvSpPr>
            <a:spLocks noGrp="1"/>
          </p:cNvSpPr>
          <p:nvPr>
            <p:ph idx="1"/>
          </p:nvPr>
        </p:nvSpPr>
        <p:spPr/>
        <p:txBody>
          <a:bodyPr>
            <a:normAutofit fontScale="40000" lnSpcReduction="20000"/>
          </a:bodyPr>
          <a:lstStyle/>
          <a:p>
            <a:pPr marL="0" marR="0">
              <a:spcBef>
                <a:spcPts val="0"/>
              </a:spcBef>
              <a:spcAft>
                <a:spcPts val="0"/>
              </a:spcAft>
            </a:pPr>
            <a:r>
              <a:rPr lang="en-US" sz="4300" dirty="0">
                <a:effectLst/>
                <a:ea typeface="Calibri" panose="020F0502020204030204" pitchFamily="34" charset="0"/>
              </a:rPr>
              <a:t>Integral Care’s OBI program enrolled an adult male age 21 who was experiencing homelessness. He has diagnoses of bipolar disorder, autism spectrum disorder and a significant trauma history. Through advocacy, his OBI Collaborative Care Case Manager (CCCM) was able to access grant funds and got him a hotel. After that, he returned to staying on the streets. His HCS provider said that they had a place for him but then that place fell through. His CCCM able to advocate for him with his provider and called Consumer Rights, the result of which was that his provider eventually found him temporary housing. </a:t>
            </a:r>
          </a:p>
          <a:p>
            <a:pPr marL="0" marR="0" indent="0">
              <a:spcBef>
                <a:spcPts val="0"/>
              </a:spcBef>
              <a:spcAft>
                <a:spcPts val="0"/>
              </a:spcAft>
              <a:buNone/>
            </a:pPr>
            <a:endParaRPr lang="en-US" sz="4300" dirty="0">
              <a:effectLst/>
              <a:ea typeface="Calibri" panose="020F0502020204030204" pitchFamily="34" charset="0"/>
            </a:endParaRPr>
          </a:p>
          <a:p>
            <a:pPr marL="0" marR="0">
              <a:spcBef>
                <a:spcPts val="0"/>
              </a:spcBef>
              <a:spcAft>
                <a:spcPts val="0"/>
              </a:spcAft>
            </a:pPr>
            <a:r>
              <a:rPr lang="en-US" sz="4300" dirty="0">
                <a:effectLst/>
                <a:ea typeface="Calibri" panose="020F0502020204030204" pitchFamily="34" charset="0"/>
              </a:rPr>
              <a:t>He then had a need to access a Crisis Respite Unit to help with a mental health crisis. A barrier to accessing respite was that he did not have seizure medicine on him. He had it at his group home. He didn’t want us to talk to his group home. The CCCM was able to get around this by calling the main office of the HCS provider, and they went to the provider and got the necessary medicine. The CCCM then picked up his medication from his provider’s main office, brought the medicine to him and provided him with a cab voucher to get to respite. </a:t>
            </a:r>
          </a:p>
          <a:p>
            <a:pPr marL="0" marR="0" indent="0">
              <a:spcBef>
                <a:spcPts val="0"/>
              </a:spcBef>
              <a:spcAft>
                <a:spcPts val="0"/>
              </a:spcAft>
              <a:buNone/>
            </a:pPr>
            <a:endParaRPr lang="en-US" sz="4300" dirty="0">
              <a:effectLst/>
              <a:ea typeface="Calibri" panose="020F0502020204030204" pitchFamily="34" charset="0"/>
            </a:endParaRPr>
          </a:p>
          <a:p>
            <a:pPr marL="0" marR="0">
              <a:spcBef>
                <a:spcPts val="0"/>
              </a:spcBef>
              <a:spcAft>
                <a:spcPts val="0"/>
              </a:spcAft>
            </a:pPr>
            <a:r>
              <a:rPr lang="en-US" sz="4300" dirty="0">
                <a:effectLst/>
                <a:ea typeface="Calibri" panose="020F0502020204030204" pitchFamily="34" charset="0"/>
              </a:rPr>
              <a:t>Without this advocacy every step of the way from the OBI program, he would not have been able to be successfully connected with these resources to meet his basic needs and to treat his complex mental health needs. After getting out of respite, he was hoping to stay with a friend, but that did not work out, so he returned to sleeping on the street. Through advocacy from the OBI CCCM, the HCS provider was able to find him another home and pick him up and admit him there. Getting him into a new HCS home was another success. </a:t>
            </a:r>
          </a:p>
          <a:p>
            <a:pPr marL="0" indent="0">
              <a:spcBef>
                <a:spcPts val="0"/>
              </a:spcBef>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20330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Services Provided- Integral Care</a:t>
            </a:r>
          </a:p>
        </p:txBody>
      </p:sp>
      <p:sp>
        <p:nvSpPr>
          <p:cNvPr id="14" name="Content Placeholder 13"/>
          <p:cNvSpPr>
            <a:spLocks noGrp="1"/>
          </p:cNvSpPr>
          <p:nvPr>
            <p:ph idx="1"/>
          </p:nvPr>
        </p:nvSpPr>
        <p:spPr/>
        <p:txBody>
          <a:bodyPr>
            <a:normAutofit/>
          </a:bodyPr>
          <a:lstStyle/>
          <a:p>
            <a:pPr>
              <a:spcBef>
                <a:spcPts val="0"/>
              </a:spcBef>
            </a:pPr>
            <a:r>
              <a:rPr lang="en-US" sz="2200" dirty="0">
                <a:effectLst/>
                <a:ea typeface="Calibri" panose="020F0502020204030204" pitchFamily="34" charset="0"/>
              </a:rPr>
              <a:t>In the 4</a:t>
            </a:r>
            <a:r>
              <a:rPr lang="en-US" sz="2200" baseline="30000" dirty="0">
                <a:effectLst/>
                <a:ea typeface="Calibri" panose="020F0502020204030204" pitchFamily="34" charset="0"/>
              </a:rPr>
              <a:t>th</a:t>
            </a:r>
            <a:r>
              <a:rPr lang="en-US" sz="2200" dirty="0">
                <a:effectLst/>
                <a:ea typeface="Calibri" panose="020F0502020204030204" pitchFamily="34" charset="0"/>
              </a:rPr>
              <a:t> quarter of FY22, Integral Care served 27 clients. </a:t>
            </a:r>
          </a:p>
          <a:p>
            <a:pPr marL="0" indent="0">
              <a:spcBef>
                <a:spcPts val="0"/>
              </a:spcBef>
              <a:buNone/>
            </a:pPr>
            <a:endParaRPr lang="en-US" sz="2200" dirty="0">
              <a:effectLst/>
              <a:ea typeface="Calibri" panose="020F0502020204030204" pitchFamily="34" charset="0"/>
            </a:endParaRPr>
          </a:p>
          <a:p>
            <a:pPr>
              <a:spcBef>
                <a:spcPts val="0"/>
              </a:spcBef>
            </a:pPr>
            <a:r>
              <a:rPr lang="en-US" sz="2200" dirty="0">
                <a:effectLst/>
                <a:ea typeface="Calibri" panose="020F0502020204030204" pitchFamily="34" charset="0"/>
              </a:rPr>
              <a:t>So far this year, Integral Care has seen a 31% increase in clients served.</a:t>
            </a:r>
          </a:p>
          <a:p>
            <a:pPr marL="0" indent="0">
              <a:spcBef>
                <a:spcPts val="0"/>
              </a:spcBef>
              <a:buNone/>
            </a:pPr>
            <a:endParaRPr lang="en-US" sz="2200" dirty="0">
              <a:effectLst/>
              <a:ea typeface="Calibri" panose="020F0502020204030204" pitchFamily="34" charset="0"/>
            </a:endParaRPr>
          </a:p>
          <a:p>
            <a:pPr>
              <a:spcBef>
                <a:spcPts val="0"/>
              </a:spcBef>
            </a:pPr>
            <a:r>
              <a:rPr lang="en-US" sz="2200" dirty="0">
                <a:ea typeface="Calibri" panose="020F0502020204030204" pitchFamily="34" charset="0"/>
              </a:rPr>
              <a:t>F</a:t>
            </a:r>
            <a:r>
              <a:rPr lang="en-US" sz="2200" dirty="0">
                <a:effectLst/>
                <a:ea typeface="Calibri" panose="020F0502020204030204" pitchFamily="34" charset="0"/>
              </a:rPr>
              <a:t>ocused on helping clients to access long term supportive services, including housing. </a:t>
            </a:r>
          </a:p>
          <a:p>
            <a:pPr marL="0" indent="0">
              <a:spcBef>
                <a:spcPts val="0"/>
              </a:spcBef>
              <a:buNone/>
            </a:pPr>
            <a:endParaRPr lang="en-US" sz="2200" dirty="0">
              <a:effectLst/>
              <a:ea typeface="Calibri" panose="020F0502020204030204" pitchFamily="34" charset="0"/>
            </a:endParaRPr>
          </a:p>
          <a:p>
            <a:pPr>
              <a:spcBef>
                <a:spcPts val="0"/>
              </a:spcBef>
            </a:pPr>
            <a:r>
              <a:rPr lang="en-US" sz="2200" dirty="0">
                <a:effectLst/>
                <a:ea typeface="Calibri" panose="020F0502020204030204" pitchFamily="34" charset="0"/>
              </a:rPr>
              <a:t>Provided skills training on impulse control, making choices consistent with personal goals, communication, emotions, building community connections, and learning </a:t>
            </a:r>
            <a:r>
              <a:rPr lang="en-US" sz="2200" i="1" dirty="0">
                <a:effectLst/>
                <a:ea typeface="Calibri" panose="020F0502020204030204" pitchFamily="34" charset="0"/>
              </a:rPr>
              <a:t>when </a:t>
            </a:r>
            <a:r>
              <a:rPr lang="en-US" sz="2200" dirty="0">
                <a:effectLst/>
                <a:ea typeface="Calibri" panose="020F0502020204030204" pitchFamily="34" charset="0"/>
              </a:rPr>
              <a:t>to use therapeutic coping skills. Therapeutic skills trainings were based on Motivational interviewing, DBT, and CBT</a:t>
            </a:r>
            <a:r>
              <a:rPr lang="en-US" sz="2200" i="1" dirty="0">
                <a:effectLst/>
                <a:ea typeface="Calibri" panose="020F0502020204030204" pitchFamily="34" charset="0"/>
              </a:rPr>
              <a:t>. </a:t>
            </a:r>
          </a:p>
        </p:txBody>
      </p:sp>
    </p:spTree>
    <p:extLst>
      <p:ext uri="{BB962C8B-B14F-4D97-AF65-F5344CB8AC3E}">
        <p14:creationId xmlns:p14="http://schemas.microsoft.com/office/powerpoint/2010/main" val="9102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Services Provided- Integral Care</a:t>
            </a:r>
          </a:p>
        </p:txBody>
      </p:sp>
      <p:sp>
        <p:nvSpPr>
          <p:cNvPr id="14" name="Content Placeholder 13"/>
          <p:cNvSpPr>
            <a:spLocks noGrp="1"/>
          </p:cNvSpPr>
          <p:nvPr>
            <p:ph idx="1"/>
          </p:nvPr>
        </p:nvSpPr>
        <p:spPr/>
        <p:txBody>
          <a:bodyPr>
            <a:normAutofit/>
          </a:bodyPr>
          <a:lstStyle/>
          <a:p>
            <a:pPr marL="0" indent="0">
              <a:spcBef>
                <a:spcPts val="0"/>
              </a:spcBef>
            </a:pPr>
            <a:r>
              <a:rPr lang="en-US" sz="2200" dirty="0">
                <a:effectLst/>
                <a:ea typeface="Calibri" panose="020F0502020204030204" pitchFamily="34" charset="0"/>
              </a:rPr>
              <a:t>Assisted clients with physical health goals and  in accessing community based mental health services, including Intensive Outpatient Programs. </a:t>
            </a:r>
          </a:p>
          <a:p>
            <a:pPr marL="0" indent="0">
              <a:spcBef>
                <a:spcPts val="0"/>
              </a:spcBef>
              <a:buNone/>
            </a:pPr>
            <a:endParaRPr lang="en-US" sz="2200" dirty="0">
              <a:effectLst/>
              <a:ea typeface="Calibri" panose="020F0502020204030204" pitchFamily="34" charset="0"/>
            </a:endParaRPr>
          </a:p>
          <a:p>
            <a:pPr marL="0" indent="0">
              <a:spcBef>
                <a:spcPts val="0"/>
              </a:spcBef>
            </a:pPr>
            <a:r>
              <a:rPr lang="en-US" sz="2200" dirty="0">
                <a:ea typeface="Calibri" panose="020F0502020204030204" pitchFamily="34" charset="0"/>
              </a:rPr>
              <a:t>F</a:t>
            </a:r>
            <a:r>
              <a:rPr lang="en-US" sz="2200" dirty="0">
                <a:effectLst/>
                <a:ea typeface="Calibri" panose="020F0502020204030204" pitchFamily="34" charset="0"/>
              </a:rPr>
              <a:t>ocused on strengthening client support systems. </a:t>
            </a:r>
          </a:p>
          <a:p>
            <a:pPr marL="0" indent="0">
              <a:spcBef>
                <a:spcPts val="0"/>
              </a:spcBef>
              <a:buNone/>
            </a:pPr>
            <a:endParaRPr lang="en-US" sz="2200" dirty="0">
              <a:effectLst/>
              <a:ea typeface="Calibri" panose="020F0502020204030204" pitchFamily="34" charset="0"/>
            </a:endParaRPr>
          </a:p>
          <a:p>
            <a:pPr marL="0" indent="0">
              <a:spcBef>
                <a:spcPts val="0"/>
              </a:spcBef>
            </a:pPr>
            <a:r>
              <a:rPr lang="en-US" sz="2200" dirty="0">
                <a:ea typeface="Calibri" panose="020F0502020204030204" pitchFamily="34" charset="0"/>
              </a:rPr>
              <a:t>H</a:t>
            </a:r>
            <a:r>
              <a:rPr lang="en-US" sz="2200" dirty="0">
                <a:effectLst/>
                <a:ea typeface="Calibri" panose="020F0502020204030204" pitchFamily="34" charset="0"/>
              </a:rPr>
              <a:t>elped clients manage their schedules and appointments using visual aides to ensure clients will get to essential medical appointments. </a:t>
            </a:r>
          </a:p>
          <a:p>
            <a:pPr marL="0" indent="0">
              <a:spcBef>
                <a:spcPts val="0"/>
              </a:spcBef>
              <a:buNone/>
            </a:pPr>
            <a:endParaRPr lang="en-US" sz="2200" dirty="0">
              <a:effectLst/>
              <a:ea typeface="Calibri" panose="020F0502020204030204" pitchFamily="34" charset="0"/>
            </a:endParaRPr>
          </a:p>
          <a:p>
            <a:pPr marL="0" indent="0">
              <a:spcBef>
                <a:spcPts val="0"/>
              </a:spcBef>
            </a:pPr>
            <a:r>
              <a:rPr lang="en-US" sz="2200" dirty="0">
                <a:effectLst/>
                <a:ea typeface="Calibri" panose="020F0502020204030204" pitchFamily="34" charset="0"/>
              </a:rPr>
              <a:t>Legal advocacy for clients who become criminal justice involved. </a:t>
            </a:r>
          </a:p>
          <a:p>
            <a:pPr marL="0" indent="0">
              <a:spcBef>
                <a:spcPts val="0"/>
              </a:spcBef>
              <a:buNone/>
            </a:pPr>
            <a:endParaRPr lang="en-US" sz="2200" dirty="0">
              <a:effectLst/>
              <a:ea typeface="Calibri" panose="020F0502020204030204" pitchFamily="34" charset="0"/>
            </a:endParaRPr>
          </a:p>
          <a:p>
            <a:pPr marL="0" indent="0">
              <a:spcBef>
                <a:spcPts val="0"/>
              </a:spcBef>
            </a:pPr>
            <a:r>
              <a:rPr lang="en-US" sz="2200" dirty="0">
                <a:effectLst/>
                <a:ea typeface="Calibri" panose="020F0502020204030204" pitchFamily="34" charset="0"/>
              </a:rPr>
              <a:t>All services provided though a trauma informed, person centered lens with respect for each participant’s diverse background and life experience.</a:t>
            </a:r>
          </a:p>
          <a:p>
            <a:pPr marL="0" indent="0">
              <a:spcBef>
                <a:spcPts val="0"/>
              </a:spcBef>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8388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2299B3-003D-6F7D-21FC-D230F514B7B4}"/>
              </a:ext>
            </a:extLst>
          </p:cNvPr>
          <p:cNvPicPr>
            <a:picLocks noGrp="1" noChangeAspect="1"/>
          </p:cNvPicPr>
          <p:nvPr>
            <p:ph idx="4294967295"/>
          </p:nvPr>
        </p:nvPicPr>
        <p:blipFill>
          <a:blip r:embed="rId2"/>
          <a:stretch>
            <a:fillRect/>
          </a:stretch>
        </p:blipFill>
        <p:spPr>
          <a:xfrm>
            <a:off x="702611" y="246441"/>
            <a:ext cx="10972800" cy="6172200"/>
          </a:xfrm>
        </p:spPr>
      </p:pic>
    </p:spTree>
    <p:extLst>
      <p:ext uri="{BB962C8B-B14F-4D97-AF65-F5344CB8AC3E}">
        <p14:creationId xmlns:p14="http://schemas.microsoft.com/office/powerpoint/2010/main" val="26124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Learning Objectives</a:t>
            </a:r>
          </a:p>
        </p:txBody>
      </p:sp>
      <p:sp>
        <p:nvSpPr>
          <p:cNvPr id="14" name="Content Placeholder 13"/>
          <p:cNvSpPr>
            <a:spLocks noGrp="1"/>
          </p:cNvSpPr>
          <p:nvPr>
            <p:ph idx="1"/>
          </p:nvPr>
        </p:nvSpPr>
        <p:spPr/>
        <p:txBody>
          <a:bodyPr>
            <a:normAutofit/>
          </a:bodyPr>
          <a:lstStyle/>
          <a:p>
            <a:pPr marL="514350" lvl="0" indent="-514350">
              <a:buFont typeface="+mj-lt"/>
              <a:buAutoNum type="arabicPeriod"/>
            </a:pPr>
            <a:r>
              <a:rPr lang="en-US" sz="2400" dirty="0"/>
              <a:t>Attendees will understand the importance of delivering a cross-systems approach to service delivery to address the unique needs of individuals with Intellectual and Developmental Disabilities (IDD) with complex behavioral health needs.</a:t>
            </a:r>
          </a:p>
          <a:p>
            <a:pPr marL="514350" lvl="0" indent="-514350">
              <a:buFont typeface="+mj-lt"/>
              <a:buAutoNum type="arabicPeriod"/>
            </a:pPr>
            <a:r>
              <a:rPr lang="en-US" sz="2400" dirty="0"/>
              <a:t>Attendees will understand implications related to diversity, inclusion, and equity.</a:t>
            </a:r>
          </a:p>
          <a:p>
            <a:pPr marL="514350" lvl="0" indent="-514350">
              <a:buFont typeface="+mj-lt"/>
              <a:buAutoNum type="arabicPeriod"/>
            </a:pPr>
            <a:r>
              <a:rPr lang="en-US" sz="2400" dirty="0"/>
              <a:t>Attendees will understand the significance of the Collaborative Care Case Manager (CCCM) in supporting individual program participants and their systems of support along with other members of the treatment team.</a:t>
            </a:r>
          </a:p>
        </p:txBody>
      </p:sp>
    </p:spTree>
    <p:extLst>
      <p:ext uri="{BB962C8B-B14F-4D97-AF65-F5344CB8AC3E}">
        <p14:creationId xmlns:p14="http://schemas.microsoft.com/office/powerpoint/2010/main" val="21208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A90B5-A4E2-11CC-D833-6993B5CE1D2C}"/>
              </a:ext>
            </a:extLst>
          </p:cNvPr>
          <p:cNvPicPr>
            <a:picLocks noChangeAspect="1"/>
          </p:cNvPicPr>
          <p:nvPr/>
        </p:nvPicPr>
        <p:blipFill>
          <a:blip r:embed="rId2"/>
          <a:stretch>
            <a:fillRect/>
          </a:stretch>
        </p:blipFill>
        <p:spPr>
          <a:xfrm>
            <a:off x="517237" y="342900"/>
            <a:ext cx="10972800" cy="6172200"/>
          </a:xfrm>
          <a:prstGeom prst="rect">
            <a:avLst/>
          </a:prstGeom>
        </p:spPr>
      </p:pic>
    </p:spTree>
    <p:extLst>
      <p:ext uri="{BB962C8B-B14F-4D97-AF65-F5344CB8AC3E}">
        <p14:creationId xmlns:p14="http://schemas.microsoft.com/office/powerpoint/2010/main" val="9463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Services Provided- Harris Center</a:t>
            </a:r>
          </a:p>
        </p:txBody>
      </p:sp>
      <p:sp>
        <p:nvSpPr>
          <p:cNvPr id="14" name="Content Placeholder 13"/>
          <p:cNvSpPr>
            <a:spLocks noGrp="1"/>
          </p:cNvSpPr>
          <p:nvPr>
            <p:ph idx="1"/>
          </p:nvPr>
        </p:nvSpPr>
        <p:spPr/>
        <p:txBody>
          <a:bodyPr>
            <a:noAutofit/>
          </a:bodyPr>
          <a:lstStyle/>
          <a:p>
            <a:pPr>
              <a:spcBef>
                <a:spcPts val="0"/>
              </a:spcBef>
            </a:pPr>
            <a:r>
              <a:rPr lang="en-US" sz="2000" dirty="0">
                <a:effectLst/>
                <a:ea typeface="Calibri" panose="020F0502020204030204" pitchFamily="34" charset="0"/>
              </a:rPr>
              <a:t>In FY22, Harris Center served 27 clients.</a:t>
            </a:r>
          </a:p>
          <a:p>
            <a:pPr marL="0" indent="0">
              <a:spcBef>
                <a:spcPts val="0"/>
              </a:spcBef>
              <a:buNone/>
            </a:pPr>
            <a:endParaRPr lang="en-US" sz="2000" dirty="0">
              <a:ea typeface="Calibri" panose="020F0502020204030204" pitchFamily="34" charset="0"/>
            </a:endParaRPr>
          </a:p>
          <a:p>
            <a:pPr>
              <a:spcBef>
                <a:spcPts val="0"/>
              </a:spcBef>
            </a:pPr>
            <a:r>
              <a:rPr lang="en-US" sz="2000" dirty="0">
                <a:effectLst/>
                <a:ea typeface="Calibri" panose="020F0502020204030204" pitchFamily="34" charset="0"/>
              </a:rPr>
              <a:t>So far this year, Harris Center has seen a 7% increase in clients served.</a:t>
            </a:r>
          </a:p>
          <a:p>
            <a:pPr marL="0" indent="0">
              <a:spcBef>
                <a:spcPts val="0"/>
              </a:spcBef>
              <a:buNone/>
            </a:pPr>
            <a:endParaRPr lang="en-US" sz="2000" dirty="0">
              <a:effectLst/>
              <a:ea typeface="Calibri" panose="020F0502020204030204" pitchFamily="34" charset="0"/>
            </a:endParaRPr>
          </a:p>
          <a:p>
            <a:pPr>
              <a:spcBef>
                <a:spcPts val="0"/>
              </a:spcBef>
            </a:pPr>
            <a:r>
              <a:rPr lang="en-US" sz="2000" dirty="0">
                <a:effectLst/>
                <a:ea typeface="Calibri" panose="020F0502020204030204" pitchFamily="34" charset="0"/>
              </a:rPr>
              <a:t>On 18 cases, we worked collaboratively with MH Outpatient staff.</a:t>
            </a:r>
          </a:p>
          <a:p>
            <a:pPr marL="0" indent="0">
              <a:spcBef>
                <a:spcPts val="0"/>
              </a:spcBef>
              <a:buNone/>
            </a:pPr>
            <a:endParaRPr lang="en-US" sz="2000" dirty="0">
              <a:effectLst/>
              <a:ea typeface="Calibri" panose="020F0502020204030204" pitchFamily="34" charset="0"/>
            </a:endParaRPr>
          </a:p>
          <a:p>
            <a:pPr>
              <a:spcBef>
                <a:spcPts val="0"/>
              </a:spcBef>
            </a:pPr>
            <a:r>
              <a:rPr lang="en-US" sz="2000" dirty="0">
                <a:ea typeface="Calibri" panose="020F0502020204030204" pitchFamily="34" charset="0"/>
              </a:rPr>
              <a:t>Half were Spanish speaking, so cases were assigned to our bilingual CCCM.</a:t>
            </a:r>
            <a:r>
              <a:rPr lang="en-US" sz="2000" dirty="0">
                <a:effectLst/>
                <a:ea typeface="Calibri" panose="020F0502020204030204" pitchFamily="34" charset="0"/>
              </a:rPr>
              <a:t> </a:t>
            </a:r>
          </a:p>
          <a:p>
            <a:pPr marL="0" indent="0">
              <a:spcBef>
                <a:spcPts val="0"/>
              </a:spcBef>
              <a:buNone/>
            </a:pPr>
            <a:endParaRPr lang="en-US" sz="2000" dirty="0">
              <a:effectLst/>
              <a:ea typeface="Calibri" panose="020F0502020204030204" pitchFamily="34" charset="0"/>
            </a:endParaRPr>
          </a:p>
          <a:p>
            <a:pPr>
              <a:spcBef>
                <a:spcPts val="0"/>
              </a:spcBef>
            </a:pPr>
            <a:r>
              <a:rPr lang="en-US" sz="2000" dirty="0">
                <a:effectLst/>
                <a:ea typeface="Calibri" panose="020F0502020204030204" pitchFamily="34" charset="0"/>
              </a:rPr>
              <a:t>Ability to </a:t>
            </a:r>
            <a:r>
              <a:rPr lang="en-US" sz="2000" dirty="0">
                <a:ea typeface="Calibri" panose="020F0502020204030204" pitchFamily="34" charset="0"/>
              </a:rPr>
              <a:t>incorporate</a:t>
            </a:r>
            <a:r>
              <a:rPr lang="en-US" sz="2000" dirty="0">
                <a:effectLst/>
                <a:ea typeface="Calibri" panose="020F0502020204030204" pitchFamily="34" charset="0"/>
              </a:rPr>
              <a:t> behavior support/ABA into skills training.</a:t>
            </a:r>
          </a:p>
          <a:p>
            <a:pPr marL="0" indent="0">
              <a:spcBef>
                <a:spcPts val="0"/>
              </a:spcBef>
              <a:buNone/>
            </a:pPr>
            <a:endParaRPr lang="en-US" sz="2000" dirty="0">
              <a:effectLst/>
              <a:ea typeface="Calibri" panose="020F0502020204030204" pitchFamily="34" charset="0"/>
            </a:endParaRPr>
          </a:p>
          <a:p>
            <a:pPr>
              <a:spcBef>
                <a:spcPts val="0"/>
              </a:spcBef>
            </a:pPr>
            <a:r>
              <a:rPr lang="en-US" sz="2000" dirty="0">
                <a:effectLst/>
                <a:ea typeface="Calibri" panose="020F0502020204030204" pitchFamily="34" charset="0"/>
              </a:rPr>
              <a:t>Provided training and advocacy regarding the special education process.</a:t>
            </a:r>
          </a:p>
          <a:p>
            <a:pPr marL="0" indent="0">
              <a:spcBef>
                <a:spcPts val="0"/>
              </a:spcBef>
              <a:buNone/>
            </a:pPr>
            <a:endParaRPr lang="en-US" sz="2000" dirty="0">
              <a:effectLst/>
              <a:ea typeface="Calibri" panose="020F0502020204030204" pitchFamily="34" charset="0"/>
            </a:endParaRPr>
          </a:p>
          <a:p>
            <a:pPr>
              <a:spcBef>
                <a:spcPts val="0"/>
              </a:spcBef>
            </a:pPr>
            <a:r>
              <a:rPr lang="en-US" sz="2000" dirty="0">
                <a:effectLst/>
                <a:ea typeface="Calibri" panose="020F0502020204030204" pitchFamily="34" charset="0"/>
              </a:rPr>
              <a:t>Developed </a:t>
            </a:r>
            <a:r>
              <a:rPr lang="en-US" sz="2000" dirty="0">
                <a:ea typeface="Calibri" panose="020F0502020204030204" pitchFamily="34" charset="0"/>
              </a:rPr>
              <a:t>‘Juice Box,’ which is a social skills group for OBI individuals ages 5-10.</a:t>
            </a:r>
          </a:p>
          <a:p>
            <a:pPr lvl="1">
              <a:spcBef>
                <a:spcPts val="0"/>
              </a:spcBef>
            </a:pPr>
            <a:r>
              <a:rPr lang="en-US" sz="2000" dirty="0">
                <a:ea typeface="Calibri" panose="020F0502020204030204" pitchFamily="34" charset="0"/>
              </a:rPr>
              <a:t>Individuals attended with their caregivers.</a:t>
            </a:r>
            <a:endParaRPr lang="en-US" sz="2000" dirty="0">
              <a:effectLst/>
              <a:ea typeface="Calibri" panose="020F0502020204030204" pitchFamily="34" charset="0"/>
            </a:endParaRPr>
          </a:p>
        </p:txBody>
      </p:sp>
    </p:spTree>
    <p:extLst>
      <p:ext uri="{BB962C8B-B14F-4D97-AF65-F5344CB8AC3E}">
        <p14:creationId xmlns:p14="http://schemas.microsoft.com/office/powerpoint/2010/main" val="404047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a:xfrm>
            <a:off x="831850" y="1709738"/>
            <a:ext cx="11360150" cy="2862262"/>
          </a:xfrm>
        </p:spPr>
        <p:txBody>
          <a:bodyPr>
            <a:normAutofit/>
          </a:bodyPr>
          <a:lstStyle/>
          <a:p>
            <a:r>
              <a:rPr lang="en-US" sz="5000" dirty="0"/>
              <a:t>BPS assessment &amp; </a:t>
            </a:r>
            <a:br>
              <a:rPr lang="en-US" sz="5000" dirty="0"/>
            </a:br>
            <a:r>
              <a:rPr lang="en-US" sz="5000" dirty="0"/>
              <a:t>other assessments</a:t>
            </a:r>
          </a:p>
        </p:txBody>
      </p:sp>
    </p:spTree>
    <p:extLst>
      <p:ext uri="{BB962C8B-B14F-4D97-AF65-F5344CB8AC3E}">
        <p14:creationId xmlns:p14="http://schemas.microsoft.com/office/powerpoint/2010/main" val="297932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Biopsychosocial Assessment</a:t>
            </a:r>
          </a:p>
        </p:txBody>
      </p:sp>
      <p:sp>
        <p:nvSpPr>
          <p:cNvPr id="14" name="Content Placeholder 13"/>
          <p:cNvSpPr>
            <a:spLocks noGrp="1"/>
          </p:cNvSpPr>
          <p:nvPr>
            <p:ph idx="1"/>
          </p:nvPr>
        </p:nvSpPr>
        <p:spPr/>
        <p:txBody>
          <a:bodyPr>
            <a:normAutofit lnSpcReduction="10000"/>
          </a:bodyPr>
          <a:lstStyle/>
          <a:p>
            <a:pPr>
              <a:spcBef>
                <a:spcPts val="0"/>
              </a:spcBef>
            </a:pPr>
            <a:r>
              <a:rPr lang="en-US" sz="2400" dirty="0">
                <a:effectLst/>
                <a:ea typeface="Calibri" panose="020F0502020204030204" pitchFamily="34" charset="0"/>
              </a:rPr>
              <a:t>The BPS assessment is a comprehensive 18-page document.</a:t>
            </a:r>
          </a:p>
          <a:p>
            <a:pPr marL="0" indent="0">
              <a:spcBef>
                <a:spcPts val="0"/>
              </a:spcBef>
              <a:buNone/>
            </a:pPr>
            <a:endParaRPr lang="en-US" sz="2400" dirty="0">
              <a:effectLst/>
              <a:ea typeface="Calibri" panose="020F0502020204030204" pitchFamily="34" charset="0"/>
            </a:endParaRPr>
          </a:p>
          <a:p>
            <a:pPr>
              <a:spcBef>
                <a:spcPts val="0"/>
              </a:spcBef>
            </a:pPr>
            <a:r>
              <a:rPr lang="en-US" sz="2400" dirty="0">
                <a:ea typeface="Calibri" panose="020F0502020204030204" pitchFamily="34" charset="0"/>
              </a:rPr>
              <a:t>Plain language document was developed to aid with staff completing the BPS assessment.</a:t>
            </a:r>
          </a:p>
          <a:p>
            <a:pPr marL="0" indent="0">
              <a:spcBef>
                <a:spcPts val="0"/>
              </a:spcBef>
              <a:buNone/>
            </a:pPr>
            <a:endParaRPr lang="en-US" sz="2400" dirty="0">
              <a:effectLst/>
              <a:ea typeface="Calibri" panose="020F0502020204030204" pitchFamily="34" charset="0"/>
            </a:endParaRPr>
          </a:p>
          <a:p>
            <a:pPr>
              <a:spcBef>
                <a:spcPts val="0"/>
              </a:spcBef>
            </a:pPr>
            <a:r>
              <a:rPr lang="en-US" sz="2400" dirty="0">
                <a:ea typeface="Calibri" panose="020F0502020204030204" pitchFamily="34" charset="0"/>
              </a:rPr>
              <a:t>Initiated within 10 workdays from enrollment into OBI. It will take several sessions to complete it with individual and support system.</a:t>
            </a:r>
          </a:p>
          <a:p>
            <a:pPr marL="0" indent="0">
              <a:spcBef>
                <a:spcPts val="0"/>
              </a:spcBef>
              <a:buNone/>
            </a:pPr>
            <a:endParaRPr lang="en-US" sz="2400" dirty="0">
              <a:ea typeface="Calibri" panose="020F0502020204030204" pitchFamily="34" charset="0"/>
            </a:endParaRPr>
          </a:p>
          <a:p>
            <a:pPr>
              <a:spcBef>
                <a:spcPts val="0"/>
              </a:spcBef>
            </a:pPr>
            <a:r>
              <a:rPr lang="en-US" sz="2400" dirty="0">
                <a:ea typeface="Calibri" panose="020F0502020204030204" pitchFamily="34" charset="0"/>
              </a:rPr>
              <a:t>Meant to be a “living” document and will be referenced and updated over time. </a:t>
            </a:r>
          </a:p>
          <a:p>
            <a:pPr marL="0" indent="0">
              <a:spcBef>
                <a:spcPts val="0"/>
              </a:spcBef>
              <a:buNone/>
            </a:pPr>
            <a:endParaRPr lang="en-US" sz="2400" dirty="0">
              <a:ea typeface="Calibri" panose="020F0502020204030204" pitchFamily="34" charset="0"/>
            </a:endParaRPr>
          </a:p>
          <a:p>
            <a:pPr>
              <a:spcBef>
                <a:spcPts val="0"/>
              </a:spcBef>
            </a:pPr>
            <a:r>
              <a:rPr lang="en-US" sz="2400" dirty="0">
                <a:ea typeface="Calibri" panose="020F0502020204030204" pitchFamily="34" charset="0"/>
              </a:rPr>
              <a:t>Assists with identifying treatment goals, desired supports, and needed referrals for development of the Person-Centered Recovery Plan (PCRP).</a:t>
            </a:r>
            <a:endParaRPr lang="en-US" sz="2400" dirty="0">
              <a:effectLst/>
              <a:ea typeface="Calibri" panose="020F0502020204030204" pitchFamily="34" charset="0"/>
            </a:endParaRPr>
          </a:p>
        </p:txBody>
      </p:sp>
    </p:spTree>
    <p:extLst>
      <p:ext uri="{BB962C8B-B14F-4D97-AF65-F5344CB8AC3E}">
        <p14:creationId xmlns:p14="http://schemas.microsoft.com/office/powerpoint/2010/main" val="332072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C652FB-06B5-5F01-3F4F-D796C92A77CE}"/>
              </a:ext>
            </a:extLst>
          </p:cNvPr>
          <p:cNvPicPr>
            <a:picLocks noGrp="1" noChangeAspect="1"/>
          </p:cNvPicPr>
          <p:nvPr>
            <p:ph idx="4294967295"/>
          </p:nvPr>
        </p:nvPicPr>
        <p:blipFill>
          <a:blip r:embed="rId2"/>
          <a:stretch>
            <a:fillRect/>
          </a:stretch>
        </p:blipFill>
        <p:spPr>
          <a:xfrm>
            <a:off x="609600" y="411795"/>
            <a:ext cx="10972800" cy="6172200"/>
          </a:xfrm>
        </p:spPr>
      </p:pic>
    </p:spTree>
    <p:extLst>
      <p:ext uri="{BB962C8B-B14F-4D97-AF65-F5344CB8AC3E}">
        <p14:creationId xmlns:p14="http://schemas.microsoft.com/office/powerpoint/2010/main" val="188429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Bio in Biopsychosocial</a:t>
            </a:r>
          </a:p>
        </p:txBody>
      </p:sp>
      <p:sp>
        <p:nvSpPr>
          <p:cNvPr id="14" name="Content Placeholder 13"/>
          <p:cNvSpPr>
            <a:spLocks noGrp="1"/>
          </p:cNvSpPr>
          <p:nvPr>
            <p:ph idx="1"/>
          </p:nvPr>
        </p:nvSpPr>
        <p:spPr/>
        <p:txBody>
          <a:bodyPr>
            <a:normAutofit/>
          </a:bodyPr>
          <a:lstStyle/>
          <a:p>
            <a:pPr>
              <a:spcBef>
                <a:spcPts val="0"/>
              </a:spcBef>
            </a:pPr>
            <a:r>
              <a:rPr lang="en-US" sz="2400" dirty="0">
                <a:effectLst/>
                <a:ea typeface="Calibri" panose="020F0502020204030204" pitchFamily="34" charset="0"/>
              </a:rPr>
              <a:t>When trying to determine the causes of dysregulation, it is important to understand what is going on physically. </a:t>
            </a:r>
          </a:p>
          <a:p>
            <a:pPr marL="0" indent="0">
              <a:spcBef>
                <a:spcPts val="0"/>
              </a:spcBef>
              <a:buNone/>
            </a:pPr>
            <a:endParaRPr lang="en-US" sz="2400" dirty="0">
              <a:ea typeface="Calibri" panose="020F0502020204030204" pitchFamily="34" charset="0"/>
            </a:endParaRPr>
          </a:p>
          <a:p>
            <a:pPr>
              <a:spcBef>
                <a:spcPts val="0"/>
              </a:spcBef>
            </a:pPr>
            <a:r>
              <a:rPr lang="en-US" sz="2400" dirty="0">
                <a:effectLst/>
                <a:ea typeface="Calibri" panose="020F0502020204030204" pitchFamily="34" charset="0"/>
              </a:rPr>
              <a:t>The BPS assessment helps us to avoid typical pitfalls of treatment such as diagnostic overshadowing by filling in information about the individual</a:t>
            </a:r>
            <a:r>
              <a:rPr lang="en-US" sz="2400" dirty="0">
                <a:ea typeface="Calibri" panose="020F0502020204030204" pitchFamily="34" charset="0"/>
              </a:rPr>
              <a:t>’s needs in greater detail.</a:t>
            </a:r>
            <a:endParaRPr lang="en-US" sz="2400" dirty="0">
              <a:effectLst/>
              <a:ea typeface="Calibri" panose="020F0502020204030204" pitchFamily="34" charset="0"/>
            </a:endParaRPr>
          </a:p>
          <a:p>
            <a:pPr marL="0" indent="0">
              <a:spcBef>
                <a:spcPts val="0"/>
              </a:spcBef>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42182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Psycho in Biopsychosocial</a:t>
            </a:r>
          </a:p>
        </p:txBody>
      </p:sp>
      <p:sp>
        <p:nvSpPr>
          <p:cNvPr id="14" name="Content Placeholder 13"/>
          <p:cNvSpPr>
            <a:spLocks noGrp="1"/>
          </p:cNvSpPr>
          <p:nvPr>
            <p:ph idx="1"/>
          </p:nvPr>
        </p:nvSpPr>
        <p:spPr/>
        <p:txBody>
          <a:bodyPr>
            <a:normAutofit/>
          </a:bodyPr>
          <a:lstStyle/>
          <a:p>
            <a:pPr>
              <a:spcBef>
                <a:spcPts val="0"/>
              </a:spcBef>
            </a:pPr>
            <a:r>
              <a:rPr lang="en-US" sz="2400" dirty="0">
                <a:effectLst/>
                <a:ea typeface="Calibri" panose="020F0502020204030204" pitchFamily="34" charset="0"/>
              </a:rPr>
              <a:t>Individual’s histories are explored to ensure that diagnoses are accurate.</a:t>
            </a:r>
          </a:p>
          <a:p>
            <a:pPr>
              <a:spcBef>
                <a:spcPts val="0"/>
              </a:spcBef>
            </a:pPr>
            <a:endParaRPr lang="en-US" sz="2400" dirty="0">
              <a:ea typeface="Calibri" panose="020F0502020204030204" pitchFamily="34" charset="0"/>
            </a:endParaRPr>
          </a:p>
          <a:p>
            <a:pPr>
              <a:spcBef>
                <a:spcPts val="0"/>
              </a:spcBef>
            </a:pPr>
            <a:r>
              <a:rPr lang="en-US" sz="2400" dirty="0">
                <a:effectLst/>
                <a:ea typeface="Calibri" panose="020F0502020204030204" pitchFamily="34" charset="0"/>
              </a:rPr>
              <a:t>Medication lists are examined closely.</a:t>
            </a:r>
            <a:r>
              <a:rPr lang="en-US" sz="2400" dirty="0">
                <a:ea typeface="Calibri" panose="020F0502020204030204" pitchFamily="34" charset="0"/>
              </a:rPr>
              <a:t> In this process, we try to advocate for best practices. For example, advocating for only one medication to be prescribed in its class.</a:t>
            </a:r>
          </a:p>
          <a:p>
            <a:pPr>
              <a:spcBef>
                <a:spcPts val="0"/>
              </a:spcBef>
            </a:pPr>
            <a:endParaRPr lang="en-US" sz="2400" dirty="0">
              <a:effectLst/>
              <a:ea typeface="Calibri" panose="020F0502020204030204" pitchFamily="34" charset="0"/>
            </a:endParaRPr>
          </a:p>
          <a:p>
            <a:pPr>
              <a:spcBef>
                <a:spcPts val="0"/>
              </a:spcBef>
            </a:pPr>
            <a:r>
              <a:rPr lang="en-US" sz="2400" dirty="0">
                <a:ea typeface="Calibri" panose="020F0502020204030204" pitchFamily="34" charset="0"/>
              </a:rPr>
              <a:t>Referrals are made for prescriber appointments, lab work, and neurology appointments as needed.</a:t>
            </a:r>
            <a:endParaRPr lang="en-US" sz="2400" dirty="0">
              <a:effectLst/>
              <a:ea typeface="Calibri" panose="020F0502020204030204" pitchFamily="34" charset="0"/>
            </a:endParaRPr>
          </a:p>
        </p:txBody>
      </p:sp>
    </p:spTree>
    <p:extLst>
      <p:ext uri="{BB962C8B-B14F-4D97-AF65-F5344CB8AC3E}">
        <p14:creationId xmlns:p14="http://schemas.microsoft.com/office/powerpoint/2010/main" val="42667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Social in Biopsychosocial</a:t>
            </a:r>
          </a:p>
        </p:txBody>
      </p:sp>
      <p:sp>
        <p:nvSpPr>
          <p:cNvPr id="14" name="Content Placeholder 13"/>
          <p:cNvSpPr>
            <a:spLocks noGrp="1"/>
          </p:cNvSpPr>
          <p:nvPr>
            <p:ph idx="1"/>
          </p:nvPr>
        </p:nvSpPr>
        <p:spPr/>
        <p:txBody>
          <a:bodyPr>
            <a:normAutofit/>
          </a:bodyPr>
          <a:lstStyle/>
          <a:p>
            <a:pPr>
              <a:spcBef>
                <a:spcPts val="0"/>
              </a:spcBef>
            </a:pPr>
            <a:r>
              <a:rPr lang="en-US" sz="2400" dirty="0">
                <a:ea typeface="Calibri" panose="020F0502020204030204" pitchFamily="34" charset="0"/>
              </a:rPr>
              <a:t>We examine everyone's social situation to identify changes that may contribute to dysregulation.</a:t>
            </a:r>
          </a:p>
          <a:p>
            <a:pPr marL="0" indent="0">
              <a:spcBef>
                <a:spcPts val="0"/>
              </a:spcBef>
              <a:buNone/>
            </a:pPr>
            <a:endParaRPr lang="en-US" sz="2400" dirty="0">
              <a:ea typeface="Calibri" panose="020F0502020204030204" pitchFamily="34" charset="0"/>
            </a:endParaRPr>
          </a:p>
          <a:p>
            <a:pPr lvl="1">
              <a:spcBef>
                <a:spcPts val="0"/>
              </a:spcBef>
            </a:pPr>
            <a:r>
              <a:rPr lang="en-US" sz="2000" dirty="0">
                <a:effectLst/>
                <a:ea typeface="Calibri" panose="020F0502020204030204" pitchFamily="34" charset="0"/>
              </a:rPr>
              <a:t>Changes in school, home, work, etc.</a:t>
            </a:r>
          </a:p>
          <a:p>
            <a:pPr lvl="1">
              <a:spcBef>
                <a:spcPts val="0"/>
              </a:spcBef>
            </a:pPr>
            <a:r>
              <a:rPr lang="en-US" sz="2000" dirty="0">
                <a:ea typeface="Calibri" panose="020F0502020204030204" pitchFamily="34" charset="0"/>
              </a:rPr>
              <a:t>Recent loss of a caregiver or family member</a:t>
            </a:r>
          </a:p>
          <a:p>
            <a:pPr lvl="1">
              <a:spcBef>
                <a:spcPts val="0"/>
              </a:spcBef>
            </a:pPr>
            <a:r>
              <a:rPr lang="en-US" sz="2000" dirty="0">
                <a:effectLst/>
                <a:ea typeface="Calibri" panose="020F0502020204030204" pitchFamily="34" charset="0"/>
              </a:rPr>
              <a:t>Recent breakup</a:t>
            </a:r>
          </a:p>
          <a:p>
            <a:pPr lvl="1">
              <a:spcBef>
                <a:spcPts val="0"/>
              </a:spcBef>
            </a:pPr>
            <a:r>
              <a:rPr lang="en-US" sz="2000" dirty="0">
                <a:ea typeface="Calibri" panose="020F0502020204030204" pitchFamily="34" charset="0"/>
              </a:rPr>
              <a:t>Financial stress</a:t>
            </a:r>
          </a:p>
          <a:p>
            <a:pPr lvl="1">
              <a:spcBef>
                <a:spcPts val="0"/>
              </a:spcBef>
            </a:pPr>
            <a:r>
              <a:rPr lang="en-US" sz="2000" dirty="0">
                <a:effectLst/>
                <a:ea typeface="Calibri" panose="020F0502020204030204" pitchFamily="34" charset="0"/>
              </a:rPr>
              <a:t>Housing </a:t>
            </a:r>
            <a:r>
              <a:rPr lang="en-US" sz="2000" dirty="0">
                <a:ea typeface="Calibri" panose="020F0502020204030204" pitchFamily="34" charset="0"/>
              </a:rPr>
              <a:t>challenges</a:t>
            </a:r>
          </a:p>
          <a:p>
            <a:pPr lvl="1">
              <a:spcBef>
                <a:spcPts val="0"/>
              </a:spcBef>
            </a:pPr>
            <a:r>
              <a:rPr lang="en-US" sz="2000" dirty="0">
                <a:effectLst/>
                <a:ea typeface="Calibri" panose="020F0502020204030204" pitchFamily="34" charset="0"/>
              </a:rPr>
              <a:t>Trauma</a:t>
            </a:r>
          </a:p>
          <a:p>
            <a:pPr lvl="1">
              <a:spcBef>
                <a:spcPts val="0"/>
              </a:spcBef>
            </a:pPr>
            <a:r>
              <a:rPr lang="en-US" sz="2000" dirty="0">
                <a:ea typeface="Calibri" panose="020F0502020204030204" pitchFamily="34" charset="0"/>
              </a:rPr>
              <a:t>Puberty</a:t>
            </a:r>
            <a:endParaRPr lang="en-US" sz="2000" dirty="0">
              <a:effectLst/>
              <a:ea typeface="Calibri" panose="020F0502020204030204" pitchFamily="34" charset="0"/>
            </a:endParaRPr>
          </a:p>
        </p:txBody>
      </p:sp>
    </p:spTree>
    <p:extLst>
      <p:ext uri="{BB962C8B-B14F-4D97-AF65-F5344CB8AC3E}">
        <p14:creationId xmlns:p14="http://schemas.microsoft.com/office/powerpoint/2010/main" val="38213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BPS Assessment Sections</a:t>
            </a:r>
          </a:p>
        </p:txBody>
      </p:sp>
      <p:sp>
        <p:nvSpPr>
          <p:cNvPr id="14" name="Content Placeholder 13"/>
          <p:cNvSpPr>
            <a:spLocks noGrp="1"/>
          </p:cNvSpPr>
          <p:nvPr>
            <p:ph idx="1"/>
          </p:nvPr>
        </p:nvSpPr>
        <p:spPr/>
        <p:txBody>
          <a:bodyPr>
            <a:normAutofit/>
          </a:bodyPr>
          <a:lstStyle/>
          <a:p>
            <a:pPr>
              <a:spcBef>
                <a:spcPts val="0"/>
              </a:spcBef>
            </a:pPr>
            <a:r>
              <a:rPr lang="en-US" sz="2400" dirty="0">
                <a:effectLst/>
                <a:ea typeface="Calibri" panose="020F0502020204030204" pitchFamily="34" charset="0"/>
              </a:rPr>
              <a:t>Demographics</a:t>
            </a:r>
          </a:p>
          <a:p>
            <a:pPr>
              <a:spcBef>
                <a:spcPts val="0"/>
              </a:spcBef>
            </a:pPr>
            <a:r>
              <a:rPr lang="en-US" sz="2400" dirty="0">
                <a:ea typeface="Calibri" panose="020F0502020204030204" pitchFamily="34" charset="0"/>
              </a:rPr>
              <a:t>Current Health Status</a:t>
            </a:r>
          </a:p>
          <a:p>
            <a:pPr>
              <a:spcBef>
                <a:spcPts val="0"/>
              </a:spcBef>
            </a:pPr>
            <a:r>
              <a:rPr lang="en-US" sz="2400" dirty="0">
                <a:ea typeface="Calibri" panose="020F0502020204030204" pitchFamily="34" charset="0"/>
              </a:rPr>
              <a:t>Current Health Symptoms</a:t>
            </a:r>
          </a:p>
          <a:p>
            <a:pPr>
              <a:spcBef>
                <a:spcPts val="0"/>
              </a:spcBef>
            </a:pPr>
            <a:r>
              <a:rPr lang="en-US" sz="2400" dirty="0">
                <a:ea typeface="Calibri" panose="020F0502020204030204" pitchFamily="34" charset="0"/>
              </a:rPr>
              <a:t>Health/Medical History</a:t>
            </a:r>
          </a:p>
          <a:p>
            <a:pPr>
              <a:spcBef>
                <a:spcPts val="0"/>
              </a:spcBef>
            </a:pPr>
            <a:r>
              <a:rPr lang="en-US" sz="2400" dirty="0">
                <a:ea typeface="Calibri" panose="020F0502020204030204" pitchFamily="34" charset="0"/>
              </a:rPr>
              <a:t>Pain and Pain Management</a:t>
            </a:r>
          </a:p>
          <a:p>
            <a:pPr>
              <a:spcBef>
                <a:spcPts val="0"/>
              </a:spcBef>
            </a:pPr>
            <a:r>
              <a:rPr lang="en-US" sz="2400" dirty="0">
                <a:ea typeface="Calibri" panose="020F0502020204030204" pitchFamily="34" charset="0"/>
              </a:rPr>
              <a:t>Sleep</a:t>
            </a:r>
          </a:p>
          <a:p>
            <a:pPr>
              <a:spcBef>
                <a:spcPts val="0"/>
              </a:spcBef>
            </a:pPr>
            <a:r>
              <a:rPr lang="en-US" sz="2400" dirty="0">
                <a:ea typeface="Calibri" panose="020F0502020204030204" pitchFamily="34" charset="0"/>
              </a:rPr>
              <a:t>Cognitive Functioning</a:t>
            </a:r>
          </a:p>
          <a:p>
            <a:pPr>
              <a:spcBef>
                <a:spcPts val="0"/>
              </a:spcBef>
            </a:pPr>
            <a:r>
              <a:rPr lang="en-US" sz="2400" dirty="0">
                <a:ea typeface="Calibri" panose="020F0502020204030204" pitchFamily="34" charset="0"/>
              </a:rPr>
              <a:t>Legal History</a:t>
            </a:r>
          </a:p>
          <a:p>
            <a:pPr>
              <a:spcBef>
                <a:spcPts val="0"/>
              </a:spcBef>
            </a:pPr>
            <a:r>
              <a:rPr lang="en-US" sz="2400" dirty="0">
                <a:ea typeface="Calibri" panose="020F0502020204030204" pitchFamily="34" charset="0"/>
              </a:rPr>
              <a:t>Mental/Behavioral Health Emergency Services</a:t>
            </a:r>
          </a:p>
          <a:p>
            <a:pPr>
              <a:spcBef>
                <a:spcPts val="0"/>
              </a:spcBef>
            </a:pPr>
            <a:r>
              <a:rPr lang="en-US" sz="2400" dirty="0">
                <a:ea typeface="Calibri" panose="020F0502020204030204" pitchFamily="34" charset="0"/>
              </a:rPr>
              <a:t>Current Risks of Harm</a:t>
            </a:r>
          </a:p>
        </p:txBody>
      </p:sp>
    </p:spTree>
    <p:extLst>
      <p:ext uri="{BB962C8B-B14F-4D97-AF65-F5344CB8AC3E}">
        <p14:creationId xmlns:p14="http://schemas.microsoft.com/office/powerpoint/2010/main" val="26935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BPS Assessment Sections</a:t>
            </a:r>
          </a:p>
        </p:txBody>
      </p:sp>
      <p:sp>
        <p:nvSpPr>
          <p:cNvPr id="14" name="Content Placeholder 13"/>
          <p:cNvSpPr>
            <a:spLocks noGrp="1"/>
          </p:cNvSpPr>
          <p:nvPr>
            <p:ph idx="1"/>
          </p:nvPr>
        </p:nvSpPr>
        <p:spPr/>
        <p:txBody>
          <a:bodyPr>
            <a:normAutofit/>
          </a:bodyPr>
          <a:lstStyle/>
          <a:p>
            <a:pPr>
              <a:spcBef>
                <a:spcPts val="0"/>
              </a:spcBef>
            </a:pPr>
            <a:r>
              <a:rPr lang="en-US" sz="2400" dirty="0">
                <a:ea typeface="Calibri" panose="020F0502020204030204" pitchFamily="34" charset="0"/>
              </a:rPr>
              <a:t>Functional Living Skills and Needs</a:t>
            </a:r>
          </a:p>
          <a:p>
            <a:pPr>
              <a:spcBef>
                <a:spcPts val="0"/>
              </a:spcBef>
            </a:pPr>
            <a:r>
              <a:rPr lang="en-US" sz="2400" dirty="0">
                <a:ea typeface="Calibri" panose="020F0502020204030204" pitchFamily="34" charset="0"/>
              </a:rPr>
              <a:t>Vision</a:t>
            </a:r>
          </a:p>
          <a:p>
            <a:pPr>
              <a:spcBef>
                <a:spcPts val="0"/>
              </a:spcBef>
            </a:pPr>
            <a:r>
              <a:rPr lang="en-US" sz="2400" dirty="0">
                <a:ea typeface="Calibri" panose="020F0502020204030204" pitchFamily="34" charset="0"/>
              </a:rPr>
              <a:t>Hearing</a:t>
            </a:r>
          </a:p>
          <a:p>
            <a:pPr>
              <a:spcBef>
                <a:spcPts val="0"/>
              </a:spcBef>
            </a:pPr>
            <a:r>
              <a:rPr lang="en-US" sz="2400" dirty="0">
                <a:ea typeface="Calibri" panose="020F0502020204030204" pitchFamily="34" charset="0"/>
              </a:rPr>
              <a:t>Dental</a:t>
            </a:r>
          </a:p>
          <a:p>
            <a:pPr>
              <a:spcBef>
                <a:spcPts val="0"/>
              </a:spcBef>
            </a:pPr>
            <a:r>
              <a:rPr lang="en-US" sz="2400" dirty="0">
                <a:ea typeface="Calibri" panose="020F0502020204030204" pitchFamily="34" charset="0"/>
              </a:rPr>
              <a:t>Substance Use and Needs</a:t>
            </a:r>
          </a:p>
          <a:p>
            <a:pPr>
              <a:spcBef>
                <a:spcPts val="0"/>
              </a:spcBef>
            </a:pPr>
            <a:r>
              <a:rPr lang="en-US" sz="2400" dirty="0">
                <a:ea typeface="Calibri" panose="020F0502020204030204" pitchFamily="34" charset="0"/>
              </a:rPr>
              <a:t>Environmental Risks</a:t>
            </a:r>
          </a:p>
          <a:p>
            <a:pPr>
              <a:spcBef>
                <a:spcPts val="0"/>
              </a:spcBef>
            </a:pPr>
            <a:r>
              <a:rPr lang="en-US" sz="2400" dirty="0">
                <a:ea typeface="Calibri" panose="020F0502020204030204" pitchFamily="34" charset="0"/>
              </a:rPr>
              <a:t>Recreation and Leisure, Social Inclusions, and Needs</a:t>
            </a:r>
          </a:p>
          <a:p>
            <a:pPr>
              <a:spcBef>
                <a:spcPts val="0"/>
              </a:spcBef>
            </a:pPr>
            <a:r>
              <a:rPr lang="en-US" sz="2400" dirty="0">
                <a:ea typeface="Calibri" panose="020F0502020204030204" pitchFamily="34" charset="0"/>
              </a:rPr>
              <a:t>Dream with me</a:t>
            </a:r>
          </a:p>
          <a:p>
            <a:pPr>
              <a:spcBef>
                <a:spcPts val="0"/>
              </a:spcBef>
            </a:pPr>
            <a:r>
              <a:rPr lang="en-US" sz="2400" dirty="0">
                <a:ea typeface="Calibri" panose="020F0502020204030204" pitchFamily="34" charset="0"/>
              </a:rPr>
              <a:t>Prioritized Treatment Goals and Desired Supports</a:t>
            </a:r>
          </a:p>
          <a:p>
            <a:pPr marL="457200" indent="-457200">
              <a:spcBef>
                <a:spcPts val="0"/>
              </a:spcBef>
              <a:buFont typeface="+mj-lt"/>
              <a:buAutoNum type="arabicPeriod"/>
            </a:pPr>
            <a:endParaRPr lang="en-US" sz="2400" dirty="0">
              <a:effectLst/>
              <a:ea typeface="Calibri" panose="020F0502020204030204" pitchFamily="34" charset="0"/>
            </a:endParaRPr>
          </a:p>
        </p:txBody>
      </p:sp>
    </p:spTree>
    <p:extLst>
      <p:ext uri="{BB962C8B-B14F-4D97-AF65-F5344CB8AC3E}">
        <p14:creationId xmlns:p14="http://schemas.microsoft.com/office/powerpoint/2010/main" val="236310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p:txBody>
          <a:bodyPr>
            <a:normAutofit/>
          </a:bodyPr>
          <a:lstStyle/>
          <a:p>
            <a:pPr marL="514350" lvl="0" indent="-514350">
              <a:buFont typeface="+mj-lt"/>
              <a:buAutoNum type="arabicPeriod"/>
            </a:pPr>
            <a:r>
              <a:rPr lang="en-US" sz="2400" dirty="0"/>
              <a:t>What is OBI?</a:t>
            </a:r>
          </a:p>
          <a:p>
            <a:pPr marL="514350" lvl="0" indent="-514350">
              <a:buFont typeface="+mj-lt"/>
              <a:buAutoNum type="arabicPeriod"/>
            </a:pPr>
            <a:r>
              <a:rPr lang="en-US" sz="2400" dirty="0"/>
              <a:t>What is so great about OBI?</a:t>
            </a:r>
          </a:p>
          <a:p>
            <a:pPr marL="514350" lvl="0" indent="-514350">
              <a:buFont typeface="+mj-lt"/>
              <a:buAutoNum type="arabicPeriod"/>
            </a:pPr>
            <a:r>
              <a:rPr lang="en-US" sz="2400" dirty="0"/>
              <a:t>Biopsychosocial (BPS) assessment &amp; other assessments</a:t>
            </a:r>
          </a:p>
          <a:p>
            <a:pPr marL="514350" lvl="0" indent="-514350">
              <a:buFont typeface="+mj-lt"/>
              <a:buAutoNum type="arabicPeriod"/>
            </a:pPr>
            <a:r>
              <a:rPr lang="en-US" sz="2400" dirty="0"/>
              <a:t>Person-Centered Recovery Plan (PCRP)</a:t>
            </a:r>
          </a:p>
          <a:p>
            <a:pPr marL="514350" lvl="0" indent="-514350">
              <a:buFont typeface="+mj-lt"/>
              <a:buAutoNum type="arabicPeriod"/>
            </a:pPr>
            <a:r>
              <a:rPr lang="en-US" sz="2400" dirty="0"/>
              <a:t>Skills training</a:t>
            </a:r>
          </a:p>
          <a:p>
            <a:pPr marL="514350" lvl="0" indent="-514350">
              <a:buFont typeface="+mj-lt"/>
              <a:buAutoNum type="arabicPeriod"/>
            </a:pPr>
            <a:r>
              <a:rPr lang="en-US" sz="2400" dirty="0"/>
              <a:t>Collaborative Care Case Management (CCCM)</a:t>
            </a:r>
          </a:p>
          <a:p>
            <a:pPr marL="514350" lvl="0" indent="-514350">
              <a:buFont typeface="+mj-lt"/>
              <a:buAutoNum type="arabicPeriod"/>
            </a:pPr>
            <a:r>
              <a:rPr lang="en-US" sz="2400" dirty="0"/>
              <a:t>Cross training</a:t>
            </a:r>
          </a:p>
          <a:p>
            <a:pPr marL="514350" lvl="0" indent="-514350">
              <a:buFont typeface="+mj-lt"/>
              <a:buAutoNum type="arabicPeriod"/>
            </a:pPr>
            <a:r>
              <a:rPr lang="en-US" sz="2400" dirty="0"/>
              <a:t>Final Success stories</a:t>
            </a:r>
          </a:p>
          <a:p>
            <a:pPr marL="514350" lvl="0" indent="-514350">
              <a:buFont typeface="+mj-lt"/>
              <a:buAutoNum type="arabicPeriod"/>
            </a:pPr>
            <a:endParaRPr lang="en-US" sz="2400" dirty="0"/>
          </a:p>
        </p:txBody>
      </p:sp>
    </p:spTree>
    <p:extLst>
      <p:ext uri="{BB962C8B-B14F-4D97-AF65-F5344CB8AC3E}">
        <p14:creationId xmlns:p14="http://schemas.microsoft.com/office/powerpoint/2010/main" val="25425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Other Assessments</a:t>
            </a:r>
          </a:p>
        </p:txBody>
      </p:sp>
      <p:sp>
        <p:nvSpPr>
          <p:cNvPr id="14" name="Content Placeholder 13"/>
          <p:cNvSpPr>
            <a:spLocks noGrp="1"/>
          </p:cNvSpPr>
          <p:nvPr>
            <p:ph idx="1"/>
          </p:nvPr>
        </p:nvSpPr>
        <p:spPr/>
        <p:txBody>
          <a:bodyPr>
            <a:normAutofit/>
          </a:bodyPr>
          <a:lstStyle/>
          <a:p>
            <a:pPr>
              <a:spcBef>
                <a:spcPts val="0"/>
              </a:spcBef>
            </a:pPr>
            <a:r>
              <a:rPr lang="en-US" sz="2400" dirty="0">
                <a:ea typeface="Calibri" panose="020F0502020204030204" pitchFamily="34" charset="0"/>
              </a:rPr>
              <a:t>Child &amp; Adolescent Needs and Strengths (CANS)/Adult Needs &amp; Strengths Assessment (ANSA)</a:t>
            </a:r>
          </a:p>
          <a:p>
            <a:pPr marL="0" indent="0">
              <a:spcBef>
                <a:spcPts val="0"/>
              </a:spcBef>
              <a:buNone/>
            </a:pPr>
            <a:endParaRPr lang="en-US" sz="2400" dirty="0">
              <a:ea typeface="Calibri" panose="020F0502020204030204" pitchFamily="34" charset="0"/>
            </a:endParaRPr>
          </a:p>
          <a:p>
            <a:pPr>
              <a:spcBef>
                <a:spcPts val="0"/>
              </a:spcBef>
            </a:pPr>
            <a:r>
              <a:rPr lang="en-US" sz="2400" dirty="0">
                <a:ea typeface="Calibri" panose="020F0502020204030204" pitchFamily="34" charset="0"/>
              </a:rPr>
              <a:t>Aberrant Behavior Checklist (ABC)</a:t>
            </a:r>
          </a:p>
          <a:p>
            <a:pPr marL="0" indent="0">
              <a:spcBef>
                <a:spcPts val="0"/>
              </a:spcBef>
              <a:buNone/>
            </a:pPr>
            <a:endParaRPr lang="en-US" sz="2400" dirty="0">
              <a:ea typeface="Calibri" panose="020F0502020204030204" pitchFamily="34" charset="0"/>
            </a:endParaRPr>
          </a:p>
          <a:p>
            <a:pPr>
              <a:spcBef>
                <a:spcPts val="0"/>
              </a:spcBef>
            </a:pPr>
            <a:r>
              <a:rPr lang="en-US" sz="2400" dirty="0">
                <a:ea typeface="Calibri" panose="020F0502020204030204" pitchFamily="34" charset="0"/>
              </a:rPr>
              <a:t>Vineland Adaptive Behavior Scales (VABS)</a:t>
            </a:r>
          </a:p>
          <a:p>
            <a:pPr marL="0" indent="0">
              <a:spcBef>
                <a:spcPts val="0"/>
              </a:spcBef>
              <a:buNone/>
            </a:pPr>
            <a:endParaRPr lang="en-US" sz="2400" dirty="0">
              <a:ea typeface="Calibri" panose="020F0502020204030204" pitchFamily="34" charset="0"/>
            </a:endParaRPr>
          </a:p>
          <a:p>
            <a:pPr marL="457200" indent="-457200">
              <a:spcBef>
                <a:spcPts val="0"/>
              </a:spcBef>
              <a:buFont typeface="+mj-lt"/>
              <a:buAutoNum type="arabicPeriod"/>
            </a:pPr>
            <a:endParaRPr lang="en-US" sz="2400" dirty="0">
              <a:effectLst/>
              <a:ea typeface="Calibri" panose="020F0502020204030204" pitchFamily="34" charset="0"/>
            </a:endParaRPr>
          </a:p>
        </p:txBody>
      </p:sp>
    </p:spTree>
    <p:extLst>
      <p:ext uri="{BB962C8B-B14F-4D97-AF65-F5344CB8AC3E}">
        <p14:creationId xmlns:p14="http://schemas.microsoft.com/office/powerpoint/2010/main" val="28163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Other Assessments</a:t>
            </a:r>
          </a:p>
        </p:txBody>
      </p:sp>
      <p:sp>
        <p:nvSpPr>
          <p:cNvPr id="14" name="Content Placeholder 13"/>
          <p:cNvSpPr>
            <a:spLocks noGrp="1"/>
          </p:cNvSpPr>
          <p:nvPr>
            <p:ph idx="1"/>
          </p:nvPr>
        </p:nvSpPr>
        <p:spPr/>
        <p:txBody>
          <a:bodyPr>
            <a:normAutofit/>
          </a:bodyPr>
          <a:lstStyle/>
          <a:p>
            <a:pPr marL="0" indent="0">
              <a:spcBef>
                <a:spcPts val="0"/>
              </a:spcBef>
              <a:buNone/>
            </a:pPr>
            <a:endParaRPr lang="en-US" sz="2400" dirty="0">
              <a:ea typeface="Calibri" panose="020F0502020204030204" pitchFamily="34" charset="0"/>
            </a:endParaRPr>
          </a:p>
          <a:p>
            <a:pPr marL="0" indent="0">
              <a:spcBef>
                <a:spcPts val="0"/>
              </a:spcBef>
              <a:buNone/>
            </a:pPr>
            <a:endParaRPr lang="en-US" sz="2400" dirty="0">
              <a:ea typeface="Calibri" panose="020F0502020204030204" pitchFamily="34" charset="0"/>
            </a:endParaRPr>
          </a:p>
          <a:p>
            <a:pPr marL="0" indent="0">
              <a:spcBef>
                <a:spcPts val="0"/>
              </a:spcBef>
              <a:buNone/>
            </a:pPr>
            <a:endParaRPr lang="en-US" sz="2400" dirty="0">
              <a:ea typeface="Calibri" panose="020F0502020204030204" pitchFamily="34" charset="0"/>
            </a:endParaRPr>
          </a:p>
          <a:p>
            <a:pPr marL="457200" indent="-457200">
              <a:spcBef>
                <a:spcPts val="0"/>
              </a:spcBef>
              <a:buFont typeface="+mj-lt"/>
              <a:buAutoNum type="arabicPeriod"/>
            </a:pPr>
            <a:endParaRPr lang="en-US" sz="2400" dirty="0">
              <a:effectLst/>
              <a:ea typeface="Calibri" panose="020F0502020204030204" pitchFamily="34" charset="0"/>
            </a:endParaRPr>
          </a:p>
        </p:txBody>
      </p:sp>
      <p:pic>
        <p:nvPicPr>
          <p:cNvPr id="3" name="Picture 2" descr="Shape, arrow&#10;&#10;Description automatically generated">
            <a:extLst>
              <a:ext uri="{FF2B5EF4-FFF2-40B4-BE49-F238E27FC236}">
                <a16:creationId xmlns:a16="http://schemas.microsoft.com/office/drawing/2014/main" id="{B8ABE205-F87B-5950-C5FF-B1774114D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413" y="1704975"/>
            <a:ext cx="7429500" cy="4787900"/>
          </a:xfrm>
          <a:prstGeom prst="rect">
            <a:avLst/>
          </a:prstGeom>
        </p:spPr>
      </p:pic>
    </p:spTree>
    <p:extLst>
      <p:ext uri="{BB962C8B-B14F-4D97-AF65-F5344CB8AC3E}">
        <p14:creationId xmlns:p14="http://schemas.microsoft.com/office/powerpoint/2010/main" val="275093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Person-Centered Recovery Plan</a:t>
            </a:r>
          </a:p>
        </p:txBody>
      </p:sp>
    </p:spTree>
    <p:extLst>
      <p:ext uri="{BB962C8B-B14F-4D97-AF65-F5344CB8AC3E}">
        <p14:creationId xmlns:p14="http://schemas.microsoft.com/office/powerpoint/2010/main" val="41848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Person-Centered Recovery Plan</a:t>
            </a:r>
          </a:p>
        </p:txBody>
      </p:sp>
      <p:sp>
        <p:nvSpPr>
          <p:cNvPr id="14" name="Content Placeholder 13"/>
          <p:cNvSpPr>
            <a:spLocks noGrp="1"/>
          </p:cNvSpPr>
          <p:nvPr>
            <p:ph idx="1"/>
          </p:nvPr>
        </p:nvSpPr>
        <p:spPr/>
        <p:txBody>
          <a:bodyPr>
            <a:normAutofit/>
          </a:bodyPr>
          <a:lstStyle/>
          <a:p>
            <a:pPr>
              <a:spcBef>
                <a:spcPts val="0"/>
              </a:spcBef>
            </a:pPr>
            <a:r>
              <a:rPr lang="en-US" sz="2400" dirty="0">
                <a:effectLst/>
                <a:ea typeface="Calibri" panose="020F0502020204030204" pitchFamily="34" charset="0"/>
              </a:rPr>
              <a:t>The PCRP is a tool that extracts individual’s goals identified in the BPS assessment. It offers a workable plan that guides treatment for the participant. </a:t>
            </a:r>
          </a:p>
          <a:p>
            <a:pPr>
              <a:spcBef>
                <a:spcPts val="0"/>
              </a:spcBef>
            </a:pPr>
            <a:endParaRPr lang="en-US" sz="2400" dirty="0">
              <a:effectLst/>
              <a:ea typeface="Calibri" panose="020F0502020204030204" pitchFamily="34" charset="0"/>
            </a:endParaRPr>
          </a:p>
          <a:p>
            <a:pPr>
              <a:spcBef>
                <a:spcPts val="0"/>
              </a:spcBef>
            </a:pPr>
            <a:r>
              <a:rPr lang="en-US" sz="2400" dirty="0">
                <a:effectLst/>
                <a:ea typeface="Calibri" panose="020F0502020204030204" pitchFamily="34" charset="0"/>
              </a:rPr>
              <a:t>The PCRP provides structure to help case managers stay on track. Most treatment plans used in behavioral health services are based on Adult Needs and Strengths Assessments (ANSAs). The PCRP used in OBI services has the added benefit of pulling information from a larger more thorough assessment that is the BPS. </a:t>
            </a:r>
          </a:p>
        </p:txBody>
      </p:sp>
    </p:spTree>
    <p:extLst>
      <p:ext uri="{BB962C8B-B14F-4D97-AF65-F5344CB8AC3E}">
        <p14:creationId xmlns:p14="http://schemas.microsoft.com/office/powerpoint/2010/main" val="335628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Person-Centered Recovery Plan</a:t>
            </a:r>
          </a:p>
        </p:txBody>
      </p:sp>
      <p:sp>
        <p:nvSpPr>
          <p:cNvPr id="14" name="Content Placeholder 13"/>
          <p:cNvSpPr>
            <a:spLocks noGrp="1"/>
          </p:cNvSpPr>
          <p:nvPr>
            <p:ph idx="1"/>
          </p:nvPr>
        </p:nvSpPr>
        <p:spPr/>
        <p:txBody>
          <a:bodyPr>
            <a:normAutofit/>
          </a:bodyPr>
          <a:lstStyle/>
          <a:p>
            <a:pPr marL="228600" marR="0">
              <a:spcBef>
                <a:spcPts val="0"/>
              </a:spcBef>
              <a:spcAft>
                <a:spcPts val="0"/>
              </a:spcAft>
            </a:pPr>
            <a:r>
              <a:rPr lang="en-US" sz="2400" dirty="0">
                <a:effectLst/>
                <a:ea typeface="Calibri" panose="020F0502020204030204" pitchFamily="34" charset="0"/>
              </a:rPr>
              <a:t>If you are making a PCRP, it is based on what the individual wants. However, so many of our participants have significant deficits of expressive and receptive communication and may not accurately communicate what they want and need. Having the BPS as a backbone enables us to better understand what a participant wants and what we can do to help them get there.</a:t>
            </a:r>
          </a:p>
          <a:p>
            <a:pPr marL="0" marR="0" indent="0">
              <a:spcBef>
                <a:spcPts val="0"/>
              </a:spcBef>
              <a:spcAft>
                <a:spcPts val="0"/>
              </a:spcAft>
              <a:buNone/>
            </a:pPr>
            <a:endParaRPr lang="en-US" sz="2400" dirty="0">
              <a:effectLst/>
              <a:ea typeface="Calibri" panose="020F0502020204030204" pitchFamily="34" charset="0"/>
            </a:endParaRPr>
          </a:p>
          <a:p>
            <a:pPr marL="228600" marR="0">
              <a:spcBef>
                <a:spcPts val="0"/>
              </a:spcBef>
              <a:spcAft>
                <a:spcPts val="0"/>
              </a:spcAft>
            </a:pPr>
            <a:r>
              <a:rPr lang="en-US" sz="2400" dirty="0">
                <a:effectLst/>
                <a:ea typeface="Calibri" panose="020F0502020204030204" pitchFamily="34" charset="0"/>
              </a:rPr>
              <a:t>This Plan helps case managers focus on what individuals say they want. This tool helps in grounding case managers against caregiver fatigue, showing them that they do not have to solve everything, but rather provides areas in which to focus. </a:t>
            </a:r>
          </a:p>
        </p:txBody>
      </p:sp>
    </p:spTree>
    <p:extLst>
      <p:ext uri="{BB962C8B-B14F-4D97-AF65-F5344CB8AC3E}">
        <p14:creationId xmlns:p14="http://schemas.microsoft.com/office/powerpoint/2010/main" val="328004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Skills Training</a:t>
            </a:r>
          </a:p>
        </p:txBody>
      </p:sp>
    </p:spTree>
    <p:extLst>
      <p:ext uri="{BB962C8B-B14F-4D97-AF65-F5344CB8AC3E}">
        <p14:creationId xmlns:p14="http://schemas.microsoft.com/office/powerpoint/2010/main" val="264888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Skills Training</a:t>
            </a:r>
          </a:p>
        </p:txBody>
      </p:sp>
      <p:sp>
        <p:nvSpPr>
          <p:cNvPr id="14" name="Content Placeholder 13"/>
          <p:cNvSpPr>
            <a:spLocks noGrp="1"/>
          </p:cNvSpPr>
          <p:nvPr>
            <p:ph idx="1"/>
          </p:nvPr>
        </p:nvSpPr>
        <p:spPr/>
        <p:txBody>
          <a:bodyPr>
            <a:normAutofit/>
          </a:bodyPr>
          <a:lstStyle/>
          <a:p>
            <a:pPr marL="228600" marR="0">
              <a:spcBef>
                <a:spcPts val="0"/>
              </a:spcBef>
              <a:spcAft>
                <a:spcPts val="0"/>
              </a:spcAft>
            </a:pPr>
            <a:r>
              <a:rPr lang="en-US" sz="2400" dirty="0">
                <a:ea typeface="Calibri" panose="020F0502020204030204" pitchFamily="34" charset="0"/>
              </a:rPr>
              <a:t>Client identified needs are discovered through the Biopsychosocial (BPS) assessment.</a:t>
            </a:r>
          </a:p>
          <a:p>
            <a:pPr marL="0" marR="0" indent="0">
              <a:spcBef>
                <a:spcPts val="0"/>
              </a:spcBef>
              <a:spcAft>
                <a:spcPts val="0"/>
              </a:spcAft>
              <a:buNone/>
            </a:pPr>
            <a:endParaRPr lang="en-US" sz="2400" dirty="0">
              <a:ea typeface="Calibri" panose="020F0502020204030204" pitchFamily="34" charset="0"/>
            </a:endParaRPr>
          </a:p>
          <a:p>
            <a:pPr>
              <a:spcBef>
                <a:spcPts val="0"/>
              </a:spcBef>
            </a:pPr>
            <a:r>
              <a:rPr lang="en-US" sz="2400" dirty="0">
                <a:effectLst/>
                <a:ea typeface="Calibri" panose="020F0502020204030204" pitchFamily="34" charset="0"/>
              </a:rPr>
              <a:t>Person-Centered Recovery Plan (PCRP) creates a roadmap for how to address those needs.</a:t>
            </a:r>
          </a:p>
        </p:txBody>
      </p:sp>
    </p:spTree>
    <p:extLst>
      <p:ext uri="{BB962C8B-B14F-4D97-AF65-F5344CB8AC3E}">
        <p14:creationId xmlns:p14="http://schemas.microsoft.com/office/powerpoint/2010/main" val="409608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Skills Training</a:t>
            </a:r>
          </a:p>
        </p:txBody>
      </p:sp>
      <p:sp>
        <p:nvSpPr>
          <p:cNvPr id="14" name="Content Placeholder 13"/>
          <p:cNvSpPr>
            <a:spLocks noGrp="1"/>
          </p:cNvSpPr>
          <p:nvPr>
            <p:ph idx="1"/>
          </p:nvPr>
        </p:nvSpPr>
        <p:spPr/>
        <p:txBody>
          <a:bodyPr>
            <a:normAutofit/>
          </a:bodyPr>
          <a:lstStyle/>
          <a:p>
            <a:pPr marL="228600" marR="0">
              <a:spcBef>
                <a:spcPts val="0"/>
              </a:spcBef>
              <a:spcAft>
                <a:spcPts val="0"/>
              </a:spcAft>
            </a:pPr>
            <a:r>
              <a:rPr lang="en-US" sz="2400" dirty="0">
                <a:ea typeface="Calibri" panose="020F0502020204030204" pitchFamily="34" charset="0"/>
              </a:rPr>
              <a:t>Skills training sessions come from these client identified needs and plans for addressing them.</a:t>
            </a:r>
          </a:p>
          <a:p>
            <a:pPr marL="0" marR="0" indent="0">
              <a:spcBef>
                <a:spcPts val="0"/>
              </a:spcBef>
              <a:spcAft>
                <a:spcPts val="0"/>
              </a:spcAft>
              <a:buNone/>
            </a:pPr>
            <a:endParaRPr lang="en-US" sz="2400" dirty="0">
              <a:ea typeface="Calibri" panose="020F0502020204030204" pitchFamily="34" charset="0"/>
            </a:endParaRPr>
          </a:p>
          <a:p>
            <a:pPr>
              <a:spcBef>
                <a:spcPts val="0"/>
              </a:spcBef>
            </a:pPr>
            <a:r>
              <a:rPr lang="en-US" sz="2400" dirty="0">
                <a:effectLst/>
                <a:ea typeface="Calibri" panose="020F0502020204030204" pitchFamily="34" charset="0"/>
              </a:rPr>
              <a:t>Skills training has targeted needs related to emotions, stress, health, behavior, problem solving, relationships, communication, and much more.</a:t>
            </a:r>
          </a:p>
        </p:txBody>
      </p:sp>
    </p:spTree>
    <p:extLst>
      <p:ext uri="{BB962C8B-B14F-4D97-AF65-F5344CB8AC3E}">
        <p14:creationId xmlns:p14="http://schemas.microsoft.com/office/powerpoint/2010/main" val="9023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Skills Training Topics </a:t>
            </a:r>
          </a:p>
        </p:txBody>
      </p:sp>
      <p:graphicFrame>
        <p:nvGraphicFramePr>
          <p:cNvPr id="2" name="Content Placeholder 1">
            <a:extLst>
              <a:ext uri="{FF2B5EF4-FFF2-40B4-BE49-F238E27FC236}">
                <a16:creationId xmlns:a16="http://schemas.microsoft.com/office/drawing/2014/main" id="{4F07DBFA-887C-C7E5-4158-926A1F528BA2}"/>
              </a:ext>
            </a:extLst>
          </p:cNvPr>
          <p:cNvGraphicFramePr>
            <a:graphicFrameLocks noGrp="1"/>
          </p:cNvGraphicFramePr>
          <p:nvPr>
            <p:ph idx="1"/>
            <p:extLst>
              <p:ext uri="{D42A27DB-BD31-4B8C-83A1-F6EECF244321}">
                <p14:modId xmlns:p14="http://schemas.microsoft.com/office/powerpoint/2010/main" val="2820669910"/>
              </p:ext>
            </p:extLst>
          </p:nvPr>
        </p:nvGraphicFramePr>
        <p:xfrm>
          <a:off x="3905250" y="2485866"/>
          <a:ext cx="4381500" cy="3030855"/>
        </p:xfrm>
        <a:graphic>
          <a:graphicData uri="http://schemas.openxmlformats.org/drawingml/2006/table">
            <a:tbl>
              <a:tblPr/>
              <a:tblGrid>
                <a:gridCol w="2147794">
                  <a:extLst>
                    <a:ext uri="{9D8B030D-6E8A-4147-A177-3AD203B41FA5}">
                      <a16:colId xmlns:a16="http://schemas.microsoft.com/office/drawing/2014/main" val="3129642518"/>
                    </a:ext>
                  </a:extLst>
                </a:gridCol>
                <a:gridCol w="2233706">
                  <a:extLst>
                    <a:ext uri="{9D8B030D-6E8A-4147-A177-3AD203B41FA5}">
                      <a16:colId xmlns:a16="http://schemas.microsoft.com/office/drawing/2014/main" val="2031915566"/>
                    </a:ext>
                  </a:extLst>
                </a:gridCol>
              </a:tblGrid>
              <a:tr h="200025">
                <a:tc gridSpan="2">
                  <a:txBody>
                    <a:bodyPr/>
                    <a:lstStyle/>
                    <a:p>
                      <a:pPr algn="ctr" fontAlgn="b"/>
                      <a:r>
                        <a:rPr lang="en-US" sz="1200" b="0" i="0" u="none" strike="noStrike" dirty="0">
                          <a:solidFill>
                            <a:srgbClr val="000000"/>
                          </a:solidFill>
                          <a:effectLst/>
                          <a:latin typeface="Verdana" panose="020B0604030504040204" pitchFamily="34" charset="0"/>
                        </a:rPr>
                        <a:t>Skills Training Topics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B8EA"/>
                    </a:solidFill>
                  </a:tcPr>
                </a:tc>
                <a:tc hMerge="1">
                  <a:txBody>
                    <a:bodyPr/>
                    <a:lstStyle/>
                    <a:p>
                      <a:endParaRPr lang="en-US"/>
                    </a:p>
                  </a:txBody>
                  <a:tcPr/>
                </a:tc>
                <a:extLst>
                  <a:ext uri="{0D108BD9-81ED-4DB2-BD59-A6C34878D82A}">
                    <a16:rowId xmlns:a16="http://schemas.microsoft.com/office/drawing/2014/main" val="1824907446"/>
                  </a:ext>
                </a:extLst>
              </a:tr>
              <a:tr h="190500">
                <a:tc>
                  <a:txBody>
                    <a:bodyPr/>
                    <a:lstStyle/>
                    <a:p>
                      <a:pPr algn="ctr" fontAlgn="ctr"/>
                      <a:r>
                        <a:rPr lang="en-US" sz="1100" b="0" i="0" u="none" strike="noStrike" dirty="0">
                          <a:solidFill>
                            <a:srgbClr val="000000"/>
                          </a:solidFill>
                          <a:effectLst/>
                          <a:latin typeface="Calibri" panose="020F0502020204030204" pitchFamily="34" charset="0"/>
                        </a:rPr>
                        <a:t>Behavior Support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Mental Health Management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237335"/>
                  </a:ext>
                </a:extLst>
              </a:tr>
              <a:tr h="190500">
                <a:tc>
                  <a:txBody>
                    <a:bodyPr/>
                    <a:lstStyle/>
                    <a:p>
                      <a:pPr algn="ctr" fontAlgn="ctr"/>
                      <a:r>
                        <a:rPr lang="en-US" sz="1100" b="0" i="0" u="none" strike="noStrike" dirty="0">
                          <a:solidFill>
                            <a:srgbClr val="000000"/>
                          </a:solidFill>
                          <a:effectLst/>
                          <a:latin typeface="Calibri" panose="020F0502020204030204" pitchFamily="34" charset="0"/>
                        </a:rPr>
                        <a:t>Boundaries, Understanding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tc>
                  <a:txBody>
                    <a:bodyPr/>
                    <a:lstStyle/>
                    <a:p>
                      <a:pPr algn="ctr" fontAlgn="ctr"/>
                      <a:r>
                        <a:rPr lang="en-US" sz="1100" b="0" i="0" u="none" strike="noStrike" dirty="0">
                          <a:solidFill>
                            <a:srgbClr val="000000"/>
                          </a:solidFill>
                          <a:effectLst/>
                          <a:latin typeface="Calibri" panose="020F0502020204030204" pitchFamily="34" charset="0"/>
                        </a:rPr>
                        <a:t>Nonverbal Body Language related Cues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extLst>
                  <a:ext uri="{0D108BD9-81ED-4DB2-BD59-A6C34878D82A}">
                    <a16:rowId xmlns:a16="http://schemas.microsoft.com/office/drawing/2014/main" val="463105153"/>
                  </a:ext>
                </a:extLst>
              </a:tr>
              <a:tr h="190500">
                <a:tc>
                  <a:txBody>
                    <a:bodyPr/>
                    <a:lstStyle/>
                    <a:p>
                      <a:pPr algn="ctr" fontAlgn="ctr"/>
                      <a:r>
                        <a:rPr lang="en-US" sz="1100" b="0" i="0" u="none" strike="noStrike">
                          <a:solidFill>
                            <a:srgbClr val="000000"/>
                          </a:solidFill>
                          <a:effectLst/>
                          <a:latin typeface="Calibri" panose="020F0502020204030204" pitchFamily="34" charset="0"/>
                        </a:rPr>
                        <a:t>Communication Skills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Personal Productivity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972533"/>
                  </a:ext>
                </a:extLst>
              </a:tr>
              <a:tr h="190500">
                <a:tc>
                  <a:txBody>
                    <a:bodyPr/>
                    <a:lstStyle/>
                    <a:p>
                      <a:pPr algn="ctr" fontAlgn="ctr"/>
                      <a:r>
                        <a:rPr lang="en-US" sz="1100" b="0" i="0" u="none" strike="noStrike">
                          <a:solidFill>
                            <a:srgbClr val="000000"/>
                          </a:solidFill>
                          <a:effectLst/>
                          <a:latin typeface="Calibri" panose="020F0502020204030204" pitchFamily="34" charset="0"/>
                        </a:rPr>
                        <a:t>Conflict Management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tc>
                  <a:txBody>
                    <a:bodyPr/>
                    <a:lstStyle/>
                    <a:p>
                      <a:pPr algn="ctr" fontAlgn="ctr"/>
                      <a:r>
                        <a:rPr lang="en-US" sz="1100" b="0" i="0" u="none" strike="noStrike">
                          <a:solidFill>
                            <a:srgbClr val="000000"/>
                          </a:solidFill>
                          <a:effectLst/>
                          <a:latin typeface="Calibri" panose="020F0502020204030204" pitchFamily="34" charset="0"/>
                        </a:rPr>
                        <a:t>Problem Solving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extLst>
                  <a:ext uri="{0D108BD9-81ED-4DB2-BD59-A6C34878D82A}">
                    <a16:rowId xmlns:a16="http://schemas.microsoft.com/office/drawing/2014/main" val="3817276993"/>
                  </a:ext>
                </a:extLst>
              </a:tr>
              <a:tr h="190500">
                <a:tc>
                  <a:txBody>
                    <a:bodyPr/>
                    <a:lstStyle/>
                    <a:p>
                      <a:pPr algn="ctr" fontAlgn="ctr"/>
                      <a:r>
                        <a:rPr lang="en-US" sz="1100" b="0" i="0" u="none" strike="noStrike">
                          <a:solidFill>
                            <a:srgbClr val="000000"/>
                          </a:solidFill>
                          <a:effectLst/>
                          <a:latin typeface="Calibri" panose="020F0502020204030204" pitchFamily="34" charset="0"/>
                        </a:rPr>
                        <a:t>Critical Thinking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Professionalism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897310"/>
                  </a:ext>
                </a:extLst>
              </a:tr>
              <a:tr h="190500">
                <a:tc>
                  <a:txBody>
                    <a:bodyPr/>
                    <a:lstStyle/>
                    <a:p>
                      <a:pPr algn="ctr" fontAlgn="ctr"/>
                      <a:r>
                        <a:rPr lang="en-US" sz="1100" b="0" i="0" u="none" strike="noStrike">
                          <a:solidFill>
                            <a:srgbClr val="000000"/>
                          </a:solidFill>
                          <a:effectLst/>
                          <a:latin typeface="Calibri" panose="020F0502020204030204" pitchFamily="34" charset="0"/>
                        </a:rPr>
                        <a:t>Diagnosis, Understanding My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tc>
                  <a:txBody>
                    <a:bodyPr/>
                    <a:lstStyle/>
                    <a:p>
                      <a:pPr algn="ctr" fontAlgn="ctr"/>
                      <a:r>
                        <a:rPr lang="en-US" sz="1100" b="0" i="0" u="none" strike="noStrike">
                          <a:solidFill>
                            <a:srgbClr val="000000"/>
                          </a:solidFill>
                          <a:effectLst/>
                          <a:latin typeface="Calibri" panose="020F0502020204030204" pitchFamily="34" charset="0"/>
                        </a:rPr>
                        <a:t>Relationships, Healthy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extLst>
                  <a:ext uri="{0D108BD9-81ED-4DB2-BD59-A6C34878D82A}">
                    <a16:rowId xmlns:a16="http://schemas.microsoft.com/office/drawing/2014/main" val="1560473012"/>
                  </a:ext>
                </a:extLst>
              </a:tr>
              <a:tr h="190500">
                <a:tc>
                  <a:txBody>
                    <a:bodyPr/>
                    <a:lstStyle/>
                    <a:p>
                      <a:pPr algn="ctr" fontAlgn="ctr"/>
                      <a:r>
                        <a:rPr lang="en-US" sz="1100" b="0" i="0" u="none" strike="noStrike">
                          <a:solidFill>
                            <a:srgbClr val="000000"/>
                          </a:solidFill>
                          <a:effectLst/>
                          <a:latin typeface="Calibri" panose="020F0502020204030204" pitchFamily="34" charset="0"/>
                        </a:rPr>
                        <a:t>Emotional Regulation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Safety, Personal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016608"/>
                  </a:ext>
                </a:extLst>
              </a:tr>
              <a:tr h="190500">
                <a:tc>
                  <a:txBody>
                    <a:bodyPr/>
                    <a:lstStyle/>
                    <a:p>
                      <a:pPr algn="ctr" fontAlgn="ctr"/>
                      <a:r>
                        <a:rPr lang="en-US" sz="1100" b="0" i="0" u="none" strike="noStrike">
                          <a:solidFill>
                            <a:srgbClr val="000000"/>
                          </a:solidFill>
                          <a:effectLst/>
                          <a:latin typeface="Calibri" panose="020F0502020204030204" pitchFamily="34" charset="0"/>
                        </a:rPr>
                        <a:t>Employment Readiness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tc>
                  <a:txBody>
                    <a:bodyPr/>
                    <a:lstStyle/>
                    <a:p>
                      <a:pPr algn="ctr" fontAlgn="ctr"/>
                      <a:r>
                        <a:rPr lang="en-US" sz="1100" b="0" i="0" u="none" strike="noStrike">
                          <a:solidFill>
                            <a:srgbClr val="000000"/>
                          </a:solidFill>
                          <a:effectLst/>
                          <a:latin typeface="Calibri" panose="020F0502020204030204" pitchFamily="34" charset="0"/>
                        </a:rPr>
                        <a:t>Sexual Health and Safety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extLst>
                  <a:ext uri="{0D108BD9-81ED-4DB2-BD59-A6C34878D82A}">
                    <a16:rowId xmlns:a16="http://schemas.microsoft.com/office/drawing/2014/main" val="2455939985"/>
                  </a:ext>
                </a:extLst>
              </a:tr>
              <a:tr h="190500">
                <a:tc>
                  <a:txBody>
                    <a:bodyPr/>
                    <a:lstStyle/>
                    <a:p>
                      <a:pPr algn="ctr" fontAlgn="ctr"/>
                      <a:r>
                        <a:rPr lang="en-US" sz="1100" b="0" i="0" u="none" strike="noStrike">
                          <a:solidFill>
                            <a:srgbClr val="000000"/>
                          </a:solidFill>
                          <a:effectLst/>
                          <a:latin typeface="Calibri" panose="020F0502020204030204" pitchFamily="34" charset="0"/>
                        </a:rPr>
                        <a:t>Empowerment, Self</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Social Norms, Understanding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14375"/>
                  </a:ext>
                </a:extLst>
              </a:tr>
              <a:tr h="190500">
                <a:tc>
                  <a:txBody>
                    <a:bodyPr/>
                    <a:lstStyle/>
                    <a:p>
                      <a:pPr algn="ctr" fontAlgn="ctr"/>
                      <a:r>
                        <a:rPr lang="en-US" sz="1100" b="0" i="0" u="none" strike="noStrike">
                          <a:solidFill>
                            <a:srgbClr val="000000"/>
                          </a:solidFill>
                          <a:effectLst/>
                          <a:latin typeface="Calibri" panose="020F0502020204030204" pitchFamily="34" charset="0"/>
                        </a:rPr>
                        <a:t>Empathy and Trust, Developing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tc>
                  <a:txBody>
                    <a:bodyPr/>
                    <a:lstStyle/>
                    <a:p>
                      <a:pPr algn="ctr" fontAlgn="ctr"/>
                      <a:r>
                        <a:rPr lang="en-US" sz="1100" b="0" i="0" u="none" strike="noStrike">
                          <a:solidFill>
                            <a:srgbClr val="000000"/>
                          </a:solidFill>
                          <a:effectLst/>
                          <a:latin typeface="Calibri" panose="020F0502020204030204" pitchFamily="34" charset="0"/>
                        </a:rPr>
                        <a:t>Social Nuance, Appreciating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extLst>
                  <a:ext uri="{0D108BD9-81ED-4DB2-BD59-A6C34878D82A}">
                    <a16:rowId xmlns:a16="http://schemas.microsoft.com/office/drawing/2014/main" val="3113586081"/>
                  </a:ext>
                </a:extLst>
              </a:tr>
              <a:tr h="190500">
                <a:tc>
                  <a:txBody>
                    <a:bodyPr/>
                    <a:lstStyle/>
                    <a:p>
                      <a:pPr algn="ctr" fontAlgn="ctr"/>
                      <a:r>
                        <a:rPr lang="en-US" sz="1100" b="0" i="0" u="none" strike="noStrike">
                          <a:solidFill>
                            <a:srgbClr val="000000"/>
                          </a:solidFill>
                          <a:effectLst/>
                          <a:latin typeface="Calibri" panose="020F0502020204030204" pitchFamily="34" charset="0"/>
                        </a:rPr>
                        <a:t>Health and Wellness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Social Skills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41525"/>
                  </a:ext>
                </a:extLst>
              </a:tr>
              <a:tr h="190500">
                <a:tc>
                  <a:txBody>
                    <a:bodyPr/>
                    <a:lstStyle/>
                    <a:p>
                      <a:pPr algn="ctr" fontAlgn="ctr"/>
                      <a:r>
                        <a:rPr lang="en-US" sz="1100" b="0" i="0" u="none" strike="noStrike">
                          <a:solidFill>
                            <a:srgbClr val="000000"/>
                          </a:solidFill>
                          <a:effectLst/>
                          <a:latin typeface="Calibri" panose="020F0502020204030204" pitchFamily="34" charset="0"/>
                        </a:rPr>
                        <a:t>Hygiene, Importance of Personal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tc>
                  <a:txBody>
                    <a:bodyPr/>
                    <a:lstStyle/>
                    <a:p>
                      <a:pPr algn="ctr" fontAlgn="ctr"/>
                      <a:r>
                        <a:rPr lang="en-US" sz="1100" b="0" i="0" u="none" strike="noStrike">
                          <a:solidFill>
                            <a:srgbClr val="000000"/>
                          </a:solidFill>
                          <a:effectLst/>
                          <a:latin typeface="Calibri" panose="020F0502020204030204" pitchFamily="34" charset="0"/>
                        </a:rPr>
                        <a:t>Time Management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BF9"/>
                    </a:solidFill>
                  </a:tcPr>
                </a:tc>
                <a:extLst>
                  <a:ext uri="{0D108BD9-81ED-4DB2-BD59-A6C34878D82A}">
                    <a16:rowId xmlns:a16="http://schemas.microsoft.com/office/drawing/2014/main" val="710016501"/>
                  </a:ext>
                </a:extLst>
              </a:tr>
              <a:tr h="190500">
                <a:tc>
                  <a:txBody>
                    <a:bodyPr/>
                    <a:lstStyle/>
                    <a:p>
                      <a:pPr algn="ctr" fontAlgn="ctr"/>
                      <a:r>
                        <a:rPr lang="en-US" sz="1100" b="0" i="0" u="none" strike="noStrike">
                          <a:solidFill>
                            <a:srgbClr val="000000"/>
                          </a:solidFill>
                          <a:effectLst/>
                          <a:latin typeface="Calibri" panose="020F0502020204030204" pitchFamily="34" charset="0"/>
                        </a:rPr>
                        <a:t>Law Enforcement, Interacting With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Other, &lt;Provide Description&gt;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42862"/>
                  </a:ext>
                </a:extLst>
              </a:tr>
              <a:tr h="200025">
                <a:tc>
                  <a:txBody>
                    <a:bodyPr/>
                    <a:lstStyle/>
                    <a:p>
                      <a:pPr algn="ctr" fontAlgn="ctr"/>
                      <a:r>
                        <a:rPr lang="en-US" sz="1100" b="0" i="0" u="none" strike="noStrike">
                          <a:solidFill>
                            <a:srgbClr val="000000"/>
                          </a:solidFill>
                          <a:effectLst/>
                          <a:latin typeface="Calibri" panose="020F0502020204030204" pitchFamily="34" charset="0"/>
                        </a:rPr>
                        <a:t>Medications, Understanding My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BF9"/>
                    </a:solidFill>
                  </a:tcPr>
                </a:tc>
                <a:tc>
                  <a:txBody>
                    <a:bodyPr/>
                    <a:lstStyle/>
                    <a:p>
                      <a:pPr algn="ctr" fontAlgn="b"/>
                      <a:r>
                        <a:rPr lang="en-US" sz="1200" b="0" i="0" u="none" strike="noStrike" dirty="0">
                          <a:solidFill>
                            <a:srgbClr val="000000"/>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BF9"/>
                    </a:solidFill>
                  </a:tcPr>
                </a:tc>
                <a:extLst>
                  <a:ext uri="{0D108BD9-81ED-4DB2-BD59-A6C34878D82A}">
                    <a16:rowId xmlns:a16="http://schemas.microsoft.com/office/drawing/2014/main" val="2648872401"/>
                  </a:ext>
                </a:extLst>
              </a:tr>
            </a:tbl>
          </a:graphicData>
        </a:graphic>
      </p:graphicFrame>
    </p:spTree>
    <p:extLst>
      <p:ext uri="{BB962C8B-B14F-4D97-AF65-F5344CB8AC3E}">
        <p14:creationId xmlns:p14="http://schemas.microsoft.com/office/powerpoint/2010/main" val="36339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Working with the individual</a:t>
            </a:r>
          </a:p>
        </p:txBody>
      </p:sp>
      <p:sp>
        <p:nvSpPr>
          <p:cNvPr id="14" name="Content Placeholder 13"/>
          <p:cNvSpPr>
            <a:spLocks noGrp="1"/>
          </p:cNvSpPr>
          <p:nvPr>
            <p:ph idx="1"/>
          </p:nvPr>
        </p:nvSpPr>
        <p:spPr/>
        <p:txBody>
          <a:bodyPr>
            <a:normAutofit/>
          </a:bodyPr>
          <a:lstStyle/>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Self-esteem</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Problem solving strategies</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Employment readiness</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Identifying emotions</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Building Rapport</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Emotional Regulation</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Socialization skills (making friends, how to hold a conversation, how to start a conversation, how to conduct yourself in a work setting, etc.)</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Adult Daily Living Skills</a:t>
            </a:r>
            <a:endParaRPr lang="en-US" sz="24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400" dirty="0">
                <a:effectLst/>
                <a:ea typeface="Times New Roman" panose="02020603050405020304" pitchFamily="18" charset="0"/>
              </a:rPr>
              <a:t>Money Management</a:t>
            </a:r>
            <a:endParaRPr lang="en-US" sz="2400" dirty="0">
              <a:effectLst/>
              <a:ea typeface="Calibri" panose="020F0502020204030204" pitchFamily="34" charset="0"/>
            </a:endParaRPr>
          </a:p>
        </p:txBody>
      </p:sp>
    </p:spTree>
    <p:extLst>
      <p:ext uri="{BB962C8B-B14F-4D97-AF65-F5344CB8AC3E}">
        <p14:creationId xmlns:p14="http://schemas.microsoft.com/office/powerpoint/2010/main" val="143672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What is OBI?</a:t>
            </a:r>
          </a:p>
        </p:txBody>
      </p:sp>
    </p:spTree>
    <p:extLst>
      <p:ext uri="{BB962C8B-B14F-4D97-AF65-F5344CB8AC3E}">
        <p14:creationId xmlns:p14="http://schemas.microsoft.com/office/powerpoint/2010/main" val="414931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Working with the support system</a:t>
            </a:r>
          </a:p>
        </p:txBody>
      </p:sp>
      <p:sp>
        <p:nvSpPr>
          <p:cNvPr id="14" name="Content Placeholder 13"/>
          <p:cNvSpPr>
            <a:spLocks noGrp="1"/>
          </p:cNvSpPr>
          <p:nvPr>
            <p:ph idx="1"/>
          </p:nvPr>
        </p:nvSpPr>
        <p:spPr/>
        <p:txBody>
          <a:bodyPr>
            <a:normAutofit/>
          </a:bodyPr>
          <a:lstStyle/>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Often focuses on giving the individual choices.</a:t>
            </a:r>
            <a:endParaRPr lang="en-US" sz="20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Acknowledging what the individual is trying to tell you (reflecting and checking for understanding).</a:t>
            </a:r>
            <a:endParaRPr lang="en-US" sz="20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Helping the caregiver help the individual in identifying his/her emotions.</a:t>
            </a:r>
            <a:endParaRPr lang="en-US" sz="20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Caregiver self-care.</a:t>
            </a:r>
            <a:endParaRPr lang="en-US" sz="20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Debrief with caregivers if they communicate having a recent challenge since the last meeting.</a:t>
            </a:r>
            <a:endParaRPr lang="en-US" sz="20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Discussion about and modeling positive approaches.</a:t>
            </a:r>
            <a:endParaRPr lang="en-US" sz="20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Focusing on positive aspects/identifying progress.</a:t>
            </a:r>
            <a:endParaRPr lang="en-US" sz="20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sz="2000" dirty="0">
                <a:effectLst/>
                <a:ea typeface="Times New Roman" panose="02020603050405020304" pitchFamily="18" charset="0"/>
              </a:rPr>
              <a:t>Teaching the caregiver how to reinforce coping strategies (including self-esteem exercises, mindfulness exercises, asking for help, and other skills that have been identified on the individual’s Recovery Plan).  </a:t>
            </a:r>
          </a:p>
          <a:p>
            <a:pPr marL="342900" marR="0" lvl="0" indent="-342900">
              <a:lnSpc>
                <a:spcPct val="105000"/>
              </a:lnSpc>
              <a:spcBef>
                <a:spcPts val="0"/>
              </a:spcBef>
              <a:spcAft>
                <a:spcPts val="0"/>
              </a:spcAft>
              <a:buFont typeface="+mj-lt"/>
              <a:buAutoNum type="arabicPeriod"/>
            </a:pPr>
            <a:r>
              <a:rPr lang="en-US" sz="2000" dirty="0">
                <a:ea typeface="Calibri" panose="020F0502020204030204" pitchFamily="34" charset="0"/>
              </a:rPr>
              <a:t>Warm handoff </a:t>
            </a:r>
            <a:endParaRPr lang="en-US" sz="2000" dirty="0">
              <a:effectLst/>
              <a:ea typeface="Calibri" panose="020F0502020204030204" pitchFamily="34" charset="0"/>
            </a:endParaRPr>
          </a:p>
        </p:txBody>
      </p:sp>
    </p:spTree>
    <p:extLst>
      <p:ext uri="{BB962C8B-B14F-4D97-AF65-F5344CB8AC3E}">
        <p14:creationId xmlns:p14="http://schemas.microsoft.com/office/powerpoint/2010/main" val="141896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Story- Tarrant</a:t>
            </a:r>
          </a:p>
        </p:txBody>
      </p:sp>
      <p:sp>
        <p:nvSpPr>
          <p:cNvPr id="14" name="Content Placeholder 13"/>
          <p:cNvSpPr>
            <a:spLocks noGrp="1"/>
          </p:cNvSpPr>
          <p:nvPr>
            <p:ph idx="1"/>
          </p:nvPr>
        </p:nvSpPr>
        <p:spPr/>
        <p:txBody>
          <a:bodyPr>
            <a:normAutofit lnSpcReduction="10000"/>
          </a:bodyPr>
          <a:lstStyle/>
          <a:p>
            <a:pPr>
              <a:spcBef>
                <a:spcPts val="0"/>
              </a:spcBef>
            </a:pPr>
            <a:r>
              <a:rPr lang="en-US" sz="2000" dirty="0">
                <a:effectLst/>
                <a:ea typeface="Calibri" panose="020F0502020204030204" pitchFamily="34" charset="0"/>
              </a:rPr>
              <a:t>Sally was a 26-year-old woman in OBI services for one year.  She was hypersexual and did not understand social boundaries.  She had a history of victimization of sexual assault.  </a:t>
            </a:r>
          </a:p>
          <a:p>
            <a:pPr marL="0" indent="0">
              <a:spcBef>
                <a:spcPts val="0"/>
              </a:spcBef>
              <a:buNone/>
            </a:pPr>
            <a:endParaRPr lang="en-US" sz="2000" dirty="0">
              <a:effectLst/>
              <a:ea typeface="Calibri" panose="020F0502020204030204" pitchFamily="34" charset="0"/>
            </a:endParaRPr>
          </a:p>
          <a:p>
            <a:pPr>
              <a:spcBef>
                <a:spcPts val="0"/>
              </a:spcBef>
            </a:pPr>
            <a:r>
              <a:rPr lang="en-US" sz="2000" dirty="0">
                <a:effectLst/>
                <a:ea typeface="Calibri" panose="020F0502020204030204" pitchFamily="34" charset="0"/>
              </a:rPr>
              <a:t>Earlier in the course of the services, the coach would work with her on grounding techniques using the 5,4,3,2,1 method. Initially, the young woman would only identify her own body, particularly her sexual and secondary sexual parts.  She had a history of going up to strangers and acting in sexual ways.  She was able to work through the “Turtle Technique” and other grounding techniques to help her stop and think of different solutions.  Grounding techniques helped bring her back to the present moment and switch tracks from more dysregulating thoughts. </a:t>
            </a:r>
          </a:p>
          <a:p>
            <a:pPr marL="0" indent="0">
              <a:spcBef>
                <a:spcPts val="0"/>
              </a:spcBef>
              <a:buNone/>
            </a:pPr>
            <a:endParaRPr lang="en-US" sz="2000" dirty="0">
              <a:effectLst/>
              <a:ea typeface="Calibri" panose="020F0502020204030204" pitchFamily="34" charset="0"/>
            </a:endParaRPr>
          </a:p>
          <a:p>
            <a:pPr>
              <a:spcBef>
                <a:spcPts val="0"/>
              </a:spcBef>
            </a:pPr>
            <a:r>
              <a:rPr lang="en-US" sz="2000" dirty="0">
                <a:effectLst/>
                <a:ea typeface="Calibri" panose="020F0502020204030204" pitchFamily="34" charset="0"/>
              </a:rPr>
              <a:t>She was also able to work with her coach to talk with her staff and develop workable strategies she could use when she felt she needed some time to herself such as going for walks in the yard, having her own chair on the porch, etc</a:t>
            </a:r>
            <a:r>
              <a:rPr lang="en-US" sz="2000" dirty="0">
                <a:ea typeface="Calibri" panose="020F0502020204030204" pitchFamily="34" charset="0"/>
              </a:rPr>
              <a:t>. </a:t>
            </a:r>
            <a:r>
              <a:rPr lang="en-US" sz="2000" dirty="0">
                <a:effectLst/>
                <a:ea typeface="Calibri" panose="020F0502020204030204" pitchFamily="34" charset="0"/>
              </a:rPr>
              <a:t>rather than eloping and possibly putting herself in dangerous situations.  </a:t>
            </a:r>
          </a:p>
          <a:p>
            <a:pPr>
              <a:spcBef>
                <a:spcPts val="0"/>
              </a:spcBef>
            </a:pPr>
            <a:endParaRPr lang="en-US" sz="2400" dirty="0">
              <a:effectLst/>
              <a:ea typeface="Calibri" panose="020F0502020204030204" pitchFamily="34" charset="0"/>
            </a:endParaRPr>
          </a:p>
        </p:txBody>
      </p:sp>
    </p:spTree>
    <p:extLst>
      <p:ext uri="{BB962C8B-B14F-4D97-AF65-F5344CB8AC3E}">
        <p14:creationId xmlns:p14="http://schemas.microsoft.com/office/powerpoint/2010/main" val="15525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Resources</a:t>
            </a:r>
          </a:p>
        </p:txBody>
      </p:sp>
      <p:sp>
        <p:nvSpPr>
          <p:cNvPr id="14" name="Content Placeholder 13"/>
          <p:cNvSpPr>
            <a:spLocks noGrp="1"/>
          </p:cNvSpPr>
          <p:nvPr>
            <p:ph idx="1"/>
          </p:nvPr>
        </p:nvSpPr>
        <p:spPr/>
        <p:txBody>
          <a:bodyPr>
            <a:normAutofit/>
          </a:bodyPr>
          <a:lstStyle/>
          <a:p>
            <a:pPr marL="512762" indent="-342900">
              <a:spcBef>
                <a:spcPts val="0"/>
              </a:spcBef>
            </a:pPr>
            <a:r>
              <a:rPr lang="en-US" sz="2000" i="1" dirty="0">
                <a:effectLst/>
                <a:ea typeface="Calibri" panose="020F0502020204030204" pitchFamily="34" charset="0"/>
              </a:rPr>
              <a:t>Socially Savvy</a:t>
            </a:r>
            <a:r>
              <a:rPr lang="en-US" sz="2000" dirty="0">
                <a:effectLst/>
                <a:ea typeface="Calibri" panose="020F0502020204030204" pitchFamily="34" charset="0"/>
              </a:rPr>
              <a:t> (An assessment and curriculum guide for young children) by James L. Ellis and Christine Almeida</a:t>
            </a:r>
          </a:p>
          <a:p>
            <a:pPr marL="169862" indent="0">
              <a:spcBef>
                <a:spcPts val="0"/>
              </a:spcBef>
              <a:buNone/>
            </a:pPr>
            <a:endParaRPr lang="en-US" sz="2000" dirty="0">
              <a:effectLst/>
              <a:ea typeface="Calibri" panose="020F0502020204030204" pitchFamily="34" charset="0"/>
            </a:endParaRPr>
          </a:p>
          <a:p>
            <a:pPr marL="512762" indent="-342900">
              <a:spcBef>
                <a:spcPts val="0"/>
              </a:spcBef>
            </a:pPr>
            <a:r>
              <a:rPr lang="en-US" sz="2000" i="1" dirty="0">
                <a:effectLst/>
                <a:ea typeface="Calibri" panose="020F0502020204030204" pitchFamily="34" charset="0"/>
              </a:rPr>
              <a:t>Mindfulness workbook for kids</a:t>
            </a:r>
            <a:r>
              <a:rPr lang="en-US" sz="2000" dirty="0">
                <a:effectLst/>
                <a:ea typeface="Calibri" panose="020F0502020204030204" pitchFamily="34" charset="0"/>
              </a:rPr>
              <a:t> by Hannah Sherrman, LCSW</a:t>
            </a:r>
          </a:p>
          <a:p>
            <a:pPr marL="512762" indent="-342900">
              <a:spcBef>
                <a:spcPts val="0"/>
              </a:spcBef>
            </a:pPr>
            <a:endParaRPr lang="en-US" sz="2000" dirty="0">
              <a:effectLst/>
              <a:ea typeface="Calibri" panose="020F0502020204030204" pitchFamily="34" charset="0"/>
            </a:endParaRPr>
          </a:p>
          <a:p>
            <a:pPr marL="512762" indent="-342900">
              <a:spcBef>
                <a:spcPts val="0"/>
              </a:spcBef>
            </a:pPr>
            <a:r>
              <a:rPr lang="en-US" sz="2000" i="1" dirty="0">
                <a:effectLst/>
                <a:ea typeface="Calibri" panose="020F0502020204030204" pitchFamily="34" charset="0"/>
              </a:rPr>
              <a:t>The Teen’s Guide to Social Skills: Practical Advice for Building Empathy, Self-Esteem, and Confidence</a:t>
            </a:r>
            <a:r>
              <a:rPr lang="en-US" sz="2000" dirty="0">
                <a:effectLst/>
                <a:ea typeface="Calibri" panose="020F0502020204030204" pitchFamily="34" charset="0"/>
              </a:rPr>
              <a:t> by Kate Gladdin</a:t>
            </a:r>
          </a:p>
          <a:p>
            <a:pPr marL="169862" indent="0">
              <a:spcBef>
                <a:spcPts val="0"/>
              </a:spcBef>
              <a:buNone/>
            </a:pPr>
            <a:endParaRPr lang="en-US" sz="2000" dirty="0">
              <a:effectLst/>
              <a:ea typeface="Calibri" panose="020F0502020204030204" pitchFamily="34" charset="0"/>
            </a:endParaRPr>
          </a:p>
          <a:p>
            <a:r>
              <a:rPr lang="en-US" sz="2000" i="1" dirty="0">
                <a:effectLst/>
                <a:ea typeface="Calibri" panose="020F0502020204030204" pitchFamily="34" charset="0"/>
              </a:rPr>
              <a:t>Mindful Kids: 50 Mindfulness Activities for Kindness, Focus and Calm</a:t>
            </a:r>
            <a:r>
              <a:rPr lang="en-US" sz="2000" dirty="0">
                <a:effectLst/>
                <a:ea typeface="Calibri" panose="020F0502020204030204" pitchFamily="34" charset="0"/>
              </a:rPr>
              <a:t> by Whitney Stewart and Mina Braun</a:t>
            </a:r>
          </a:p>
        </p:txBody>
      </p:sp>
    </p:spTree>
    <p:extLst>
      <p:ext uri="{BB962C8B-B14F-4D97-AF65-F5344CB8AC3E}">
        <p14:creationId xmlns:p14="http://schemas.microsoft.com/office/powerpoint/2010/main" val="413915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Resources</a:t>
            </a:r>
          </a:p>
        </p:txBody>
      </p:sp>
      <p:sp>
        <p:nvSpPr>
          <p:cNvPr id="14" name="Content Placeholder 13"/>
          <p:cNvSpPr>
            <a:spLocks noGrp="1"/>
          </p:cNvSpPr>
          <p:nvPr>
            <p:ph idx="1"/>
          </p:nvPr>
        </p:nvSpPr>
        <p:spPr/>
        <p:txBody>
          <a:bodyPr>
            <a:normAutofit/>
          </a:bodyPr>
          <a:lstStyle/>
          <a:p>
            <a:pPr marL="0" marR="0">
              <a:spcBef>
                <a:spcPts val="0"/>
              </a:spcBef>
              <a:spcAft>
                <a:spcPts val="0"/>
              </a:spcAft>
            </a:pPr>
            <a:r>
              <a:rPr lang="en-US" sz="2000" dirty="0">
                <a:effectLst/>
                <a:ea typeface="Calibri" panose="020F0502020204030204" pitchFamily="34" charset="0"/>
              </a:rPr>
              <a:t>The Emotion Regulation Skills System for Cognitively Challenged Clients: A DBT-Informed Approach by Julie F. Brown</a:t>
            </a:r>
          </a:p>
          <a:p>
            <a:pPr marL="452437" lvl="1">
              <a:spcBef>
                <a:spcPts val="0"/>
              </a:spcBef>
            </a:pPr>
            <a:r>
              <a:rPr lang="en-US" sz="1600" u="sng" dirty="0">
                <a:solidFill>
                  <a:srgbClr val="0563C1"/>
                </a:solidFill>
                <a:effectLst/>
                <a:ea typeface="Calibri" panose="020F0502020204030204" pitchFamily="34" charset="0"/>
                <a:hlinkClick r:id="rId2"/>
              </a:rPr>
              <a:t>https://skillssystem.com/</a:t>
            </a:r>
            <a:endParaRPr lang="en-US" sz="1600" u="sng" dirty="0">
              <a:solidFill>
                <a:srgbClr val="0563C1"/>
              </a:solidFill>
              <a:effectLst/>
              <a:ea typeface="Calibri" panose="020F0502020204030204" pitchFamily="34" charset="0"/>
            </a:endParaRPr>
          </a:p>
          <a:p>
            <a:pPr marL="169862" lvl="1" indent="0">
              <a:spcBef>
                <a:spcPts val="0"/>
              </a:spcBef>
              <a:buNone/>
            </a:pPr>
            <a:endParaRPr lang="en-US" sz="1600" dirty="0">
              <a:effectLst/>
              <a:ea typeface="Calibri" panose="020F0502020204030204" pitchFamily="34" charset="0"/>
            </a:endParaRPr>
          </a:p>
          <a:p>
            <a:pPr marL="0" marR="0">
              <a:spcBef>
                <a:spcPts val="0"/>
              </a:spcBef>
              <a:spcAft>
                <a:spcPts val="0"/>
              </a:spcAft>
            </a:pPr>
            <a:r>
              <a:rPr lang="en-US" sz="2000" dirty="0">
                <a:effectLst/>
                <a:ea typeface="Calibri" panose="020F0502020204030204" pitchFamily="34" charset="0"/>
              </a:rPr>
              <a:t>Therapist Aid, Essential tools for mental health professionals:</a:t>
            </a:r>
          </a:p>
          <a:p>
            <a:pPr marL="452437" lvl="1">
              <a:spcBef>
                <a:spcPts val="0"/>
              </a:spcBef>
            </a:pPr>
            <a:r>
              <a:rPr lang="en-US" sz="1600" u="sng" dirty="0">
                <a:solidFill>
                  <a:srgbClr val="0563C1"/>
                </a:solidFill>
                <a:effectLst/>
                <a:ea typeface="Calibri" panose="020F0502020204030204" pitchFamily="34" charset="0"/>
                <a:hlinkClick r:id="rId3"/>
              </a:rPr>
              <a:t>https://www.therapistaid.com/</a:t>
            </a:r>
            <a:endParaRPr lang="en-US" sz="1600" u="sng" dirty="0">
              <a:solidFill>
                <a:srgbClr val="0563C1"/>
              </a:solidFill>
              <a:effectLst/>
              <a:ea typeface="Calibri" panose="020F0502020204030204" pitchFamily="34" charset="0"/>
            </a:endParaRPr>
          </a:p>
          <a:p>
            <a:pPr marL="169862" lvl="1" indent="0">
              <a:spcBef>
                <a:spcPts val="0"/>
              </a:spcBef>
              <a:buNone/>
            </a:pPr>
            <a:endParaRPr lang="en-US" sz="1600" dirty="0">
              <a:effectLst/>
              <a:ea typeface="Calibri" panose="020F0502020204030204" pitchFamily="34" charset="0"/>
            </a:endParaRPr>
          </a:p>
          <a:p>
            <a:pPr marL="0" marR="0">
              <a:spcBef>
                <a:spcPts val="0"/>
              </a:spcBef>
              <a:spcAft>
                <a:spcPts val="0"/>
              </a:spcAft>
            </a:pPr>
            <a:r>
              <a:rPr lang="en-US" sz="2000" dirty="0">
                <a:effectLst/>
                <a:ea typeface="Calibri" panose="020F0502020204030204" pitchFamily="34" charset="0"/>
              </a:rPr>
              <a:t>A Manual of Cognitive Behaviour Therapy for People with Learning Disabilities and Common Mental Disorders Book by Angela Hassiotis</a:t>
            </a:r>
          </a:p>
          <a:p>
            <a:pPr lvl="1"/>
            <a:r>
              <a:rPr lang="en-US" sz="1600" u="sng" dirty="0">
                <a:solidFill>
                  <a:srgbClr val="0563C1"/>
                </a:solidFill>
                <a:effectLst/>
                <a:ea typeface="Calibri" panose="020F0502020204030204" pitchFamily="34" charset="0"/>
                <a:hlinkClick r:id="rId4"/>
              </a:rPr>
              <a:t>https://www.ucl.ac.uk/psychiatry/sites/psychiatry/files/cbt-id-manual.pdf</a:t>
            </a:r>
            <a:endParaRPr lang="en-US" sz="1600" dirty="0">
              <a:effectLst/>
              <a:ea typeface="Calibri" panose="020F0502020204030204" pitchFamily="34" charset="0"/>
            </a:endParaRPr>
          </a:p>
        </p:txBody>
      </p:sp>
    </p:spTree>
    <p:extLst>
      <p:ext uri="{BB962C8B-B14F-4D97-AF65-F5344CB8AC3E}">
        <p14:creationId xmlns:p14="http://schemas.microsoft.com/office/powerpoint/2010/main" val="22626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Behavior Self-Regulation</a:t>
            </a:r>
          </a:p>
        </p:txBody>
      </p:sp>
      <p:pic>
        <p:nvPicPr>
          <p:cNvPr id="3" name="Content Placeholder 2" descr="Diagram&#10;&#10;Description automatically generated with medium confidence">
            <a:extLst>
              <a:ext uri="{FF2B5EF4-FFF2-40B4-BE49-F238E27FC236}">
                <a16:creationId xmlns:a16="http://schemas.microsoft.com/office/drawing/2014/main" id="{1CDCAD7B-A44F-8D23-57AD-056CD33910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1638" y="2141537"/>
            <a:ext cx="7108723" cy="4351338"/>
          </a:xfrm>
        </p:spPr>
      </p:pic>
    </p:spTree>
    <p:extLst>
      <p:ext uri="{BB962C8B-B14F-4D97-AF65-F5344CB8AC3E}">
        <p14:creationId xmlns:p14="http://schemas.microsoft.com/office/powerpoint/2010/main" val="132242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Self-Control</a:t>
            </a:r>
          </a:p>
        </p:txBody>
      </p:sp>
      <p:pic>
        <p:nvPicPr>
          <p:cNvPr id="6" name="Content Placeholder 5" descr="Diagram&#10;&#10;Description automatically generated">
            <a:extLst>
              <a:ext uri="{FF2B5EF4-FFF2-40B4-BE49-F238E27FC236}">
                <a16:creationId xmlns:a16="http://schemas.microsoft.com/office/drawing/2014/main" id="{6002A9BF-C8DB-7389-6E8B-1B97129D78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9967" y="1690688"/>
            <a:ext cx="3612065" cy="4817993"/>
          </a:xfrm>
        </p:spPr>
      </p:pic>
    </p:spTree>
    <p:extLst>
      <p:ext uri="{BB962C8B-B14F-4D97-AF65-F5344CB8AC3E}">
        <p14:creationId xmlns:p14="http://schemas.microsoft.com/office/powerpoint/2010/main" val="414735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Emotions</a:t>
            </a:r>
          </a:p>
        </p:txBody>
      </p:sp>
      <p:pic>
        <p:nvPicPr>
          <p:cNvPr id="5" name="Content Placeholder 4" descr="Shape&#10;&#10;Description automatically generated">
            <a:extLst>
              <a:ext uri="{FF2B5EF4-FFF2-40B4-BE49-F238E27FC236}">
                <a16:creationId xmlns:a16="http://schemas.microsoft.com/office/drawing/2014/main" id="{BED609F8-1DD2-392A-028D-B6689CB586B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8446" y="1978025"/>
            <a:ext cx="3415108" cy="4351338"/>
          </a:xfrm>
        </p:spPr>
      </p:pic>
    </p:spTree>
    <p:extLst>
      <p:ext uri="{BB962C8B-B14F-4D97-AF65-F5344CB8AC3E}">
        <p14:creationId xmlns:p14="http://schemas.microsoft.com/office/powerpoint/2010/main" val="5349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Core Board</a:t>
            </a:r>
          </a:p>
        </p:txBody>
      </p:sp>
      <p:pic>
        <p:nvPicPr>
          <p:cNvPr id="6" name="Content Placeholder 5">
            <a:extLst>
              <a:ext uri="{FF2B5EF4-FFF2-40B4-BE49-F238E27FC236}">
                <a16:creationId xmlns:a16="http://schemas.microsoft.com/office/drawing/2014/main" id="{BA24FCA0-D4BE-015A-5CA1-C3E514029ADA}"/>
              </a:ext>
            </a:extLst>
          </p:cNvPr>
          <p:cNvPicPr>
            <a:picLocks noGrp="1" noChangeAspect="1"/>
          </p:cNvPicPr>
          <p:nvPr>
            <p:ph idx="1"/>
          </p:nvPr>
        </p:nvPicPr>
        <p:blipFill>
          <a:blip r:embed="rId2"/>
          <a:stretch>
            <a:fillRect/>
          </a:stretch>
        </p:blipFill>
        <p:spPr>
          <a:xfrm>
            <a:off x="2787593" y="2028825"/>
            <a:ext cx="6616814" cy="4351338"/>
          </a:xfrm>
        </p:spPr>
      </p:pic>
    </p:spTree>
    <p:extLst>
      <p:ext uri="{BB962C8B-B14F-4D97-AF65-F5344CB8AC3E}">
        <p14:creationId xmlns:p14="http://schemas.microsoft.com/office/powerpoint/2010/main" val="404783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Core Board</a:t>
            </a:r>
          </a:p>
        </p:txBody>
      </p:sp>
      <p:pic>
        <p:nvPicPr>
          <p:cNvPr id="5" name="Content Placeholder 4">
            <a:extLst>
              <a:ext uri="{FF2B5EF4-FFF2-40B4-BE49-F238E27FC236}">
                <a16:creationId xmlns:a16="http://schemas.microsoft.com/office/drawing/2014/main" id="{0FDCB685-B2A0-2467-A522-81B5BD9AFD81}"/>
              </a:ext>
            </a:extLst>
          </p:cNvPr>
          <p:cNvPicPr>
            <a:picLocks noGrp="1" noChangeAspect="1"/>
          </p:cNvPicPr>
          <p:nvPr>
            <p:ph idx="1"/>
          </p:nvPr>
        </p:nvPicPr>
        <p:blipFill>
          <a:blip r:embed="rId2"/>
          <a:stretch>
            <a:fillRect/>
          </a:stretch>
        </p:blipFill>
        <p:spPr>
          <a:xfrm>
            <a:off x="2822192" y="1954934"/>
            <a:ext cx="6547615" cy="4351338"/>
          </a:xfrm>
        </p:spPr>
      </p:pic>
    </p:spTree>
    <p:extLst>
      <p:ext uri="{BB962C8B-B14F-4D97-AF65-F5344CB8AC3E}">
        <p14:creationId xmlns:p14="http://schemas.microsoft.com/office/powerpoint/2010/main" val="178415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Collaborative Care Case Management </a:t>
            </a:r>
          </a:p>
        </p:txBody>
      </p:sp>
    </p:spTree>
    <p:extLst>
      <p:ext uri="{BB962C8B-B14F-4D97-AF65-F5344CB8AC3E}">
        <p14:creationId xmlns:p14="http://schemas.microsoft.com/office/powerpoint/2010/main" val="214332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Outpatient Biopsychosocial Approach for IDD Services (OBI)</a:t>
            </a:r>
          </a:p>
        </p:txBody>
      </p:sp>
      <p:sp>
        <p:nvSpPr>
          <p:cNvPr id="14" name="Content Placeholder 13"/>
          <p:cNvSpPr>
            <a:spLocks noGrp="1"/>
          </p:cNvSpPr>
          <p:nvPr>
            <p:ph idx="1"/>
          </p:nvPr>
        </p:nvSpPr>
        <p:spPr/>
        <p:txBody>
          <a:bodyPr>
            <a:normAutofit fontScale="92500" lnSpcReduction="20000"/>
          </a:bodyPr>
          <a:lstStyle/>
          <a:p>
            <a:endParaRPr lang="en-US" dirty="0"/>
          </a:p>
          <a:p>
            <a:r>
              <a:rPr lang="en-US" dirty="0"/>
              <a:t>OBI started as a pilot program in November 2020 in response to an identified need for behavioral health services for individuals who have IDD and autism.</a:t>
            </a:r>
          </a:p>
          <a:p>
            <a:pPr marL="0" lvl="0" indent="0">
              <a:buNone/>
            </a:pPr>
            <a:endParaRPr lang="en-US" dirty="0"/>
          </a:p>
          <a:p>
            <a:pPr lvl="0"/>
            <a:r>
              <a:rPr lang="en-US" dirty="0"/>
              <a:t>HHSC selected the following five LIDDAs throughout Texas to develop and implement the pilot program.</a:t>
            </a:r>
          </a:p>
          <a:p>
            <a:pPr lvl="1"/>
            <a:r>
              <a:rPr lang="en-US" dirty="0"/>
              <a:t>Bluebonnet Trails</a:t>
            </a:r>
          </a:p>
          <a:p>
            <a:pPr lvl="1"/>
            <a:r>
              <a:rPr lang="en-US" dirty="0"/>
              <a:t>Integral Care</a:t>
            </a:r>
          </a:p>
          <a:p>
            <a:pPr lvl="1"/>
            <a:r>
              <a:rPr lang="en-US" dirty="0"/>
              <a:t>Lakes Regional</a:t>
            </a:r>
          </a:p>
          <a:p>
            <a:pPr lvl="1"/>
            <a:r>
              <a:rPr lang="en-US" dirty="0"/>
              <a:t>MHMR Tarrant</a:t>
            </a:r>
          </a:p>
          <a:p>
            <a:pPr lvl="1"/>
            <a:r>
              <a:rPr lang="en-US" dirty="0"/>
              <a:t>The Harris Center</a:t>
            </a:r>
          </a:p>
        </p:txBody>
      </p:sp>
    </p:spTree>
    <p:extLst>
      <p:ext uri="{BB962C8B-B14F-4D97-AF65-F5344CB8AC3E}">
        <p14:creationId xmlns:p14="http://schemas.microsoft.com/office/powerpoint/2010/main" val="12519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Case Management</a:t>
            </a:r>
          </a:p>
        </p:txBody>
      </p:sp>
      <p:sp>
        <p:nvSpPr>
          <p:cNvPr id="14" name="Content Placeholder 13"/>
          <p:cNvSpPr>
            <a:spLocks noGrp="1"/>
          </p:cNvSpPr>
          <p:nvPr>
            <p:ph idx="1"/>
          </p:nvPr>
        </p:nvSpPr>
        <p:spPr/>
        <p:txBody>
          <a:bodyPr>
            <a:normAutofit/>
          </a:bodyPr>
          <a:lstStyle/>
          <a:p>
            <a:pPr marL="228600" marR="0">
              <a:spcBef>
                <a:spcPts val="0"/>
              </a:spcBef>
              <a:spcAft>
                <a:spcPts val="0"/>
              </a:spcAft>
            </a:pPr>
            <a:r>
              <a:rPr lang="en-US" sz="2400" dirty="0">
                <a:ea typeface="Calibri" panose="020F0502020204030204" pitchFamily="34" charset="0"/>
              </a:rPr>
              <a:t>OBI offers dramatically intensive case management.</a:t>
            </a:r>
          </a:p>
          <a:p>
            <a:pPr marL="0" marR="0" indent="0">
              <a:spcBef>
                <a:spcPts val="0"/>
              </a:spcBef>
              <a:spcAft>
                <a:spcPts val="0"/>
              </a:spcAft>
              <a:buNone/>
            </a:pPr>
            <a:endParaRPr lang="en-US" sz="2400" dirty="0">
              <a:ea typeface="Calibri" panose="020F0502020204030204" pitchFamily="34" charset="0"/>
            </a:endParaRPr>
          </a:p>
          <a:p>
            <a:pPr marL="228600" marR="0">
              <a:spcBef>
                <a:spcPts val="0"/>
              </a:spcBef>
              <a:spcAft>
                <a:spcPts val="0"/>
              </a:spcAft>
            </a:pPr>
            <a:r>
              <a:rPr lang="en-US" sz="2400" dirty="0">
                <a:effectLst/>
                <a:ea typeface="Calibri" panose="020F0502020204030204" pitchFamily="34" charset="0"/>
              </a:rPr>
              <a:t>In the course of one encounter, Collaborative Care Case Managers (CCCMs) are addressing clients needs that may relate to any numbers of things including the following:</a:t>
            </a:r>
          </a:p>
          <a:p>
            <a:pPr marL="681037" lvl="1">
              <a:spcBef>
                <a:spcPts val="0"/>
              </a:spcBef>
            </a:pPr>
            <a:r>
              <a:rPr lang="en-US" sz="2000" dirty="0">
                <a:ea typeface="Calibri" panose="020F0502020204030204" pitchFamily="34" charset="0"/>
              </a:rPr>
              <a:t>Relationships</a:t>
            </a:r>
          </a:p>
          <a:p>
            <a:pPr marL="681037" lvl="1">
              <a:spcBef>
                <a:spcPts val="0"/>
              </a:spcBef>
            </a:pPr>
            <a:r>
              <a:rPr lang="en-US" sz="2000" dirty="0">
                <a:effectLst/>
                <a:ea typeface="Calibri" panose="020F0502020204030204" pitchFamily="34" charset="0"/>
              </a:rPr>
              <a:t>Health needs</a:t>
            </a:r>
          </a:p>
          <a:p>
            <a:pPr marL="681037" lvl="1">
              <a:spcBef>
                <a:spcPts val="0"/>
              </a:spcBef>
            </a:pPr>
            <a:r>
              <a:rPr lang="en-US" sz="2000" dirty="0">
                <a:ea typeface="Calibri" panose="020F0502020204030204" pitchFamily="34" charset="0"/>
              </a:rPr>
              <a:t>Referrals and scheduling appointments for services</a:t>
            </a:r>
          </a:p>
          <a:p>
            <a:pPr marL="681037" lvl="1">
              <a:spcBef>
                <a:spcPts val="0"/>
              </a:spcBef>
            </a:pPr>
            <a:r>
              <a:rPr lang="en-US" sz="2000" dirty="0">
                <a:effectLst/>
                <a:ea typeface="Calibri" panose="020F0502020204030204" pitchFamily="34" charset="0"/>
              </a:rPr>
              <a:t>Transportation needs</a:t>
            </a:r>
          </a:p>
          <a:p>
            <a:pPr marL="681037" lvl="1">
              <a:spcBef>
                <a:spcPts val="0"/>
              </a:spcBef>
            </a:pPr>
            <a:r>
              <a:rPr lang="en-US" sz="2000" dirty="0">
                <a:ea typeface="Calibri" panose="020F0502020204030204" pitchFamily="34" charset="0"/>
              </a:rPr>
              <a:t>Ongoing continuity of care</a:t>
            </a:r>
          </a:p>
          <a:p>
            <a:pPr marL="681037" lvl="1">
              <a:spcBef>
                <a:spcPts val="0"/>
              </a:spcBef>
            </a:pPr>
            <a:r>
              <a:rPr lang="en-US" sz="2000" dirty="0">
                <a:ea typeface="Calibri" panose="020F0502020204030204" pitchFamily="34" charset="0"/>
              </a:rPr>
              <a:t>Connecting with prescriber needs</a:t>
            </a:r>
            <a:endParaRPr lang="en-US" sz="2000" dirty="0">
              <a:effectLst/>
              <a:ea typeface="Calibri" panose="020F0502020204030204" pitchFamily="34" charset="0"/>
            </a:endParaRPr>
          </a:p>
        </p:txBody>
      </p:sp>
    </p:spTree>
    <p:extLst>
      <p:ext uri="{BB962C8B-B14F-4D97-AF65-F5344CB8AC3E}">
        <p14:creationId xmlns:p14="http://schemas.microsoft.com/office/powerpoint/2010/main" val="30103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Case Management</a:t>
            </a:r>
          </a:p>
        </p:txBody>
      </p:sp>
      <p:sp>
        <p:nvSpPr>
          <p:cNvPr id="14" name="Content Placeholder 13"/>
          <p:cNvSpPr>
            <a:spLocks noGrp="1"/>
          </p:cNvSpPr>
          <p:nvPr>
            <p:ph idx="1"/>
          </p:nvPr>
        </p:nvSpPr>
        <p:spPr/>
        <p:txBody>
          <a:bodyPr>
            <a:normAutofit/>
          </a:bodyPr>
          <a:lstStyle/>
          <a:p>
            <a:pPr marL="228600" marR="0">
              <a:spcBef>
                <a:spcPts val="0"/>
              </a:spcBef>
              <a:spcAft>
                <a:spcPts val="0"/>
              </a:spcAft>
            </a:pPr>
            <a:r>
              <a:rPr lang="en-US" sz="2400" dirty="0">
                <a:ea typeface="Calibri" panose="020F0502020204030204" pitchFamily="34" charset="0"/>
              </a:rPr>
              <a:t>As with skills training, client identified needs are addressed in a way that informed by the Biopsychosocial (BPS) assessment and the Person-Centered Recovery Plan (PCRP).</a:t>
            </a:r>
          </a:p>
          <a:p>
            <a:pPr marL="0" marR="0" indent="0">
              <a:spcBef>
                <a:spcPts val="0"/>
              </a:spcBef>
              <a:spcAft>
                <a:spcPts val="0"/>
              </a:spcAft>
              <a:buNone/>
            </a:pPr>
            <a:endParaRPr lang="en-US" sz="2400" dirty="0">
              <a:effectLst/>
              <a:ea typeface="Calibri" panose="020F0502020204030204" pitchFamily="34" charset="0"/>
            </a:endParaRPr>
          </a:p>
          <a:p>
            <a:pPr>
              <a:spcBef>
                <a:spcPts val="0"/>
              </a:spcBef>
            </a:pPr>
            <a:r>
              <a:rPr lang="en-US" sz="2400" dirty="0">
                <a:ea typeface="Calibri" panose="020F0502020204030204" pitchFamily="34" charset="0"/>
              </a:rPr>
              <a:t>These tools allow Collaborative Care Case Managers (CCCMs) to be well-equipped  to address emergent needs that clients face in their day-to-day lives.</a:t>
            </a:r>
          </a:p>
          <a:p>
            <a:pPr marL="0" indent="0">
              <a:spcBef>
                <a:spcPts val="0"/>
              </a:spcBef>
              <a:buNone/>
            </a:pPr>
            <a:endParaRPr lang="en-US" sz="2400" dirty="0">
              <a:effectLst/>
              <a:ea typeface="Calibri" panose="020F0502020204030204" pitchFamily="34" charset="0"/>
            </a:endParaRPr>
          </a:p>
          <a:p>
            <a:pPr>
              <a:spcBef>
                <a:spcPts val="0"/>
              </a:spcBef>
            </a:pPr>
            <a:r>
              <a:rPr lang="en-US" sz="2400" dirty="0">
                <a:ea typeface="Calibri" panose="020F0502020204030204" pitchFamily="34" charset="0"/>
              </a:rPr>
              <a:t>Examples of how intensive case management can be in the OBI program will be highlighted towards the end of the presentation when we discuss success stories.</a:t>
            </a:r>
            <a:endParaRPr lang="en-US" sz="2000" dirty="0">
              <a:effectLst/>
              <a:ea typeface="Calibri" panose="020F0502020204030204" pitchFamily="34" charset="0"/>
            </a:endParaRPr>
          </a:p>
        </p:txBody>
      </p:sp>
    </p:spTree>
    <p:extLst>
      <p:ext uri="{BB962C8B-B14F-4D97-AF65-F5344CB8AC3E}">
        <p14:creationId xmlns:p14="http://schemas.microsoft.com/office/powerpoint/2010/main" val="36006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Story- Harris</a:t>
            </a:r>
          </a:p>
        </p:txBody>
      </p:sp>
      <p:sp>
        <p:nvSpPr>
          <p:cNvPr id="14" name="Content Placeholder 13"/>
          <p:cNvSpPr>
            <a:spLocks noGrp="1"/>
          </p:cNvSpPr>
          <p:nvPr>
            <p:ph idx="1"/>
          </p:nvPr>
        </p:nvSpPr>
        <p:spPr/>
        <p:txBody>
          <a:bodyPr>
            <a:normAutofit/>
          </a:bodyPr>
          <a:lstStyle/>
          <a:p>
            <a:pPr>
              <a:spcBef>
                <a:spcPts val="0"/>
              </a:spcBef>
            </a:pPr>
            <a:r>
              <a:rPr lang="en-US" sz="2000" dirty="0">
                <a:effectLst/>
                <a:ea typeface="Times New Roman" panose="02020603050405020304" pitchFamily="18" charset="0"/>
              </a:rPr>
              <a:t>9-year-old male with ASD, ADHD, and ODD. </a:t>
            </a:r>
          </a:p>
          <a:p>
            <a:pPr>
              <a:spcBef>
                <a:spcPts val="0"/>
              </a:spcBef>
            </a:pPr>
            <a:r>
              <a:rPr lang="en-US" sz="2000" dirty="0">
                <a:effectLst/>
                <a:ea typeface="Times New Roman" panose="02020603050405020304" pitchFamily="18" charset="0"/>
              </a:rPr>
              <a:t>Mother struggled with the concept of ignoring problem behavior and not reinforcing it by providing attention (positive or negative) of any kind prior to working in the group setting.  CCCM modeled providing only positive verbal reinforcement to individual and the other participant only when warranted (waiting his turn, providing an answer, attending to activity) and ignoring all other behaviors (yelling, cursing, eloping). </a:t>
            </a:r>
          </a:p>
          <a:p>
            <a:pPr>
              <a:spcBef>
                <a:spcPts val="0"/>
              </a:spcBef>
            </a:pPr>
            <a:r>
              <a:rPr lang="en-US" sz="2000" dirty="0">
                <a:effectLst/>
                <a:ea typeface="Times New Roman" panose="02020603050405020304" pitchFamily="18" charset="0"/>
              </a:rPr>
              <a:t>After implementing strategies/interventions consistently with mother’s cooperation, a decrease in all negative behaviors was seen. </a:t>
            </a:r>
          </a:p>
          <a:p>
            <a:pPr>
              <a:spcBef>
                <a:spcPts val="0"/>
              </a:spcBef>
            </a:pPr>
            <a:r>
              <a:rPr lang="en-US" sz="2000" dirty="0">
                <a:effectLst/>
                <a:ea typeface="Times New Roman" panose="02020603050405020304" pitchFamily="18" charset="0"/>
              </a:rPr>
              <a:t>At a recent skills training session, individual and his younger brother were able to successfully play a game of Jenga together. They then transitioned into using the Jenga blocks to build together (parallel play). Mother commented enthusiastically that this was the first time they had ever played together. </a:t>
            </a:r>
          </a:p>
          <a:p>
            <a:pPr>
              <a:spcBef>
                <a:spcPts val="0"/>
              </a:spcBef>
            </a:pPr>
            <a:r>
              <a:rPr lang="en-US" sz="2000" dirty="0">
                <a:effectLst/>
                <a:ea typeface="Times New Roman" panose="02020603050405020304" pitchFamily="18" charset="0"/>
              </a:rPr>
              <a:t>Also, CCCM made referral for furniture bank and the furniture has been delivered to their home.</a:t>
            </a:r>
            <a:endParaRPr lang="en-US" sz="2000" dirty="0">
              <a:effectLst/>
              <a:ea typeface="Calibri" panose="020F0502020204030204" pitchFamily="34" charset="0"/>
            </a:endParaRPr>
          </a:p>
          <a:p>
            <a:pPr>
              <a:spcBef>
                <a:spcPts val="0"/>
              </a:spcBef>
            </a:pPr>
            <a:endParaRPr lang="en-US" sz="2400" dirty="0">
              <a:effectLst/>
              <a:ea typeface="Calibri" panose="020F0502020204030204" pitchFamily="34" charset="0"/>
            </a:endParaRPr>
          </a:p>
        </p:txBody>
      </p:sp>
    </p:spTree>
    <p:extLst>
      <p:ext uri="{BB962C8B-B14F-4D97-AF65-F5344CB8AC3E}">
        <p14:creationId xmlns:p14="http://schemas.microsoft.com/office/powerpoint/2010/main" val="163535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Cross Training</a:t>
            </a:r>
          </a:p>
        </p:txBody>
      </p:sp>
    </p:spTree>
    <p:extLst>
      <p:ext uri="{BB962C8B-B14F-4D97-AF65-F5344CB8AC3E}">
        <p14:creationId xmlns:p14="http://schemas.microsoft.com/office/powerpoint/2010/main" val="399502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Cross Training</a:t>
            </a:r>
          </a:p>
        </p:txBody>
      </p:sp>
      <p:sp>
        <p:nvSpPr>
          <p:cNvPr id="14" name="Content Placeholder 13"/>
          <p:cNvSpPr>
            <a:spLocks noGrp="1"/>
          </p:cNvSpPr>
          <p:nvPr>
            <p:ph idx="1"/>
          </p:nvPr>
        </p:nvSpPr>
        <p:spPr/>
        <p:txBody>
          <a:bodyPr>
            <a:normAutofit/>
          </a:bodyPr>
          <a:lstStyle/>
          <a:p>
            <a:pPr marL="228600" marR="0">
              <a:spcBef>
                <a:spcPts val="0"/>
              </a:spcBef>
              <a:spcAft>
                <a:spcPts val="0"/>
              </a:spcAft>
            </a:pPr>
            <a:r>
              <a:rPr lang="en-US" sz="2400" dirty="0">
                <a:effectLst/>
                <a:ea typeface="Calibri" panose="020F0502020204030204" pitchFamily="34" charset="0"/>
              </a:rPr>
              <a:t>OBI serves to address an identified lack of awareness of the behavioral health needs of individuals with IDD.</a:t>
            </a:r>
          </a:p>
          <a:p>
            <a:pPr marL="0" marR="0" indent="0">
              <a:spcBef>
                <a:spcPts val="0"/>
              </a:spcBef>
              <a:spcAft>
                <a:spcPts val="0"/>
              </a:spcAft>
              <a:buNone/>
            </a:pPr>
            <a:r>
              <a:rPr lang="en-US" sz="2400" dirty="0">
                <a:effectLst/>
                <a:ea typeface="Calibri" panose="020F0502020204030204" pitchFamily="34" charset="0"/>
              </a:rPr>
              <a:t> </a:t>
            </a:r>
          </a:p>
          <a:p>
            <a:pPr marL="228600" marR="0">
              <a:spcBef>
                <a:spcPts val="0"/>
              </a:spcBef>
              <a:spcAft>
                <a:spcPts val="0"/>
              </a:spcAft>
            </a:pPr>
            <a:r>
              <a:rPr lang="en-US" sz="2400" dirty="0">
                <a:effectLst/>
                <a:ea typeface="Calibri" panose="020F0502020204030204" pitchFamily="34" charset="0"/>
              </a:rPr>
              <a:t>One requirement of the OBI program is to provide training to mental health professionals and other community members who encounter individuals with IDD. </a:t>
            </a:r>
          </a:p>
          <a:p>
            <a:pPr marL="0" marR="0" indent="0">
              <a:spcBef>
                <a:spcPts val="0"/>
              </a:spcBef>
              <a:spcAft>
                <a:spcPts val="0"/>
              </a:spcAft>
              <a:buNone/>
            </a:pPr>
            <a:endParaRPr lang="en-US" sz="2400" dirty="0">
              <a:effectLst/>
              <a:ea typeface="Calibri" panose="020F0502020204030204" pitchFamily="34" charset="0"/>
            </a:endParaRPr>
          </a:p>
          <a:p>
            <a:pPr marL="228600" marR="0">
              <a:spcBef>
                <a:spcPts val="0"/>
              </a:spcBef>
              <a:spcAft>
                <a:spcPts val="0"/>
              </a:spcAft>
            </a:pPr>
            <a:r>
              <a:rPr lang="en-US" sz="2400" dirty="0">
                <a:effectLst/>
                <a:ea typeface="Calibri" panose="020F0502020204030204" pitchFamily="34" charset="0"/>
              </a:rPr>
              <a:t>The OBI sites are responsible for administering ten trainings per fiscal year to different agencies. </a:t>
            </a:r>
          </a:p>
          <a:p>
            <a:pPr marL="0" marR="0" indent="0">
              <a:spcBef>
                <a:spcPts val="0"/>
              </a:spcBef>
              <a:spcAft>
                <a:spcPts val="0"/>
              </a:spcAft>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30492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Cross Training</a:t>
            </a:r>
          </a:p>
        </p:txBody>
      </p:sp>
      <p:sp>
        <p:nvSpPr>
          <p:cNvPr id="14" name="Content Placeholder 13"/>
          <p:cNvSpPr>
            <a:spLocks noGrp="1"/>
          </p:cNvSpPr>
          <p:nvPr>
            <p:ph idx="1"/>
          </p:nvPr>
        </p:nvSpPr>
        <p:spPr/>
        <p:txBody>
          <a:bodyPr>
            <a:normAutofit/>
          </a:bodyPr>
          <a:lstStyle/>
          <a:p>
            <a:pPr marL="228600" marR="0">
              <a:spcBef>
                <a:spcPts val="0"/>
              </a:spcBef>
              <a:spcAft>
                <a:spcPts val="0"/>
              </a:spcAft>
            </a:pPr>
            <a:r>
              <a:rPr lang="en-US" sz="2400" dirty="0">
                <a:effectLst/>
                <a:ea typeface="Calibri" panose="020F0502020204030204" pitchFamily="34" charset="0"/>
              </a:rPr>
              <a:t>Trainings have been put together to help mental health professionals better understand co-occurring diagnoses that include IDD. These trainings bring awareness on how to best serve individuals with co-occurring mental health diagnoses and IDD. </a:t>
            </a:r>
          </a:p>
          <a:p>
            <a:pPr marL="0" marR="0" indent="0">
              <a:spcBef>
                <a:spcPts val="0"/>
              </a:spcBef>
              <a:spcAft>
                <a:spcPts val="0"/>
              </a:spcAft>
              <a:buNone/>
            </a:pPr>
            <a:endParaRPr lang="en-US" sz="2400" dirty="0">
              <a:effectLst/>
              <a:ea typeface="Calibri" panose="020F0502020204030204" pitchFamily="34" charset="0"/>
            </a:endParaRPr>
          </a:p>
          <a:p>
            <a:pPr marL="228600" marR="0">
              <a:spcBef>
                <a:spcPts val="0"/>
              </a:spcBef>
              <a:spcAft>
                <a:spcPts val="0"/>
              </a:spcAft>
            </a:pPr>
            <a:r>
              <a:rPr lang="en-US" sz="2400" dirty="0">
                <a:effectLst/>
                <a:ea typeface="Calibri" panose="020F0502020204030204" pitchFamily="34" charset="0"/>
              </a:rPr>
              <a:t>Trainings have been administered to organizations such as Child and Family Services, Psychiatric Emergency Services, Crisis Respite Units, EMS, medical professionals, social workers, and licensed therapists. </a:t>
            </a:r>
          </a:p>
          <a:p>
            <a:pPr marL="0" marR="0" indent="0">
              <a:spcBef>
                <a:spcPts val="0"/>
              </a:spcBef>
              <a:spcAft>
                <a:spcPts val="0"/>
              </a:spcAft>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219842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Final Success Stories</a:t>
            </a:r>
          </a:p>
        </p:txBody>
      </p:sp>
    </p:spTree>
    <p:extLst>
      <p:ext uri="{BB962C8B-B14F-4D97-AF65-F5344CB8AC3E}">
        <p14:creationId xmlns:p14="http://schemas.microsoft.com/office/powerpoint/2010/main" val="259888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Story- Integral Care</a:t>
            </a:r>
          </a:p>
        </p:txBody>
      </p:sp>
      <p:sp>
        <p:nvSpPr>
          <p:cNvPr id="14" name="Content Placeholder 13"/>
          <p:cNvSpPr>
            <a:spLocks noGrp="1"/>
          </p:cNvSpPr>
          <p:nvPr>
            <p:ph idx="1"/>
          </p:nvPr>
        </p:nvSpPr>
        <p:spPr>
          <a:xfrm>
            <a:off x="838200" y="1825625"/>
            <a:ext cx="10515600" cy="4667250"/>
          </a:xfrm>
        </p:spPr>
        <p:txBody>
          <a:bodyPr>
            <a:noAutofit/>
          </a:bodyPr>
          <a:lstStyle/>
          <a:p>
            <a:pPr algn="l"/>
            <a:r>
              <a:rPr lang="en-US" sz="1500" b="0" i="0" dirty="0">
                <a:effectLst/>
              </a:rPr>
              <a:t>When </a:t>
            </a:r>
            <a:r>
              <a:rPr lang="en-US" sz="1500" dirty="0"/>
              <a:t>this male client </a:t>
            </a:r>
            <a:r>
              <a:rPr lang="en-US" sz="1500" b="0" i="0" dirty="0">
                <a:effectLst/>
              </a:rPr>
              <a:t>was assigned to us, he was having crisis involving biting hands or scratching face that resulted in injury, as well as property destruction. His triggers were unknown. His mental health had deteriorated. He graduated high school during the start of the pandemic and has not left the house in over two years. His parents are afraid to take him out of the home. Over the last month, his parents called 911 several times a week for help. He was referred to CIS twice over the last few months but could not establish ongoing services with the family due to the time needed to build rapport and the essential need for a Spanish speaking case manager. The language line was not sufficient to convey the nuanced situation.</a:t>
            </a:r>
          </a:p>
          <a:p>
            <a:pPr marL="0" indent="0" algn="l">
              <a:buNone/>
            </a:pPr>
            <a:endParaRPr lang="en-US" sz="1500" b="0" i="0" dirty="0">
              <a:effectLst/>
            </a:endParaRPr>
          </a:p>
          <a:p>
            <a:pPr algn="l"/>
            <a:r>
              <a:rPr lang="en-US" sz="1500" b="0" i="0" dirty="0">
                <a:effectLst/>
              </a:rPr>
              <a:t>Collaboration and consultation have been huge! We have consulted weekly re: his meds. A new med was added to reduce self harming. We eventually weaned him off many of the heavy antipsychotics that were not affecting the behavior and only causing dangerous metabolic side effects. We also were able to easily use the Arc funds to pay for a mobile lab to get bloodwork for him in the home.</a:t>
            </a:r>
          </a:p>
          <a:p>
            <a:pPr marL="0" indent="0" algn="l">
              <a:buNone/>
            </a:pPr>
            <a:endParaRPr lang="en-US" sz="1500" b="0" i="0" dirty="0">
              <a:effectLst/>
            </a:endParaRPr>
          </a:p>
          <a:p>
            <a:pPr algn="l"/>
            <a:r>
              <a:rPr lang="en-US" sz="1500" b="0" i="0" dirty="0">
                <a:effectLst/>
              </a:rPr>
              <a:t>We collaborated with Crisis Respite Support Professionals (CRSP) to help ease the isolation and get him acquainted with other people and doing enrichment activities. He has made such observable progress! CRSP meets with him 3 times a week and OBI meets with him once a week. Currently, no self harming or crisis since OBI was assigned three weeks ago.</a:t>
            </a:r>
          </a:p>
          <a:p>
            <a:pPr marL="0" indent="0" algn="l">
              <a:buNone/>
            </a:pPr>
            <a:endParaRPr lang="en-US" sz="1500" b="0" i="0" dirty="0">
              <a:effectLst/>
            </a:endParaRPr>
          </a:p>
          <a:p>
            <a:pPr algn="l"/>
            <a:r>
              <a:rPr lang="en-US" sz="1500" b="0" i="0" dirty="0">
                <a:effectLst/>
              </a:rPr>
              <a:t>In addition to medication management, goals for the next couple months include skills training for parents, assisting with identifying BCBA and day habilitation, and skills training for the client to help him get acquainted going back outside and to day hab and medical appointments.</a:t>
            </a:r>
          </a:p>
        </p:txBody>
      </p:sp>
    </p:spTree>
    <p:extLst>
      <p:ext uri="{BB962C8B-B14F-4D97-AF65-F5344CB8AC3E}">
        <p14:creationId xmlns:p14="http://schemas.microsoft.com/office/powerpoint/2010/main" val="351108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Story- Harris</a:t>
            </a:r>
          </a:p>
        </p:txBody>
      </p:sp>
      <p:sp>
        <p:nvSpPr>
          <p:cNvPr id="14" name="Content Placeholder 13"/>
          <p:cNvSpPr>
            <a:spLocks noGrp="1"/>
          </p:cNvSpPr>
          <p:nvPr>
            <p:ph idx="1"/>
          </p:nvPr>
        </p:nvSpPr>
        <p:spPr/>
        <p:txBody>
          <a:bodyPr>
            <a:normAutofit fontScale="70000" lnSpcReduction="20000"/>
          </a:bodyPr>
          <a:lstStyle/>
          <a:p>
            <a:pPr marL="342900" marR="0" lvl="0" indent="-342900">
              <a:spcBef>
                <a:spcPts val="0"/>
              </a:spcBef>
              <a:spcAft>
                <a:spcPts val="0"/>
              </a:spcAft>
              <a:buFont typeface="Symbol" panose="05050102010706020507" pitchFamily="18" charset="2"/>
              <a:buChar char=""/>
            </a:pPr>
            <a:r>
              <a:rPr lang="en-US" sz="2600" dirty="0">
                <a:effectLst/>
                <a:ea typeface="Times New Roman" panose="02020603050405020304" pitchFamily="18" charset="0"/>
              </a:rPr>
              <a:t>16-year-old male with ASD, ADHD, and Anxiety Disorder was admitted into OBI from </a:t>
            </a:r>
            <a:r>
              <a:rPr lang="en-US" sz="2600" dirty="0">
                <a:ea typeface="Times New Roman" panose="02020603050405020304" pitchFamily="18" charset="0"/>
              </a:rPr>
              <a:t>Espresso</a:t>
            </a:r>
            <a:r>
              <a:rPr lang="en-US" sz="2600" dirty="0">
                <a:effectLst/>
                <a:ea typeface="Times New Roman" panose="02020603050405020304" pitchFamily="18" charset="0"/>
              </a:rPr>
              <a:t> (agency social skills group). </a:t>
            </a:r>
          </a:p>
          <a:p>
            <a:pPr marL="0" marR="0" lvl="0" indent="0">
              <a:spcBef>
                <a:spcPts val="0"/>
              </a:spcBef>
              <a:spcAft>
                <a:spcPts val="0"/>
              </a:spcAft>
              <a:buNone/>
            </a:pPr>
            <a:endParaRPr lang="en-US" sz="26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ea typeface="Times New Roman" panose="02020603050405020304" pitchFamily="18" charset="0"/>
              </a:rPr>
              <a:t>Client struggled with engaging with his family, hoarding food in his bedroom, and did not like attending school.</a:t>
            </a:r>
          </a:p>
          <a:p>
            <a:pPr marL="0" marR="0" lvl="0" indent="0">
              <a:spcBef>
                <a:spcPts val="0"/>
              </a:spcBef>
              <a:spcAft>
                <a:spcPts val="0"/>
              </a:spcAft>
              <a:buNone/>
            </a:pPr>
            <a:endParaRPr lang="en-US" sz="2600" dirty="0">
              <a:effectLst/>
              <a:ea typeface="Times New Roman" panose="02020603050405020304" pitchFamily="18" charset="0"/>
            </a:endParaRPr>
          </a:p>
          <a:p>
            <a:pPr marL="0" marR="0" algn="l">
              <a:spcBef>
                <a:spcPts val="0"/>
              </a:spcBef>
              <a:spcAft>
                <a:spcPts val="0"/>
              </a:spcAft>
              <a:buFont typeface="Arial" panose="020B0604020202020204" pitchFamily="34" charset="0"/>
              <a:buChar char="•"/>
            </a:pPr>
            <a:r>
              <a:rPr lang="en-US" sz="2600" b="0" i="0" dirty="0">
                <a:solidFill>
                  <a:srgbClr val="242424"/>
                </a:solidFill>
                <a:effectLst/>
              </a:rPr>
              <a:t>CCM provided parent with behavior support/ABA principles.</a:t>
            </a:r>
          </a:p>
          <a:p>
            <a:pPr marL="0" marR="0" indent="0" algn="l">
              <a:spcBef>
                <a:spcPts val="0"/>
              </a:spcBef>
              <a:spcAft>
                <a:spcPts val="0"/>
              </a:spcAft>
              <a:buNone/>
            </a:pPr>
            <a:endParaRPr lang="en-US" sz="2600" b="0" i="0" dirty="0">
              <a:solidFill>
                <a:srgbClr val="242424"/>
              </a:solidFill>
              <a:effectLst/>
            </a:endParaRPr>
          </a:p>
          <a:p>
            <a:pPr marL="0" marR="0" algn="l">
              <a:spcBef>
                <a:spcPts val="0"/>
              </a:spcBef>
              <a:spcAft>
                <a:spcPts val="0"/>
              </a:spcAft>
              <a:buFont typeface="Arial" panose="020B0604020202020204" pitchFamily="34" charset="0"/>
              <a:buChar char="•"/>
            </a:pPr>
            <a:r>
              <a:rPr lang="en-US" sz="2600" b="0" i="0" dirty="0">
                <a:solidFill>
                  <a:srgbClr val="242424"/>
                </a:solidFill>
                <a:effectLst/>
              </a:rPr>
              <a:t>Client now eats all meals at the dining room table, sometimes with/without his family.</a:t>
            </a:r>
          </a:p>
          <a:p>
            <a:pPr marL="0" marR="0" indent="0" algn="l">
              <a:spcBef>
                <a:spcPts val="0"/>
              </a:spcBef>
              <a:spcAft>
                <a:spcPts val="0"/>
              </a:spcAft>
              <a:buNone/>
            </a:pPr>
            <a:endParaRPr lang="en-US" sz="2600" b="0" i="0" dirty="0">
              <a:solidFill>
                <a:srgbClr val="242424"/>
              </a:solidFill>
              <a:effectLst/>
            </a:endParaRPr>
          </a:p>
          <a:p>
            <a:pPr marL="0" marR="0" algn="l">
              <a:spcBef>
                <a:spcPts val="0"/>
              </a:spcBef>
              <a:spcAft>
                <a:spcPts val="0"/>
              </a:spcAft>
              <a:buFont typeface="Arial" panose="020B0604020202020204" pitchFamily="34" charset="0"/>
              <a:buChar char="•"/>
            </a:pPr>
            <a:r>
              <a:rPr lang="en-US" sz="2600" b="0" i="0" dirty="0">
                <a:solidFill>
                  <a:srgbClr val="242424"/>
                </a:solidFill>
                <a:effectLst/>
              </a:rPr>
              <a:t>Client no longer hoards food in his bedroom.</a:t>
            </a:r>
          </a:p>
          <a:p>
            <a:pPr marL="0" marR="0" indent="0" algn="l">
              <a:spcBef>
                <a:spcPts val="0"/>
              </a:spcBef>
              <a:spcAft>
                <a:spcPts val="0"/>
              </a:spcAft>
              <a:buNone/>
            </a:pPr>
            <a:endParaRPr lang="en-US" sz="2600" b="0" i="0" dirty="0">
              <a:solidFill>
                <a:srgbClr val="242424"/>
              </a:solidFill>
              <a:effectLst/>
            </a:endParaRPr>
          </a:p>
          <a:p>
            <a:pPr marL="0" marR="0" algn="l">
              <a:spcBef>
                <a:spcPts val="0"/>
              </a:spcBef>
              <a:spcAft>
                <a:spcPts val="0"/>
              </a:spcAft>
              <a:buFont typeface="Arial" panose="020B0604020202020204" pitchFamily="34" charset="0"/>
              <a:buChar char="•"/>
            </a:pPr>
            <a:r>
              <a:rPr lang="en-US" sz="2600" b="0" i="0" dirty="0">
                <a:solidFill>
                  <a:srgbClr val="242424"/>
                </a:solidFill>
                <a:effectLst/>
              </a:rPr>
              <a:t>Client will now play video games with his brothers, watch TV with his family, engage with     </a:t>
            </a:r>
          </a:p>
          <a:p>
            <a:pPr marL="0" marR="0" indent="0" algn="l">
              <a:spcBef>
                <a:spcPts val="0"/>
              </a:spcBef>
              <a:spcAft>
                <a:spcPts val="0"/>
              </a:spcAft>
              <a:buNone/>
            </a:pPr>
            <a:r>
              <a:rPr lang="en-US" sz="2600" b="0" i="0" dirty="0">
                <a:solidFill>
                  <a:srgbClr val="242424"/>
                </a:solidFill>
                <a:effectLst/>
              </a:rPr>
              <a:t>     his sister to complete chores, etc. </a:t>
            </a:r>
          </a:p>
          <a:p>
            <a:pPr marL="0" marR="0" indent="0" algn="l">
              <a:spcBef>
                <a:spcPts val="0"/>
              </a:spcBef>
              <a:spcAft>
                <a:spcPts val="0"/>
              </a:spcAft>
              <a:buNone/>
            </a:pPr>
            <a:endParaRPr lang="en-US" sz="2600" b="0" i="0" dirty="0">
              <a:solidFill>
                <a:srgbClr val="242424"/>
              </a:solidFill>
              <a:effectLst/>
            </a:endParaRPr>
          </a:p>
          <a:p>
            <a:pPr marL="0" marR="0" algn="l">
              <a:spcBef>
                <a:spcPts val="0"/>
              </a:spcBef>
              <a:spcAft>
                <a:spcPts val="0"/>
              </a:spcAft>
              <a:buFont typeface="Arial" panose="020B0604020202020204" pitchFamily="34" charset="0"/>
              <a:buChar char="•"/>
            </a:pPr>
            <a:r>
              <a:rPr lang="en-US" sz="2600" b="0" i="0" dirty="0">
                <a:solidFill>
                  <a:srgbClr val="242424"/>
                </a:solidFill>
                <a:effectLst/>
              </a:rPr>
              <a:t>CCCM attended client’s annual ARD in April. </a:t>
            </a:r>
            <a:r>
              <a:rPr lang="en-US" sz="2600" dirty="0">
                <a:solidFill>
                  <a:srgbClr val="242424"/>
                </a:solidFill>
              </a:rPr>
              <a:t>Client</a:t>
            </a:r>
            <a:r>
              <a:rPr lang="en-US" sz="2600" b="0" i="0" dirty="0">
                <a:solidFill>
                  <a:srgbClr val="242424"/>
                </a:solidFill>
                <a:effectLst/>
              </a:rPr>
              <a:t> spoke up frequently during the ARD  </a:t>
            </a:r>
          </a:p>
          <a:p>
            <a:pPr marL="0" marR="0" indent="0" algn="l">
              <a:spcBef>
                <a:spcPts val="0"/>
              </a:spcBef>
              <a:spcAft>
                <a:spcPts val="0"/>
              </a:spcAft>
              <a:buNone/>
            </a:pPr>
            <a:r>
              <a:rPr lang="en-US" sz="2600" dirty="0">
                <a:solidFill>
                  <a:srgbClr val="242424"/>
                </a:solidFill>
              </a:rPr>
              <a:t>     </a:t>
            </a:r>
            <a:r>
              <a:rPr lang="en-US" sz="2600" b="0" i="0" dirty="0">
                <a:solidFill>
                  <a:srgbClr val="242424"/>
                </a:solidFill>
                <a:effectLst/>
              </a:rPr>
              <a:t>and advocated for himself appropriately and effectively.  The ARD committee expressed   </a:t>
            </a:r>
          </a:p>
          <a:p>
            <a:pPr marL="0" marR="0" indent="0" algn="l">
              <a:spcBef>
                <a:spcPts val="0"/>
              </a:spcBef>
              <a:spcAft>
                <a:spcPts val="0"/>
              </a:spcAft>
              <a:buNone/>
            </a:pPr>
            <a:r>
              <a:rPr lang="en-US" sz="2600" b="0" i="0" dirty="0">
                <a:solidFill>
                  <a:srgbClr val="242424"/>
                </a:solidFill>
                <a:effectLst/>
              </a:rPr>
              <a:t>     that they noticed a significant change in him during the school year and he is much more </a:t>
            </a:r>
          </a:p>
          <a:p>
            <a:pPr marL="0" marR="0" indent="0" algn="l">
              <a:spcBef>
                <a:spcPts val="0"/>
              </a:spcBef>
              <a:spcAft>
                <a:spcPts val="0"/>
              </a:spcAft>
              <a:buNone/>
            </a:pPr>
            <a:r>
              <a:rPr lang="en-US" sz="2600" b="0" i="0" dirty="0">
                <a:solidFill>
                  <a:srgbClr val="242424"/>
                </a:solidFill>
                <a:effectLst/>
              </a:rPr>
              <a:t>     vocal and engaged at school.    </a:t>
            </a:r>
          </a:p>
          <a:p>
            <a:pPr marL="0" marR="0" indent="0" algn="l">
              <a:spcBef>
                <a:spcPts val="0"/>
              </a:spcBef>
              <a:spcAft>
                <a:spcPts val="0"/>
              </a:spcAft>
              <a:buNone/>
            </a:pPr>
            <a:endParaRPr lang="en-US" sz="2600" b="0" i="0" dirty="0">
              <a:solidFill>
                <a:srgbClr val="242424"/>
              </a:solidFill>
              <a:effectLst/>
            </a:endParaRPr>
          </a:p>
          <a:p>
            <a:pPr marL="0" marR="0" algn="l">
              <a:spcBef>
                <a:spcPts val="0"/>
              </a:spcBef>
              <a:spcAft>
                <a:spcPts val="800"/>
              </a:spcAft>
              <a:buFont typeface="Arial" panose="020B0604020202020204" pitchFamily="34" charset="0"/>
              <a:buChar char="•"/>
            </a:pPr>
            <a:r>
              <a:rPr lang="en-US" sz="2600" b="0" i="0" dirty="0">
                <a:solidFill>
                  <a:srgbClr val="242424"/>
                </a:solidFill>
                <a:effectLst/>
              </a:rPr>
              <a:t>Client has been successfully discharged from OBI.</a:t>
            </a:r>
          </a:p>
          <a:p>
            <a:pPr>
              <a:spcBef>
                <a:spcPts val="0"/>
              </a:spcBef>
            </a:pPr>
            <a:endParaRPr lang="en-US" sz="2400" dirty="0">
              <a:effectLst/>
              <a:ea typeface="Calibri" panose="020F0502020204030204" pitchFamily="34" charset="0"/>
            </a:endParaRPr>
          </a:p>
        </p:txBody>
      </p:sp>
    </p:spTree>
    <p:extLst>
      <p:ext uri="{BB962C8B-B14F-4D97-AF65-F5344CB8AC3E}">
        <p14:creationId xmlns:p14="http://schemas.microsoft.com/office/powerpoint/2010/main" val="278481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E0D50-0C96-C613-AAB2-95346B189039}"/>
              </a:ext>
            </a:extLst>
          </p:cNvPr>
          <p:cNvSpPr>
            <a:spLocks noGrp="1"/>
          </p:cNvSpPr>
          <p:nvPr>
            <p:ph type="title"/>
          </p:nvPr>
        </p:nvSpPr>
        <p:spPr/>
        <p:txBody>
          <a:bodyPr>
            <a:normAutofit/>
          </a:bodyPr>
          <a:lstStyle/>
          <a:p>
            <a:r>
              <a:rPr lang="en-US" sz="5000" dirty="0"/>
              <a:t>Q &amp; A</a:t>
            </a:r>
          </a:p>
        </p:txBody>
      </p:sp>
    </p:spTree>
    <p:extLst>
      <p:ext uri="{BB962C8B-B14F-4D97-AF65-F5344CB8AC3E}">
        <p14:creationId xmlns:p14="http://schemas.microsoft.com/office/powerpoint/2010/main" val="342407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Outpatient Biopsychosocial Approach for IDD Services (OBI)</a:t>
            </a:r>
          </a:p>
        </p:txBody>
      </p:sp>
      <p:sp>
        <p:nvSpPr>
          <p:cNvPr id="14" name="Content Placeholder 13"/>
          <p:cNvSpPr>
            <a:spLocks noGrp="1"/>
          </p:cNvSpPr>
          <p:nvPr>
            <p:ph idx="1"/>
          </p:nvPr>
        </p:nvSpPr>
        <p:spPr/>
        <p:txBody>
          <a:bodyPr>
            <a:normAutofit/>
          </a:bodyPr>
          <a:lstStyle/>
          <a:p>
            <a:endParaRPr lang="en-US" dirty="0"/>
          </a:p>
          <a:p>
            <a:r>
              <a:rPr lang="en-US" dirty="0"/>
              <a:t>The five sites continue to run this program at the present.</a:t>
            </a:r>
          </a:p>
          <a:p>
            <a:pPr marL="0" indent="0">
              <a:buNone/>
            </a:pPr>
            <a:endParaRPr lang="en-US" dirty="0"/>
          </a:p>
          <a:p>
            <a:r>
              <a:rPr lang="en-US" dirty="0"/>
              <a:t>Plans for expansion state-wide are in the works.</a:t>
            </a:r>
          </a:p>
        </p:txBody>
      </p:sp>
    </p:spTree>
    <p:extLst>
      <p:ext uri="{BB962C8B-B14F-4D97-AF65-F5344CB8AC3E}">
        <p14:creationId xmlns:p14="http://schemas.microsoft.com/office/powerpoint/2010/main" val="254916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515600" cy="1325563"/>
          </a:xfrm>
        </p:spPr>
        <p:txBody>
          <a:bodyPr anchor="ctr">
            <a:normAutofit/>
          </a:bodyPr>
          <a:lstStyle/>
          <a:p>
            <a:r>
              <a:rPr lang="en-US" dirty="0"/>
              <a:t>Q &amp; A</a:t>
            </a:r>
          </a:p>
        </p:txBody>
      </p:sp>
      <p:sp>
        <p:nvSpPr>
          <p:cNvPr id="14" name="Content Placeholder 13"/>
          <p:cNvSpPr>
            <a:spLocks noGrp="1"/>
          </p:cNvSpPr>
          <p:nvPr>
            <p:ph sz="half" idx="1"/>
          </p:nvPr>
        </p:nvSpPr>
        <p:spPr>
          <a:xfrm>
            <a:off x="838200" y="1825625"/>
            <a:ext cx="5181600" cy="4351338"/>
          </a:xfrm>
        </p:spPr>
        <p:txBody>
          <a:bodyPr>
            <a:normAutofit/>
          </a:bodyPr>
          <a:lstStyle/>
          <a:p>
            <a:pPr marL="228600" marR="0">
              <a:spcBef>
                <a:spcPts val="0"/>
              </a:spcBef>
              <a:spcAft>
                <a:spcPts val="600"/>
              </a:spcAft>
            </a:pPr>
            <a:r>
              <a:rPr lang="en-US">
                <a:effectLst/>
              </a:rPr>
              <a:t>Any questions?</a:t>
            </a:r>
          </a:p>
          <a:p>
            <a:pPr marL="0" marR="0" indent="0">
              <a:spcBef>
                <a:spcPts val="0"/>
              </a:spcBef>
              <a:spcAft>
                <a:spcPts val="600"/>
              </a:spcAft>
              <a:buNone/>
            </a:pPr>
            <a:endParaRPr lang="en-US">
              <a:effectLst/>
            </a:endParaRPr>
          </a:p>
        </p:txBody>
      </p:sp>
      <p:pic>
        <p:nvPicPr>
          <p:cNvPr id="3" name="Content Placeholder 2" descr="Person with idea concept">
            <a:extLst>
              <a:ext uri="{FF2B5EF4-FFF2-40B4-BE49-F238E27FC236}">
                <a16:creationId xmlns:a16="http://schemas.microsoft.com/office/drawing/2014/main" id="{6B13A1BD-65BE-2D3A-502B-8CBD86EF841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28322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515600" cy="1325563"/>
          </a:xfrm>
        </p:spPr>
        <p:txBody>
          <a:bodyPr anchor="ctr">
            <a:normAutofit/>
          </a:bodyPr>
          <a:lstStyle/>
          <a:p>
            <a:r>
              <a:rPr lang="en-US" dirty="0"/>
              <a:t>Contact Information</a:t>
            </a:r>
          </a:p>
        </p:txBody>
      </p:sp>
      <p:sp>
        <p:nvSpPr>
          <p:cNvPr id="14" name="Content Placeholder 13"/>
          <p:cNvSpPr>
            <a:spLocks noGrp="1"/>
          </p:cNvSpPr>
          <p:nvPr>
            <p:ph idx="1"/>
          </p:nvPr>
        </p:nvSpPr>
        <p:spPr>
          <a:xfrm>
            <a:off x="838200" y="1825625"/>
            <a:ext cx="10515600" cy="4351338"/>
          </a:xfrm>
        </p:spPr>
        <p:txBody>
          <a:bodyPr>
            <a:normAutofit/>
          </a:bodyPr>
          <a:lstStyle/>
          <a:p>
            <a:r>
              <a:rPr lang="en-US" sz="2400" dirty="0"/>
              <a:t>Bryan Camphire, Integral Care</a:t>
            </a:r>
          </a:p>
          <a:p>
            <a:pPr lvl="1"/>
            <a:r>
              <a:rPr lang="en-US" sz="2000" dirty="0"/>
              <a:t>Bryan.Camphire@IntegralCare.org</a:t>
            </a:r>
          </a:p>
          <a:p>
            <a:pPr marL="457200" lvl="1" indent="0">
              <a:buNone/>
            </a:pPr>
            <a:endParaRPr lang="en-US" sz="2000" dirty="0"/>
          </a:p>
          <a:p>
            <a:r>
              <a:rPr lang="en-US" sz="2400" dirty="0"/>
              <a:t>David R. Gunter, MHMR Tarrant</a:t>
            </a:r>
          </a:p>
          <a:p>
            <a:pPr lvl="1"/>
            <a:r>
              <a:rPr lang="en-US" sz="2000" dirty="0"/>
              <a:t>David.Gunter@mhmrtc.org</a:t>
            </a:r>
          </a:p>
          <a:p>
            <a:pPr marL="457200" lvl="1" indent="0">
              <a:buNone/>
            </a:pPr>
            <a:endParaRPr lang="en-US" sz="2000" dirty="0"/>
          </a:p>
          <a:p>
            <a:r>
              <a:rPr lang="en-US" sz="2400" dirty="0"/>
              <a:t>Amanda Willis, The Harris Center</a:t>
            </a:r>
          </a:p>
          <a:p>
            <a:pPr lvl="1"/>
            <a:r>
              <a:rPr lang="en-US" sz="2000" dirty="0">
                <a:effectLst/>
              </a:rPr>
              <a:t>Amanda.</a:t>
            </a:r>
            <a:r>
              <a:rPr lang="en-US" sz="2000" dirty="0"/>
              <a:t>Willis@theharriscenter.org</a:t>
            </a:r>
            <a:endParaRPr lang="en-US" sz="2000" dirty="0">
              <a:effectLst/>
            </a:endParaRPr>
          </a:p>
        </p:txBody>
      </p:sp>
    </p:spTree>
    <p:extLst>
      <p:ext uri="{BB962C8B-B14F-4D97-AF65-F5344CB8AC3E}">
        <p14:creationId xmlns:p14="http://schemas.microsoft.com/office/powerpoint/2010/main" val="199082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515600" cy="1325563"/>
          </a:xfrm>
        </p:spPr>
        <p:txBody>
          <a:bodyPr anchor="ctr">
            <a:normAutofit/>
          </a:bodyPr>
          <a:lstStyle/>
          <a:p>
            <a:r>
              <a:rPr lang="en-US" dirty="0"/>
              <a:t>Evaluation</a:t>
            </a:r>
          </a:p>
        </p:txBody>
      </p:sp>
      <p:pic>
        <p:nvPicPr>
          <p:cNvPr id="3" name="Content Placeholder 2">
            <a:extLst>
              <a:ext uri="{FF2B5EF4-FFF2-40B4-BE49-F238E27FC236}">
                <a16:creationId xmlns:a16="http://schemas.microsoft.com/office/drawing/2014/main" id="{B69781AB-EE9D-04B5-6093-008D1331FF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1908" y="2397439"/>
            <a:ext cx="2957513" cy="293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4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Population Served</a:t>
            </a:r>
          </a:p>
        </p:txBody>
      </p:sp>
      <p:sp>
        <p:nvSpPr>
          <p:cNvPr id="14" name="Content Placeholder 13"/>
          <p:cNvSpPr>
            <a:spLocks noGrp="1"/>
          </p:cNvSpPr>
          <p:nvPr>
            <p:ph idx="1"/>
          </p:nvPr>
        </p:nvSpPr>
        <p:spPr/>
        <p:txBody>
          <a:bodyPr>
            <a:normAutofit/>
          </a:bodyPr>
          <a:lstStyle/>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Children and adults who have IDD or who are presumed to have an IDD, and who have a co-occurring mental health condition, substance abuse disorder, or behavior support needs.  </a:t>
            </a:r>
          </a:p>
          <a:p>
            <a:pPr marL="0" marR="0" indent="0">
              <a:spcBef>
                <a:spcPts val="0"/>
              </a:spcBef>
              <a:spcAft>
                <a:spcPts val="0"/>
              </a:spcAft>
              <a:buNone/>
            </a:pPr>
            <a:endParaRPr lang="en-US" sz="2400" dirty="0">
              <a:effectLst/>
              <a:ea typeface="Calibri" panose="020F0502020204030204" pitchFamily="34" charset="0"/>
            </a:endParaRPr>
          </a:p>
          <a:p>
            <a:pPr marL="0" marR="0">
              <a:spcBef>
                <a:spcPts val="0"/>
              </a:spcBef>
              <a:spcAft>
                <a:spcPts val="0"/>
              </a:spcAft>
            </a:pPr>
            <a:r>
              <a:rPr lang="en-US" sz="2400" dirty="0">
                <a:effectLst/>
                <a:ea typeface="Calibri" panose="020F0502020204030204" pitchFamily="34" charset="0"/>
              </a:rPr>
              <a:t>This may present as:  Psychiatric hospitalizations, incarcerations,</a:t>
            </a:r>
            <a:r>
              <a:rPr lang="en-US" sz="2400" dirty="0">
                <a:ea typeface="Calibri" panose="020F0502020204030204" pitchFamily="34" charset="0"/>
              </a:rPr>
              <a:t> potential homelessness,</a:t>
            </a:r>
            <a:r>
              <a:rPr lang="en-US" sz="2400" dirty="0">
                <a:effectLst/>
                <a:ea typeface="Calibri" panose="020F0502020204030204" pitchFamily="34" charset="0"/>
              </a:rPr>
              <a:t> behavioral challenges, or involvement with crisis teams and first responders.  </a:t>
            </a:r>
          </a:p>
          <a:p>
            <a:pPr marL="0" marR="0" indent="0">
              <a:spcBef>
                <a:spcPts val="0"/>
              </a:spcBef>
              <a:spcAft>
                <a:spcPts val="0"/>
              </a:spcAft>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36502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What does OBI stand for?</a:t>
            </a:r>
          </a:p>
        </p:txBody>
      </p:sp>
      <p:sp>
        <p:nvSpPr>
          <p:cNvPr id="14" name="Content Placeholder 13"/>
          <p:cNvSpPr>
            <a:spLocks noGrp="1"/>
          </p:cNvSpPr>
          <p:nvPr>
            <p:ph idx="1"/>
          </p:nvPr>
        </p:nvSpPr>
        <p:spPr/>
        <p:txBody>
          <a:bodyPr>
            <a:normAutofit/>
          </a:bodyPr>
          <a:lstStyle/>
          <a:p>
            <a:pPr marL="0" marR="0">
              <a:spcBef>
                <a:spcPts val="0"/>
              </a:spcBef>
              <a:spcAft>
                <a:spcPts val="0"/>
              </a:spcAft>
            </a:pPr>
            <a:endParaRPr lang="en-US" sz="2400" u="sng" dirty="0">
              <a:effectLst/>
              <a:ea typeface="Calibri" panose="020F0502020204030204" pitchFamily="34" charset="0"/>
            </a:endParaRPr>
          </a:p>
          <a:p>
            <a:pPr marL="0" marR="0">
              <a:spcBef>
                <a:spcPts val="0"/>
              </a:spcBef>
              <a:spcAft>
                <a:spcPts val="0"/>
              </a:spcAft>
            </a:pPr>
            <a:r>
              <a:rPr lang="en-US" sz="2400" u="sng" dirty="0">
                <a:effectLst/>
                <a:ea typeface="Calibri" panose="020F0502020204030204" pitchFamily="34" charset="0"/>
              </a:rPr>
              <a:t>Biopsychosocial Assessments</a:t>
            </a:r>
            <a:r>
              <a:rPr lang="en-US" sz="2400" dirty="0">
                <a:effectLst/>
                <a:ea typeface="Calibri" panose="020F0502020204030204" pitchFamily="34" charset="0"/>
              </a:rPr>
              <a:t>- Is an evidenced-based biopsychosocial approach to care including a person-centered and trauma-informed treatment plan.</a:t>
            </a:r>
          </a:p>
          <a:p>
            <a:pPr marL="0" marR="0" indent="0">
              <a:spcBef>
                <a:spcPts val="0"/>
              </a:spcBef>
              <a:spcAft>
                <a:spcPts val="0"/>
              </a:spcAft>
              <a:buNone/>
            </a:pPr>
            <a:endParaRPr lang="en-US" sz="2400" dirty="0">
              <a:effectLst/>
              <a:ea typeface="Calibri" panose="020F0502020204030204" pitchFamily="34" charset="0"/>
            </a:endParaRPr>
          </a:p>
          <a:p>
            <a:pPr marL="0" marR="0">
              <a:spcBef>
                <a:spcPts val="0"/>
              </a:spcBef>
              <a:spcAft>
                <a:spcPts val="0"/>
              </a:spcAft>
            </a:pPr>
            <a:r>
              <a:rPr lang="en-US" sz="2400" u="sng" dirty="0">
                <a:ea typeface="Calibri" panose="020F0502020204030204" pitchFamily="34" charset="0"/>
              </a:rPr>
              <a:t>Collaborative Care Case Management</a:t>
            </a:r>
            <a:r>
              <a:rPr lang="en-US" sz="2400" dirty="0">
                <a:ea typeface="Calibri" panose="020F0502020204030204" pitchFamily="34" charset="0"/>
              </a:rPr>
              <a:t>- Is a holistic case management approach focused on increasing access and creating a team of medical, psychiatric, mental health, and paraprofessionals to address the person’s unique needs.</a:t>
            </a:r>
            <a:endParaRPr lang="en-US" sz="2400" u="sng" dirty="0">
              <a:ea typeface="Calibri" panose="020F0502020204030204" pitchFamily="34" charset="0"/>
            </a:endParaRPr>
          </a:p>
          <a:p>
            <a:pPr marL="0" marR="0" indent="0">
              <a:spcBef>
                <a:spcPts val="0"/>
              </a:spcBef>
              <a:spcAft>
                <a:spcPts val="0"/>
              </a:spcAft>
              <a:buNone/>
            </a:pPr>
            <a:endParaRPr lang="en-US" sz="2400" dirty="0">
              <a:effectLst/>
              <a:ea typeface="Calibri" panose="020F0502020204030204" pitchFamily="34" charset="0"/>
            </a:endParaRPr>
          </a:p>
          <a:p>
            <a:pPr marL="0" marR="0" indent="0">
              <a:spcBef>
                <a:spcPts val="0"/>
              </a:spcBef>
              <a:spcAft>
                <a:spcPts val="0"/>
              </a:spcAft>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33203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What does OBI stand for?</a:t>
            </a:r>
          </a:p>
        </p:txBody>
      </p:sp>
      <p:sp>
        <p:nvSpPr>
          <p:cNvPr id="14" name="Content Placeholder 13"/>
          <p:cNvSpPr>
            <a:spLocks noGrp="1"/>
          </p:cNvSpPr>
          <p:nvPr>
            <p:ph idx="1"/>
          </p:nvPr>
        </p:nvSpPr>
        <p:spPr/>
        <p:txBody>
          <a:bodyPr>
            <a:normAutofit/>
          </a:bodyPr>
          <a:lstStyle/>
          <a:p>
            <a:pPr marL="0" marR="0">
              <a:spcBef>
                <a:spcPts val="0"/>
              </a:spcBef>
              <a:spcAft>
                <a:spcPts val="0"/>
              </a:spcAft>
            </a:pPr>
            <a:endParaRPr lang="en-US" sz="2400" u="sng" dirty="0">
              <a:effectLst/>
              <a:ea typeface="Calibri" panose="020F0502020204030204" pitchFamily="34" charset="0"/>
            </a:endParaRPr>
          </a:p>
          <a:p>
            <a:pPr marL="0" marR="0">
              <a:spcBef>
                <a:spcPts val="0"/>
              </a:spcBef>
              <a:spcAft>
                <a:spcPts val="0"/>
              </a:spcAft>
            </a:pPr>
            <a:r>
              <a:rPr lang="en-US" sz="2400" u="sng" dirty="0">
                <a:effectLst/>
                <a:ea typeface="Calibri" panose="020F0502020204030204" pitchFamily="34" charset="0"/>
              </a:rPr>
              <a:t>Skills Training</a:t>
            </a:r>
            <a:r>
              <a:rPr lang="en-US" sz="2400" dirty="0">
                <a:effectLst/>
                <a:ea typeface="Calibri" panose="020F0502020204030204" pitchFamily="34" charset="0"/>
              </a:rPr>
              <a:t>- Offers both the person and their support system mental wellness support and skills training.</a:t>
            </a:r>
          </a:p>
          <a:p>
            <a:pPr marL="0" marR="0" indent="0">
              <a:spcBef>
                <a:spcPts val="0"/>
              </a:spcBef>
              <a:spcAft>
                <a:spcPts val="0"/>
              </a:spcAft>
              <a:buNone/>
            </a:pPr>
            <a:r>
              <a:rPr lang="en-US" sz="2400" dirty="0">
                <a:effectLst/>
                <a:ea typeface="Calibri" panose="020F0502020204030204" pitchFamily="34" charset="0"/>
              </a:rPr>
              <a:t> </a:t>
            </a:r>
            <a:endParaRPr lang="en-US" sz="2400" u="sng" dirty="0">
              <a:effectLst/>
              <a:ea typeface="Calibri" panose="020F0502020204030204" pitchFamily="34" charset="0"/>
            </a:endParaRPr>
          </a:p>
          <a:p>
            <a:pPr marL="0" marR="0">
              <a:spcBef>
                <a:spcPts val="0"/>
              </a:spcBef>
              <a:spcAft>
                <a:spcPts val="0"/>
              </a:spcAft>
            </a:pPr>
            <a:r>
              <a:rPr lang="en-US" sz="2400" u="sng" dirty="0">
                <a:ea typeface="Calibri" panose="020F0502020204030204" pitchFamily="34" charset="0"/>
              </a:rPr>
              <a:t>Training and Education</a:t>
            </a:r>
            <a:r>
              <a:rPr lang="en-US" sz="2400" dirty="0">
                <a:ea typeface="Calibri" panose="020F0502020204030204" pitchFamily="34" charset="0"/>
              </a:rPr>
              <a:t>- Provides education and training on co-occurring IDD and MH conditions to practitioners in the mental health, substance abuse, or other related fields.</a:t>
            </a:r>
            <a:endParaRPr lang="en-US" sz="2400" u="sng" dirty="0">
              <a:effectLst/>
              <a:ea typeface="Calibri" panose="020F0502020204030204" pitchFamily="34" charset="0"/>
            </a:endParaRPr>
          </a:p>
          <a:p>
            <a:pPr marL="0" marR="0" indent="0">
              <a:spcBef>
                <a:spcPts val="0"/>
              </a:spcBef>
              <a:spcAft>
                <a:spcPts val="0"/>
              </a:spcAft>
              <a:buNone/>
            </a:pPr>
            <a:endParaRPr lang="en-US" sz="2400" dirty="0">
              <a:effectLst/>
              <a:ea typeface="Calibri" panose="020F0502020204030204" pitchFamily="34" charset="0"/>
            </a:endParaRPr>
          </a:p>
        </p:txBody>
      </p:sp>
    </p:spTree>
    <p:extLst>
      <p:ext uri="{BB962C8B-B14F-4D97-AF65-F5344CB8AC3E}">
        <p14:creationId xmlns:p14="http://schemas.microsoft.com/office/powerpoint/2010/main" val="2812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mark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slides.potx" id="{155DE50B-7050-4C94-A1E2-D1CB6BE7200C}" vid="{CB226315-F714-4862-AA2D-99A0B670FE32}"/>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 design slides</Template>
  <TotalTime>1337</TotalTime>
  <Words>3968</Words>
  <Application>Microsoft Office PowerPoint</Application>
  <PresentationFormat>Widescreen</PresentationFormat>
  <Paragraphs>357</Paragraphs>
  <Slides>62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Century Gothic</vt:lpstr>
      <vt:lpstr>Symbol</vt:lpstr>
      <vt:lpstr>Times New Roman</vt:lpstr>
      <vt:lpstr>Verdana</vt:lpstr>
      <vt:lpstr>Wingdings</vt:lpstr>
      <vt:lpstr>Watermark Design Template</vt:lpstr>
      <vt:lpstr>Biopsychosocial approach for serving individuals with a co-occurring IDD and behavioral health need</vt:lpstr>
      <vt:lpstr>Learning Objectives</vt:lpstr>
      <vt:lpstr>Agenda</vt:lpstr>
      <vt:lpstr>What is OBI?</vt:lpstr>
      <vt:lpstr>Outpatient Biopsychosocial Approach for IDD Services (OBI)</vt:lpstr>
      <vt:lpstr>Outpatient Biopsychosocial Approach for IDD Services (OBI)</vt:lpstr>
      <vt:lpstr>Population Served</vt:lpstr>
      <vt:lpstr>What does OBI stand for?</vt:lpstr>
      <vt:lpstr>What does OBI stand for?</vt:lpstr>
      <vt:lpstr>OBI Services</vt:lpstr>
      <vt:lpstr>OBI Services (cont.)</vt:lpstr>
      <vt:lpstr>What is so great about OBI?</vt:lpstr>
      <vt:lpstr>How is it similar &amp; different?</vt:lpstr>
      <vt:lpstr>How is it different?</vt:lpstr>
      <vt:lpstr>How is it different?</vt:lpstr>
      <vt:lpstr>Success Story- Integral</vt:lpstr>
      <vt:lpstr>Services Provided- Integral Care</vt:lpstr>
      <vt:lpstr>Services Provided- Integral Care</vt:lpstr>
      <vt:lpstr>PowerPoint Presentation</vt:lpstr>
      <vt:lpstr>PowerPoint Presentation</vt:lpstr>
      <vt:lpstr>Services Provided- Harris Center</vt:lpstr>
      <vt:lpstr>BPS assessment &amp;  other assessments</vt:lpstr>
      <vt:lpstr>Biopsychosocial Assessment</vt:lpstr>
      <vt:lpstr>PowerPoint Presentation</vt:lpstr>
      <vt:lpstr>Bio in Biopsychosocial</vt:lpstr>
      <vt:lpstr>Psycho in Biopsychosocial</vt:lpstr>
      <vt:lpstr>Social in Biopsychosocial</vt:lpstr>
      <vt:lpstr>BPS Assessment Sections</vt:lpstr>
      <vt:lpstr>BPS Assessment Sections</vt:lpstr>
      <vt:lpstr>Other Assessments</vt:lpstr>
      <vt:lpstr>Other Assessments</vt:lpstr>
      <vt:lpstr>Person-Centered Recovery Plan</vt:lpstr>
      <vt:lpstr>Person-Centered Recovery Plan</vt:lpstr>
      <vt:lpstr>Person-Centered Recovery Plan</vt:lpstr>
      <vt:lpstr>Skills Training</vt:lpstr>
      <vt:lpstr>Skills Training</vt:lpstr>
      <vt:lpstr>Skills Training</vt:lpstr>
      <vt:lpstr>Skills Training Topics </vt:lpstr>
      <vt:lpstr>Working with the individual</vt:lpstr>
      <vt:lpstr>Working with the support system</vt:lpstr>
      <vt:lpstr>Success Story- Tarrant</vt:lpstr>
      <vt:lpstr>Resources</vt:lpstr>
      <vt:lpstr>Resources</vt:lpstr>
      <vt:lpstr>Behavior Self-Regulation</vt:lpstr>
      <vt:lpstr>Self-Control</vt:lpstr>
      <vt:lpstr>Emotions</vt:lpstr>
      <vt:lpstr>Core Board</vt:lpstr>
      <vt:lpstr>Core Board</vt:lpstr>
      <vt:lpstr>Collaborative Care Case Management </vt:lpstr>
      <vt:lpstr>Case Management</vt:lpstr>
      <vt:lpstr>Case Management</vt:lpstr>
      <vt:lpstr>Success Story- Harris</vt:lpstr>
      <vt:lpstr>Cross Training</vt:lpstr>
      <vt:lpstr>Cross Training</vt:lpstr>
      <vt:lpstr>Cross Training</vt:lpstr>
      <vt:lpstr>Final Success Stories</vt:lpstr>
      <vt:lpstr>Success Story- Integral Care</vt:lpstr>
      <vt:lpstr>Success Story- Harris</vt:lpstr>
      <vt:lpstr>Q &amp; A</vt:lpstr>
      <vt:lpstr>Q &amp; A</vt:lpstr>
      <vt:lpstr>Contact Information</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Outpatient Biopsychosocial Approach for IDD Services</dc:title>
  <dc:creator>Willis, Amanda</dc:creator>
  <cp:lastModifiedBy>Willis, Amanda</cp:lastModifiedBy>
  <cp:revision>92</cp:revision>
  <dcterms:created xsi:type="dcterms:W3CDTF">2022-10-31T14:41:40Z</dcterms:created>
  <dcterms:modified xsi:type="dcterms:W3CDTF">2023-06-06T21:38:09Z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