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702" r:id="rId5"/>
  </p:sldMasterIdLst>
  <p:notesMasterIdLst>
    <p:notesMasterId r:id="rId24"/>
  </p:notesMasterIdLst>
  <p:handoutMasterIdLst>
    <p:handoutMasterId r:id="rId25"/>
  </p:handoutMasterIdLst>
  <p:sldIdLst>
    <p:sldId id="310" r:id="rId6"/>
    <p:sldId id="322" r:id="rId7"/>
    <p:sldId id="323" r:id="rId8"/>
    <p:sldId id="324" r:id="rId9"/>
    <p:sldId id="369" r:id="rId10"/>
    <p:sldId id="372" r:id="rId11"/>
    <p:sldId id="376" r:id="rId12"/>
    <p:sldId id="377" r:id="rId13"/>
    <p:sldId id="373" r:id="rId14"/>
    <p:sldId id="374" r:id="rId15"/>
    <p:sldId id="312" r:id="rId16"/>
    <p:sldId id="378" r:id="rId17"/>
    <p:sldId id="321" r:id="rId18"/>
    <p:sldId id="317" r:id="rId19"/>
    <p:sldId id="379" r:id="rId20"/>
    <p:sldId id="318" r:id="rId21"/>
    <p:sldId id="313" r:id="rId22"/>
    <p:sldId id="31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310"/>
            <p14:sldId id="322"/>
            <p14:sldId id="323"/>
            <p14:sldId id="324"/>
            <p14:sldId id="369"/>
            <p14:sldId id="372"/>
            <p14:sldId id="376"/>
            <p14:sldId id="377"/>
            <p14:sldId id="373"/>
            <p14:sldId id="374"/>
            <p14:sldId id="312"/>
            <p14:sldId id="378"/>
            <p14:sldId id="321"/>
            <p14:sldId id="317"/>
            <p14:sldId id="379"/>
            <p14:sldId id="318"/>
            <p14:sldId id="313"/>
            <p14:sldId id="315"/>
          </p14:sldIdLst>
        </p14:section>
        <p14:section name="Section heading here" id="{4230DD8D-A306-47B5-8F1C-5685E62BC2F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89920D-5BF5-09DC-993B-7C56257F3CDA}" name="McGonigle,Anne (HHSC)" initials="M(" userId="S::anne.mcgonigle@hhs.texas.gov::fb2ee7ec-bd79-40d7-9bd6-1b9be3140bf8" providerId="AD"/>
  <p188:author id="{16ED4C28-29A2-C8CF-FB51-28C32106E800}" name="Flores,Princess (HHSC)" initials="F(" userId="S::princess.flores@hhs.texas.gov::bb3922f2-4b79-4824-bd02-ff8d83d7551b" providerId="AD"/>
  <p188:author id="{36F0D231-E7BF-1499-7AF9-E6C83924E770}" name="McGonigle,Anne (HHSC)" initials="M(" userId="S::Anne.McGonigle@hhs.texas.gov::fb2ee7ec-bd79-40d7-9bd6-1b9be3140bf8" providerId="AD"/>
  <p188:author id="{43080146-E95C-8554-F885-865E2FDC8008}" name="Murrieta,Valerie (HHSC)" initials="M(" userId="S::Valerie.Murrieta@hhs.texas.gov::9f15c6d3-8197-47ec-961b-b156eca4ebdd" providerId="AD"/>
  <p188:author id="{72655C5A-37F2-6B82-0FCA-63AF6C9EECAD}" name="Martin,Kelley (HHSC)" initials="M(" userId="S::kelley.martin@hhs.texas.gov::39a8ac2d-29dc-4e0f-a64e-a91a3a01cbe9" providerId="AD"/>
  <p188:author id="{B4BE976F-1CE3-AD9B-3FB6-EA53CC315A50}" name="Gonzales,Vince (HHSC)" initials="G(" userId="S::vince.gonzales@hhs.texas.gov::3d788f84-ebcc-44a0-8faf-5bc567c936c2" providerId="AD"/>
  <p188:author id="{10CC2192-4426-CAD1-97BC-55D096CDD147}" name="Lindsey,Stacy (HHSC)" initials="L(" userId="S::stacy.lindsey@hhs.texas.gov::9357cc39-ee54-4f1b-85ec-95bf140acd4a" providerId="AD"/>
  <p188:author id="{A0D88AAB-A714-C6F2-9E7C-02C2CA5DB224}" name="Estevilla,Lana (HHSC)" initials="E(" userId="S::Lana.Estevilla@hhs.texas.gov::e9979481-b952-463a-8dba-96987cf7bb69" providerId="AD"/>
  <p188:author id="{ECA552B1-490F-3723-EE27-A7ED244FF0B6}" name="Pomerleau,Chad (HHSC)" initials="P(" userId="S::chad.pomerleau@hhs.texas.gov::8747ca19-1896-437f-8db6-75dbe45a4f10" providerId="AD"/>
  <p188:author id="{E91162B9-0B74-2714-32FF-0F8712CAC063}" name="Zanetti,Paul A (HHSC)" initials="Z(" userId="S::paul.zanetti@hhs.texas.gov::114cd397-85b0-4c8c-baee-bbd512665493" providerId="AD"/>
  <p188:author id="{AC17DBCD-5E74-9928-350F-9FD7548B531A}" name="Gonzales,Vince (HHSC)" initials="" userId="S::Vince.Gonzales@hhs.texas.gov::3d788f84-ebcc-44a0-8faf-5bc567c936c2" providerId="AD"/>
  <p188:author id="{95E4B3E4-9B0C-0A8B-CAD0-92F795B30BDB}" name="Donaldson,Kelly (HHSC)" initials="D(" userId="S::Kelly.Donaldson@hhs.texas.gov::c9a9e67c-4654-421a-9446-5cf0d004bb1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87449" autoAdjust="0"/>
  </p:normalViewPr>
  <p:slideViewPr>
    <p:cSldViewPr snapToGrid="0">
      <p:cViewPr varScale="1">
        <p:scale>
          <a:sx n="57" d="100"/>
          <a:sy n="57" d="100"/>
        </p:scale>
        <p:origin x="1380" y="48"/>
      </p:cViewPr>
      <p:guideLst/>
    </p:cSldViewPr>
  </p:slideViewPr>
  <p:notesTextViewPr>
    <p:cViewPr>
      <p:scale>
        <a:sx n="1" d="1"/>
        <a:sy n="1" d="1"/>
      </p:scale>
      <p:origin x="0" y="0"/>
    </p:cViewPr>
  </p:notesTextViewPr>
  <p:notesViewPr>
    <p:cSldViewPr snapToGrid="0">
      <p:cViewPr>
        <p:scale>
          <a:sx n="1" d="2"/>
          <a:sy n="1" d="2"/>
        </p:scale>
        <p:origin x="270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6AC479C4-87BA-4A8B-B739-F95EB411011A}" type="datetimeFigureOut">
              <a:rPr lang="en-US" smtClean="0"/>
              <a:t>6/18/2024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40FC3508-E8F7-458D-B367-BDAFD52A9C9A}" type="datetimeFigureOut">
              <a:rPr lang="en-US" smtClean="0"/>
              <a:t>6/18/2024</a:t>
            </a:fld>
            <a:endParaRPr lang="en-US"/>
          </a:p>
        </p:txBody>
      </p:sp>
      <p:sp>
        <p:nvSpPr>
          <p:cNvPr id="4" name="Slide Image Placeholder 3"/>
          <p:cNvSpPr>
            <a:spLocks noGrp="1" noRot="1" noChangeAspect="1"/>
          </p:cNvSpPr>
          <p:nvPr>
            <p:ph type="sldImg" idx="2"/>
          </p:nvPr>
        </p:nvSpPr>
        <p:spPr>
          <a:xfrm>
            <a:off x="-93663" y="922338"/>
            <a:ext cx="3559176" cy="2670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424429" y="922084"/>
            <a:ext cx="3107000" cy="7297840"/>
          </a:xfrm>
          <a:prstGeom prst="rect">
            <a:avLst/>
          </a:prstGeom>
        </p:spPr>
        <p:txBody>
          <a:bodyPr vert="horz" lIns="91440" tIns="45720" rIns="91440" bIns="45720" rtlCol="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a:t>Slide </a:t>
            </a:r>
            <a:fld id="{29DE756F-184F-4D3A-B7EF-A08AD88F334E}" type="slidenum">
              <a:rPr lang="en-US" smtClean="0"/>
              <a:pPr/>
              <a:t>‹#›</a:t>
            </a:fld>
            <a:endParaRPr lang="en-US"/>
          </a:p>
        </p:txBody>
      </p:sp>
      <p:cxnSp>
        <p:nvCxnSpPr>
          <p:cNvPr id="14" name="Straight Connector 13"/>
          <p:cNvCxnSpPr/>
          <p:nvPr/>
        </p:nvCxnSpPr>
        <p:spPr>
          <a:xfrm>
            <a:off x="400050" y="5944277"/>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050" y="639112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0050" y="6854420"/>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0050" y="547672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0050" y="730552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0050" y="5025620"/>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0050" y="4116253"/>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0050" y="456232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0050" y="7768820"/>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0050" y="821992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honored to have been invited to speak with you today. Over the last year, </a:t>
            </a:r>
            <a:r>
              <a:rPr lang="en-US" sz="1600" dirty="0">
                <a:effectLst/>
                <a:latin typeface="Verdana" panose="020B0604030504040204" pitchFamily="34" charset="0"/>
                <a:ea typeface="Calibri" panose="020F0502020204030204" pitchFamily="34" charset="0"/>
              </a:rPr>
              <a:t>Community Services has been actively working on a variety of projects and initiatives to improve and streamline services. I will provide an overview of some of those projects and initiatives with you here today. </a:t>
            </a:r>
          </a:p>
          <a:p>
            <a:endParaRPr lang="en-US" sz="16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a:t>
            </a:fld>
            <a:endParaRPr lang="en-US"/>
          </a:p>
        </p:txBody>
      </p:sp>
    </p:spTree>
    <p:extLst>
      <p:ext uri="{BB962C8B-B14F-4D97-AF65-F5344CB8AC3E}">
        <p14:creationId xmlns:p14="http://schemas.microsoft.com/office/powerpoint/2010/main" val="259473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Verdana"/>
                <a:ea typeface="Verdana"/>
                <a:cs typeface="Verdana" panose="020B0604030504040204" pitchFamily="34" charset="0"/>
              </a:rPr>
              <a:t>LTC Online enhancements to PASRR Forms</a:t>
            </a:r>
          </a:p>
          <a:p>
            <a:pPr>
              <a:lnSpc>
                <a:spcPct val="115000"/>
              </a:lnSpc>
              <a:defRPr/>
            </a:pPr>
            <a:r>
              <a:rPr lang="en-US" sz="1800" dirty="0">
                <a:effectLst/>
                <a:latin typeface="Segoe UI"/>
                <a:cs typeface="Segoe UI"/>
              </a:rPr>
              <a:t>-- The PASRR Unit provided training regarding the form changes to Local Authorities, Nursing Facilities and Referring Entities via six Webinars.</a:t>
            </a:r>
            <a:r>
              <a:rPr lang="en-US" sz="1400" dirty="0">
                <a:latin typeface="Verdana"/>
                <a:ea typeface="Verdana"/>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a:effectLst/>
                <a:latin typeface="Verdana"/>
                <a:ea typeface="Verdana"/>
                <a:cs typeface="Verdana" panose="020B0604030504040204" pitchFamily="34" charset="0"/>
              </a:rPr>
              <a:t>Interagency staffing's to improve collaboration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effectLst/>
                <a:latin typeface="Verdana"/>
                <a:ea typeface="Verdana"/>
                <a:cs typeface="Verdana" panose="020B0604030504040204" pitchFamily="34" charset="0"/>
              </a:rPr>
              <a:t>-- </a:t>
            </a:r>
            <a:r>
              <a:rPr lang="en-US" sz="1400" dirty="0">
                <a:latin typeface="Verdana"/>
                <a:ea typeface="Verdana"/>
                <a:cs typeface="Verdana" panose="020B0604030504040204" pitchFamily="34" charset="0"/>
              </a:rPr>
              <a:t>The goal</a:t>
            </a:r>
            <a:r>
              <a:rPr lang="en-US" sz="1400" dirty="0">
                <a:effectLst/>
                <a:latin typeface="Verdana"/>
                <a:ea typeface="Verdana"/>
                <a:cs typeface="Verdana" panose="020B0604030504040204" pitchFamily="34" charset="0"/>
              </a:rPr>
              <a:t> is to have IDD Services representation involved earlier on to assist with clinical recommendations, removing barriers to </a:t>
            </a:r>
            <a:r>
              <a:rPr lang="en-US" sz="1400" dirty="0">
                <a:latin typeface="Verdana"/>
                <a:ea typeface="Verdana"/>
                <a:cs typeface="Verdana" panose="020B0604030504040204" pitchFamily="34" charset="0"/>
              </a:rPr>
              <a:t>transitions and diversions</a:t>
            </a:r>
            <a:r>
              <a:rPr lang="en-US" sz="1400" dirty="0">
                <a:effectLst/>
                <a:latin typeface="Verdana"/>
                <a:ea typeface="Verdana"/>
                <a:cs typeface="Verdana" panose="020B0604030504040204" pitchFamily="34" charset="0"/>
              </a:rPr>
              <a:t>, and connecting</a:t>
            </a:r>
            <a:r>
              <a:rPr lang="en-US" sz="1400" dirty="0">
                <a:latin typeface="Verdana"/>
                <a:ea typeface="Verdana"/>
                <a:cs typeface="Verdana" panose="020B0604030504040204" pitchFamily="34" charset="0"/>
              </a:rPr>
              <a:t> our partners </a:t>
            </a:r>
            <a:r>
              <a:rPr lang="en-US" sz="1400" dirty="0">
                <a:effectLst/>
                <a:latin typeface="Verdana"/>
                <a:ea typeface="Verdana"/>
                <a:cs typeface="Verdana" panose="020B0604030504040204" pitchFamily="34" charset="0"/>
              </a:rPr>
              <a:t>with LIDDA services</a:t>
            </a:r>
            <a:r>
              <a:rPr lang="en-US" sz="1400" dirty="0">
                <a:latin typeface="Verdana"/>
                <a:ea typeface="Verdana"/>
                <a:cs typeface="Verdana" panose="020B0604030504040204" pitchFamily="34" charset="0"/>
              </a:rPr>
              <a:t> and supports. Since the beginning of CY24, the IDD Money Follows the Person unit has provided this level of support for 42 complex cases. The top 3 requesters so far are LIDDAs, HSCS, and BHS, and the most common outcomes have been connecting the person with LIDDA services, remaining in or pending SSLC admission, and pending new community placement.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11</a:t>
            </a:fld>
            <a:endParaRPr lang="en-US"/>
          </a:p>
        </p:txBody>
      </p:sp>
    </p:spTree>
    <p:extLst>
      <p:ext uri="{BB962C8B-B14F-4D97-AF65-F5344CB8AC3E}">
        <p14:creationId xmlns:p14="http://schemas.microsoft.com/office/powerpoint/2010/main" val="62406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Verdana"/>
                <a:ea typeface="Verdana"/>
                <a:cs typeface="Verdana" panose="020B0604030504040204" pitchFamily="34" charset="0"/>
              </a:rPr>
              <a:t>LTC Online enhancements to PASRR Forms</a:t>
            </a:r>
          </a:p>
          <a:p>
            <a:pPr>
              <a:lnSpc>
                <a:spcPct val="115000"/>
              </a:lnSpc>
              <a:defRPr/>
            </a:pPr>
            <a:r>
              <a:rPr lang="en-US" sz="1800" dirty="0">
                <a:effectLst/>
                <a:latin typeface="Segoe UI"/>
                <a:cs typeface="Segoe UI"/>
              </a:rPr>
              <a:t>-- The PASRR Unit provided training regarding the form changes to Local Authorities, Nursing Facilities and Referring Entities via six Webinars.</a:t>
            </a:r>
            <a:r>
              <a:rPr lang="en-US" sz="1400" dirty="0">
                <a:latin typeface="Verdana"/>
                <a:ea typeface="Verdana"/>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a:effectLst/>
                <a:latin typeface="Verdana"/>
                <a:ea typeface="Verdana"/>
                <a:cs typeface="Verdana" panose="020B0604030504040204" pitchFamily="34" charset="0"/>
              </a:rPr>
              <a:t>Interagency staffing's to improve collaboration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effectLst/>
                <a:latin typeface="Verdana"/>
                <a:ea typeface="Verdana"/>
                <a:cs typeface="Verdana" panose="020B0604030504040204" pitchFamily="34" charset="0"/>
              </a:rPr>
              <a:t>-- </a:t>
            </a:r>
            <a:r>
              <a:rPr lang="en-US" sz="1400" dirty="0">
                <a:latin typeface="Verdana"/>
                <a:ea typeface="Verdana"/>
                <a:cs typeface="Verdana" panose="020B0604030504040204" pitchFamily="34" charset="0"/>
              </a:rPr>
              <a:t>The goal</a:t>
            </a:r>
            <a:r>
              <a:rPr lang="en-US" sz="1400" dirty="0">
                <a:effectLst/>
                <a:latin typeface="Verdana"/>
                <a:ea typeface="Verdana"/>
                <a:cs typeface="Verdana" panose="020B0604030504040204" pitchFamily="34" charset="0"/>
              </a:rPr>
              <a:t> is to have IDD Services representation involved earlier on to assist with clinical recommendations, removing barriers to </a:t>
            </a:r>
            <a:r>
              <a:rPr lang="en-US" sz="1400" dirty="0">
                <a:latin typeface="Verdana"/>
                <a:ea typeface="Verdana"/>
                <a:cs typeface="Verdana" panose="020B0604030504040204" pitchFamily="34" charset="0"/>
              </a:rPr>
              <a:t>transitions and diversions</a:t>
            </a:r>
            <a:r>
              <a:rPr lang="en-US" sz="1400" dirty="0">
                <a:effectLst/>
                <a:latin typeface="Verdana"/>
                <a:ea typeface="Verdana"/>
                <a:cs typeface="Verdana" panose="020B0604030504040204" pitchFamily="34" charset="0"/>
              </a:rPr>
              <a:t>, and connecting</a:t>
            </a:r>
            <a:r>
              <a:rPr lang="en-US" sz="1400" dirty="0">
                <a:latin typeface="Verdana"/>
                <a:ea typeface="Verdana"/>
                <a:cs typeface="Verdana" panose="020B0604030504040204" pitchFamily="34" charset="0"/>
              </a:rPr>
              <a:t> our partners </a:t>
            </a:r>
            <a:r>
              <a:rPr lang="en-US" sz="1400" dirty="0">
                <a:effectLst/>
                <a:latin typeface="Verdana"/>
                <a:ea typeface="Verdana"/>
                <a:cs typeface="Verdana" panose="020B0604030504040204" pitchFamily="34" charset="0"/>
              </a:rPr>
              <a:t>with LIDDA services</a:t>
            </a:r>
            <a:r>
              <a:rPr lang="en-US" sz="1400" dirty="0">
                <a:latin typeface="Verdana"/>
                <a:ea typeface="Verdana"/>
                <a:cs typeface="Verdana" panose="020B0604030504040204" pitchFamily="34" charset="0"/>
              </a:rPr>
              <a:t> and supports. Since the beginning of CY24, the IDD Money Follows the Person unit has provided this level of support for 42 complex cases. The top 3 requesters so far are LIDDAs, HSCS, and BHS, and the most common outcomes have been connecting the person with LIDDA services, remaining in or pending SSLC admission, and pending new community placement.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12</a:t>
            </a:fld>
            <a:endParaRPr lang="en-US"/>
          </a:p>
        </p:txBody>
      </p:sp>
    </p:spTree>
    <p:extLst>
      <p:ext uri="{BB962C8B-B14F-4D97-AF65-F5344CB8AC3E}">
        <p14:creationId xmlns:p14="http://schemas.microsoft.com/office/powerpoint/2010/main" val="68647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t>SSLC transition reporting database</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t>-- Because of the updates to Form 1055, SSLC Transition Monitoring, made last year, we're able to not only better monitor LIDDA activity and reporting compliance, we now have a bird's eye view of what's happening out in the field – trends in Potentially Disrupted Community Transition (PDCT) events, reasons for institutional admission or discharge from monitoring, and whether supports such as Crisis Intervention Services (CIS), Transition Support Teams (TST), or Level of Need (LON) increase requests are being accessed by LIDDA staff. Not only does this type of data help us evaluate the success of community transitions and identify program gaps and training needs, it also allows MFP staff to intervene on someone's behalf if it appears someone is struggling to maintain community placement.</a:t>
            </a:r>
            <a:endParaRPr lang="en-US" sz="1800" dirty="0">
              <a:ea typeface="Verdana"/>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b="1"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Verdana" panose="020B0604030504040204" pitchFamily="34" charset="0"/>
                <a:ea typeface="Verdana" panose="020B0604030504040204" pitchFamily="34" charset="0"/>
                <a:cs typeface="Verdana" panose="020B0604030504040204" pitchFamily="34" charset="0"/>
              </a:rPr>
              <a:t>LIDDA Connect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Segoe UI" panose="020B0502040204020203" pitchFamily="34" charset="0"/>
              </a:rPr>
              <a:t>-- In late April 2024, we published a SharePoint site called LIDDA Connect. Many of you have already requested access to this site because we have over 770 users signed up. For those who do not know, this site is a resource hub dedicated specifically to LIDDAs and contains content like broadcasts, recorded trainings, and has links to forms, rules, and policies. Additionally, there is an acronym guide and a Meet the Leadership page. We’ll continue to develop content and resources for the site so be sure to check back often.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Segoe UI" panose="020B0502040204020203" pitchFamily="34" charset="0"/>
                <a:ea typeface="Verdana" panose="020B0604030504040204" pitchFamily="34" charset="0"/>
                <a:cs typeface="Verdana" panose="020B0604030504040204" pitchFamily="34" charset="0"/>
              </a:rPr>
              <a:t>-- </a:t>
            </a:r>
            <a:r>
              <a:rPr lang="en-US" sz="1800" i="1" dirty="0">
                <a:effectLst/>
                <a:latin typeface="Segoe UI" panose="020B0502040204020203" pitchFamily="34" charset="0"/>
                <a:ea typeface="Verdana" panose="020B0604030504040204" pitchFamily="34" charset="0"/>
                <a:cs typeface="Verdana" panose="020B0604030504040204" pitchFamily="34" charset="0"/>
              </a:rPr>
              <a:t>[If someone asks about getting access to the LIDDA connect, IDD Services Broadcast 2024-035 has instructions or they can e-mail the DAC office at IDDServicesACOffice@hhs.texas.gov.]</a:t>
            </a:r>
            <a:endParaRPr lang="en-US" sz="1400" i="1"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13</a:t>
            </a:fld>
            <a:endParaRPr lang="en-US"/>
          </a:p>
        </p:txBody>
      </p:sp>
    </p:spTree>
    <p:extLst>
      <p:ext uri="{BB962C8B-B14F-4D97-AF65-F5344CB8AC3E}">
        <p14:creationId xmlns:p14="http://schemas.microsoft.com/office/powerpoint/2010/main" val="23144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1600" b="1" dirty="0"/>
              <a:t>PCP Guidelines</a:t>
            </a:r>
          </a:p>
          <a:p>
            <a:pPr>
              <a:lnSpc>
                <a:spcPct val="115000"/>
              </a:lnSpc>
              <a:defRPr/>
            </a:pPr>
            <a:r>
              <a:rPr lang="en-US" sz="1600" dirty="0"/>
              <a:t>-- In case you missed it, in </a:t>
            </a:r>
            <a:r>
              <a:rPr lang="en-US" dirty="0"/>
              <a:t>February of 2024,</a:t>
            </a:r>
            <a:r>
              <a:rPr lang="en-US" sz="1600" dirty="0"/>
              <a:t> IDD</a:t>
            </a:r>
            <a:r>
              <a:rPr lang="en-US" dirty="0"/>
              <a:t> Services and PASRR published the revised Person-Centered Planning Guidelines (originally titled Person-Directed Planning Guidelines). The Person-Centered Planning Guidelines provide direction to LIDDAs in the development of effective person-directed plans for people with IDD receiving community services. The Person-Centered Planning Guidelines were revised to be in alignment with 26 TAC Section 262.201 and 26 TAC Section 263.201.</a:t>
            </a:r>
            <a:endParaRPr lang="en-US" dirty="0">
              <a:latin typeface="Verdana" panose="020B0604030504040204" pitchFamily="34" charset="0"/>
              <a:ea typeface="Verdana" panose="020B0604030504040204" pitchFamily="34" charset="0"/>
            </a:endParaRPr>
          </a:p>
          <a:p>
            <a:pPr>
              <a:lnSpc>
                <a:spcPct val="114999"/>
              </a:lnSpc>
              <a:defRPr/>
            </a:pPr>
            <a:endParaRPr lang="en-US" dirty="0"/>
          </a:p>
          <a:p>
            <a:pPr>
              <a:lnSpc>
                <a:spcPct val="114999"/>
              </a:lnSpc>
              <a:defRPr/>
            </a:pPr>
            <a:r>
              <a:rPr lang="en-US" b="1" dirty="0"/>
              <a:t>Rules</a:t>
            </a:r>
            <a:endParaRPr lang="en-US" b="1" dirty="0">
              <a:ea typeface="Verdana"/>
            </a:endParaRPr>
          </a:p>
          <a:p>
            <a:pPr>
              <a:lnSpc>
                <a:spcPct val="114999"/>
              </a:lnSpc>
              <a:defRPr/>
            </a:pPr>
            <a:r>
              <a:rPr lang="en-US" sz="1600" dirty="0"/>
              <a:t>-- Additionally, new </a:t>
            </a:r>
            <a:r>
              <a:rPr lang="en-US" dirty="0"/>
              <a:t>LIDDA Disaster rules located in 26 TAC chapter 338 were adopted in March of 2024 and revisions to PASRR rules located in 26 TAC chapter 303 were effective in April of 2024.  </a:t>
            </a:r>
            <a:endParaRPr lang="en-US" dirty="0">
              <a:latin typeface="Verdana" panose="020B0604030504040204" pitchFamily="34" charset="0"/>
              <a:ea typeface="Verdana" panose="020B0604030504040204" pitchFamily="34" charset="0"/>
            </a:endParaRPr>
          </a:p>
          <a:p>
            <a:pPr>
              <a:lnSpc>
                <a:spcPct val="114999"/>
              </a:lnSpc>
              <a:defRPr/>
            </a:pPr>
            <a:endParaRPr lang="en-US" b="1" dirty="0">
              <a:latin typeface="Verdana" panose="020B0604030504040204" pitchFamily="34" charset="0"/>
              <a:ea typeface="Verdana" panose="020B0604030504040204" pitchFamily="34" charset="0"/>
              <a:cs typeface="Verdana" panose="020B0604030504040204" pitchFamily="34" charset="0"/>
            </a:endParaRPr>
          </a:p>
          <a:p>
            <a:pPr>
              <a:lnSpc>
                <a:spcPct val="114999"/>
              </a:lnSpc>
              <a:defRPr/>
            </a:pPr>
            <a:r>
              <a:rPr lang="en-US" b="1" dirty="0">
                <a:latin typeface="Verdana"/>
                <a:ea typeface="Verdana"/>
                <a:cs typeface="Verdana" panose="020B0604030504040204" pitchFamily="34" charset="0"/>
              </a:rPr>
              <a:t>Service Coordination Assessment</a:t>
            </a:r>
          </a:p>
          <a:p>
            <a:pPr>
              <a:lnSpc>
                <a:spcPct val="114999"/>
              </a:lnSpc>
              <a:defRPr/>
            </a:pPr>
            <a:r>
              <a:rPr lang="en-US" dirty="0"/>
              <a:t>Last year we completed significant revisions to the LIDDA Service Coordination Assessment in collaboration with a workgroup that included representatives from the LIDDAs whose input was indispensable. The new form was published for use in January of 2024 with a training held at the February LIDDA webinar.</a:t>
            </a:r>
            <a:endParaRPr lang="en-US" dirty="0" err="1">
              <a:ea typeface="Verdana"/>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14</a:t>
            </a:fld>
            <a:endParaRPr lang="en-US"/>
          </a:p>
        </p:txBody>
      </p:sp>
    </p:spTree>
    <p:extLst>
      <p:ext uri="{BB962C8B-B14F-4D97-AF65-F5344CB8AC3E}">
        <p14:creationId xmlns:p14="http://schemas.microsoft.com/office/powerpoint/2010/main" val="117134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a:pPr>
            <a:r>
              <a:rPr lang="en-US" sz="1600" b="1" dirty="0"/>
              <a:t>PCP Guidelines</a:t>
            </a:r>
          </a:p>
          <a:p>
            <a:pPr>
              <a:lnSpc>
                <a:spcPct val="115000"/>
              </a:lnSpc>
              <a:defRPr/>
            </a:pPr>
            <a:r>
              <a:rPr lang="en-US" sz="1600" dirty="0"/>
              <a:t>-- In case you missed it, in </a:t>
            </a:r>
            <a:r>
              <a:rPr lang="en-US" dirty="0"/>
              <a:t>February of 2024,</a:t>
            </a:r>
            <a:r>
              <a:rPr lang="en-US" sz="1600" dirty="0"/>
              <a:t> IDD</a:t>
            </a:r>
            <a:r>
              <a:rPr lang="en-US" dirty="0"/>
              <a:t> Services and PASRR published the revised Person-Centered Planning Guidelines (originally titled Person-Directed Planning Guidelines). The Person-Centered Planning Guidelines provide direction to LIDDAs in the development of effective person-directed plans for people with IDD receiving community services. The Person-Centered Planning Guidelines were revised to be in alignment with 26 TAC Section 262.201 and 26 TAC Section 263.201.</a:t>
            </a:r>
            <a:endParaRPr lang="en-US" dirty="0">
              <a:latin typeface="Verdana" panose="020B0604030504040204" pitchFamily="34" charset="0"/>
              <a:ea typeface="Verdana" panose="020B0604030504040204" pitchFamily="34" charset="0"/>
            </a:endParaRPr>
          </a:p>
          <a:p>
            <a:pPr>
              <a:lnSpc>
                <a:spcPct val="114999"/>
              </a:lnSpc>
              <a:defRPr/>
            </a:pPr>
            <a:endParaRPr lang="en-US" dirty="0"/>
          </a:p>
          <a:p>
            <a:pPr>
              <a:lnSpc>
                <a:spcPct val="114999"/>
              </a:lnSpc>
              <a:defRPr/>
            </a:pPr>
            <a:r>
              <a:rPr lang="en-US" b="1" dirty="0"/>
              <a:t>Rules</a:t>
            </a:r>
            <a:endParaRPr lang="en-US" b="1" dirty="0">
              <a:ea typeface="Verdana"/>
            </a:endParaRPr>
          </a:p>
          <a:p>
            <a:pPr>
              <a:lnSpc>
                <a:spcPct val="114999"/>
              </a:lnSpc>
              <a:defRPr/>
            </a:pPr>
            <a:r>
              <a:rPr lang="en-US" sz="1600" dirty="0"/>
              <a:t>-- Additionally, new </a:t>
            </a:r>
            <a:r>
              <a:rPr lang="en-US" dirty="0"/>
              <a:t>LIDDA Disaster rules located in 26 TAC chapter 338 were adopted in March of 2024 and revisions to PASRR rules located in 26 TAC chapter 303 were effective in April of 2024.  </a:t>
            </a:r>
            <a:endParaRPr lang="en-US" dirty="0">
              <a:latin typeface="Verdana" panose="020B0604030504040204" pitchFamily="34" charset="0"/>
              <a:ea typeface="Verdana" panose="020B0604030504040204" pitchFamily="34" charset="0"/>
            </a:endParaRPr>
          </a:p>
          <a:p>
            <a:pPr>
              <a:lnSpc>
                <a:spcPct val="114999"/>
              </a:lnSpc>
              <a:defRPr/>
            </a:pPr>
            <a:endParaRPr lang="en-US" b="1" dirty="0">
              <a:latin typeface="Verdana" panose="020B0604030504040204" pitchFamily="34" charset="0"/>
              <a:ea typeface="Verdana" panose="020B0604030504040204" pitchFamily="34" charset="0"/>
              <a:cs typeface="Verdana" panose="020B0604030504040204" pitchFamily="34" charset="0"/>
            </a:endParaRPr>
          </a:p>
          <a:p>
            <a:pPr>
              <a:lnSpc>
                <a:spcPct val="114999"/>
              </a:lnSpc>
              <a:defRPr/>
            </a:pPr>
            <a:r>
              <a:rPr lang="en-US" b="1" dirty="0">
                <a:latin typeface="Verdana"/>
                <a:ea typeface="Verdana"/>
                <a:cs typeface="Verdana" panose="020B0604030504040204" pitchFamily="34" charset="0"/>
              </a:rPr>
              <a:t>Service Coordination Assessment</a:t>
            </a:r>
          </a:p>
          <a:p>
            <a:pPr>
              <a:lnSpc>
                <a:spcPct val="114999"/>
              </a:lnSpc>
              <a:defRPr/>
            </a:pPr>
            <a:r>
              <a:rPr lang="en-US" dirty="0"/>
              <a:t>Last year we completed significant revisions to the LIDDA Service Coordination Assessment in collaboration with a workgroup that included representatives from the LIDDAs whose input was indispensable. The new form was published for use in January of 2024 with a training held at the February LIDDA webinar.</a:t>
            </a:r>
            <a:endParaRPr lang="en-US" dirty="0" err="1">
              <a:ea typeface="Verdana"/>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15</a:t>
            </a:fld>
            <a:endParaRPr lang="en-US"/>
          </a:p>
        </p:txBody>
      </p:sp>
    </p:spTree>
    <p:extLst>
      <p:ext uri="{BB962C8B-B14F-4D97-AF65-F5344CB8AC3E}">
        <p14:creationId xmlns:p14="http://schemas.microsoft.com/office/powerpoint/2010/main" val="51336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dirty="0">
                <a:effectLst/>
                <a:latin typeface="Verdana" panose="020B0604030504040204" pitchFamily="34" charset="0"/>
                <a:ea typeface="Verdana" panose="020B0604030504040204" pitchFamily="34" charset="0"/>
                <a:cs typeface="Verdana" panose="020B0604030504040204" pitchFamily="34" charset="0"/>
              </a:rPr>
              <a:t>Legislative Updates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Verdana" panose="020B0604030504040204" pitchFamily="34" charset="0"/>
                <a:ea typeface="Verdana" panose="020B0604030504040204" pitchFamily="34" charset="0"/>
                <a:cs typeface="Verdana" panose="020B0604030504040204" pitchFamily="34" charset="0"/>
              </a:rPr>
              <a:t>-- An update to a couple of bills that impacted IDD Services and PASRR from the 88</a:t>
            </a:r>
            <a:r>
              <a:rPr lang="en-US" sz="1600" baseline="30000" dirty="0">
                <a:effectLst/>
                <a:latin typeface="Verdana" panose="020B0604030504040204" pitchFamily="34" charset="0"/>
                <a:ea typeface="Verdana" panose="020B0604030504040204" pitchFamily="34" charset="0"/>
                <a:cs typeface="Verdana" panose="020B0604030504040204" pitchFamily="34" charset="0"/>
              </a:rPr>
              <a:t>th</a:t>
            </a:r>
            <a:r>
              <a:rPr lang="en-US" sz="1600" dirty="0">
                <a:effectLst/>
                <a:latin typeface="Verdana" panose="020B0604030504040204" pitchFamily="34" charset="0"/>
                <a:ea typeface="Verdana" panose="020B0604030504040204" pitchFamily="34" charset="0"/>
                <a:cs typeface="Verdana" panose="020B0604030504040204" pitchFamily="34" charset="0"/>
              </a:rPr>
              <a:t> Legislative session and looking forward to the 89</a:t>
            </a:r>
            <a:r>
              <a:rPr lang="en-US" sz="1600" baseline="30000" dirty="0">
                <a:effectLst/>
                <a:latin typeface="Verdana" panose="020B0604030504040204" pitchFamily="34" charset="0"/>
                <a:ea typeface="Verdana" panose="020B0604030504040204" pitchFamily="34" charset="0"/>
                <a:cs typeface="Verdana" panose="020B0604030504040204" pitchFamily="34" charset="0"/>
              </a:rPr>
              <a:t>th</a:t>
            </a:r>
            <a:r>
              <a:rPr lang="en-US" sz="1600" dirty="0">
                <a:effectLst/>
                <a:latin typeface="Verdana" panose="020B0604030504040204" pitchFamily="34" charset="0"/>
                <a:ea typeface="Verdana" panose="020B0604030504040204" pitchFamily="34" charset="0"/>
                <a:cs typeface="Verdana" panose="020B0604030504040204" pitchFamily="34" charset="0"/>
              </a:rPr>
              <a:t> Legislative Session: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600" dirty="0">
                <a:effectLst/>
                <a:latin typeface="Verdana" panose="020B0604030504040204" pitchFamily="34" charset="0"/>
                <a:ea typeface="Verdana" panose="020B0604030504040204" pitchFamily="34" charset="0"/>
                <a:cs typeface="Verdana" panose="020B0604030504040204" pitchFamily="34" charset="0"/>
              </a:rPr>
              <a:t>As a recap, SB </a:t>
            </a:r>
            <a:r>
              <a:rPr lang="en-US" sz="1600" dirty="0"/>
              <a:t>26 requires LIDDAs to report certain data relating to SSLC admissions and community transitions. We met with our partners at Health and Specialty Care Systems who oversee the SSLC system and determined that they already collect the data required in SB 26. Therefore, the LIDDAs will not need to provide any data points at this time. HHSC has awarded the vendor contract to create and develop the system that will house and post the data from SB 26, which includes the measures related to the SSLC. They are currently in the creation phase which is set to take at least one year. The project is set to complete 8/31/26.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Verdana" panose="020B0604030504040204" pitchFamily="34" charset="0"/>
                <a:ea typeface="Verdana" panose="020B0604030504040204" pitchFamily="34" charset="0"/>
                <a:cs typeface="Verdana" panose="020B0604030504040204" pitchFamily="34" charset="0"/>
              </a:rPr>
              <a:t>SB 944 </a:t>
            </a:r>
            <a:r>
              <a:rPr lang="en-US" b="0" i="0" dirty="0">
                <a:solidFill>
                  <a:srgbClr val="000000"/>
                </a:solidFill>
                <a:effectLst/>
                <a:latin typeface="verdana" panose="020B0604030504040204" pitchFamily="34" charset="0"/>
              </a:rPr>
              <a:t>allows a guardian of a proposed resident or parent, if the proposed resident is a minor, to petition the court to issue a commitment order for placement into a State Supported Living Center (SSLC) without the report or recommendation of a LIDDA interdisciplinary team. HSCS, with the collaboration of IDD Services, is promulgating rules that outlined the responsibilities for this new non-IDT path to an SSLC civil commitment, including the role and responsibility of the LIDDA in these circumstances. The proposed rules were posted in May and came off public comment earlier this month. The HSCS team is currently working through the comments they received during the formal comment period and anticipate the rules will be adopted later this fall.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next session we’re exploring opportunities for expanding programs within IDD Services to better serve our providers and to continuously improve services to Texans.</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16</a:t>
            </a:fld>
            <a:endParaRPr lang="en-US"/>
          </a:p>
        </p:txBody>
      </p:sp>
    </p:spTree>
    <p:extLst>
      <p:ext uri="{BB962C8B-B14F-4D97-AF65-F5344CB8AC3E}">
        <p14:creationId xmlns:p14="http://schemas.microsoft.com/office/powerpoint/2010/main" val="98172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latin typeface="Verdana"/>
                <a:ea typeface="Verdana"/>
                <a:cs typeface="Verdana" panose="020B0604030504040204" pitchFamily="34" charset="0"/>
              </a:rPr>
              <a:t>IDD Services and PASRR are working on several initiatives we want you to be aware of:</a:t>
            </a:r>
          </a:p>
          <a:p>
            <a:pPr marL="0" indent="0">
              <a:buNone/>
            </a:pPr>
            <a:endParaRPr lang="en-US" sz="1600" b="1" dirty="0"/>
          </a:p>
          <a:p>
            <a:pPr marL="0" indent="0">
              <a:buNone/>
            </a:pPr>
            <a:r>
              <a:rPr lang="en-US" b="1" dirty="0"/>
              <a:t>Database for ECC and TST populations</a:t>
            </a:r>
            <a:endParaRPr lang="en-US" b="1" dirty="0">
              <a:ea typeface="Verdana"/>
            </a:endParaRPr>
          </a:p>
          <a:p>
            <a:r>
              <a:rPr lang="en-US" sz="1600" dirty="0"/>
              <a:t>- </a:t>
            </a:r>
            <a:r>
              <a:rPr lang="en-US" dirty="0"/>
              <a:t>Similar to the SSLC transition monitoring data capabilities, this </a:t>
            </a:r>
            <a:r>
              <a:rPr lang="en-US" sz="1600" dirty="0"/>
              <a:t>database will allow for better oversight and inform population and individual-level services and support needs and outcomes.</a:t>
            </a:r>
            <a:r>
              <a:rPr lang="en-US" dirty="0"/>
              <a:t> The MFP team will be able to analyze trends, such as barriers to maintaining community placement and outcomes generated from TST case reviews, as well as intervene when they see someone struggling to transition into or remain in the community. The information gathered for this will come directly from the ECC and TST quarterly reporting LIDDAs are currently doing.  </a:t>
            </a:r>
            <a:endParaRPr lang="en-US" sz="1600" dirty="0">
              <a:ea typeface="Verdana"/>
            </a:endParaRPr>
          </a:p>
          <a:p>
            <a:pPr marL="0" indent="0">
              <a:buFont typeface="Arial" panose="020B0604020202020204" pitchFamily="34" charset="0"/>
              <a:buNone/>
            </a:pP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b="1" dirty="0"/>
              <a:t>Authorization of LIDDA Specialized Services Pilot</a:t>
            </a:r>
            <a:endParaRPr lang="en-US" sz="1600" b="1" i="0" u="none" strike="noStrike" baseline="0" dirty="0">
              <a:ea typeface="Verdana"/>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Verdana"/>
                <a:ea typeface="Verdana"/>
                <a:cs typeface="Times New Roman" panose="02020603050405020304" pitchFamily="18" charset="0"/>
              </a:rPr>
              <a:t>-</a:t>
            </a:r>
            <a:r>
              <a:rPr lang="en-US" sz="1800" dirty="0">
                <a:effectLst/>
                <a:latin typeface="Segoe UI"/>
                <a:cs typeface="Segoe UI"/>
              </a:rPr>
              <a:t>This pilot will ensure that IDD Services/PASRR can track the frequency and duration of requests and authorizations in comparison to utilization of these services.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Segoe UI"/>
                <a:cs typeface="Segoe UI"/>
              </a:rPr>
              <a:t>LIDDA Connect Expansion</a:t>
            </a:r>
          </a:p>
          <a:p>
            <a:pPr>
              <a:lnSpc>
                <a:spcPct val="115000"/>
              </a:lnSpc>
              <a:defRPr/>
            </a:pPr>
            <a:r>
              <a:rPr lang="en-US" sz="1800" dirty="0">
                <a:effectLst/>
                <a:latin typeface="Segoe UI"/>
                <a:cs typeface="Segoe UI"/>
              </a:rPr>
              <a:t>- Our MFP team is currently using the File Sharing Interface as a drop box for the SSLC Monitoring Report. This pilot has gone well and we are looking to expand to other program areas soon. We know there have been some hiccups with e-mails and encryption issues. We hope this will be a way to submit forms and reports to HHSC securely and bypassing some of the e-mail issues we’re experiencing.</a:t>
            </a:r>
            <a:r>
              <a:rPr lang="en-US" sz="1800" dirty="0">
                <a:latin typeface="Segoe UI"/>
                <a:cs typeface="Segoe UI"/>
              </a:rPr>
              <a:t> </a:t>
            </a:r>
            <a:endParaRPr lang="en-US" sz="1800" dirty="0">
              <a:effectLst/>
              <a:latin typeface="Arial" panose="020B0604020202020204" pitchFamily="34" charset="0"/>
            </a:endParaRPr>
          </a:p>
          <a:p>
            <a:pPr marL="0" marR="0">
              <a:lnSpc>
                <a:spcPct val="115000"/>
              </a:lnSpc>
              <a:spcBef>
                <a:spcPts val="0"/>
              </a:spcBef>
              <a:spcAft>
                <a:spcPts val="0"/>
              </a:spcAft>
            </a:pP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15000"/>
              </a:lnSpc>
              <a:spcBef>
                <a:spcPts val="0"/>
              </a:spcBef>
              <a:spcAft>
                <a:spcPts val="0"/>
              </a:spcAft>
            </a:pP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17</a:t>
            </a:fld>
            <a:endParaRPr lang="en-US"/>
          </a:p>
        </p:txBody>
      </p:sp>
    </p:spTree>
    <p:extLst>
      <p:ext uri="{BB962C8B-B14F-4D97-AF65-F5344CB8AC3E}">
        <p14:creationId xmlns:p14="http://schemas.microsoft.com/office/powerpoint/2010/main" val="240307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18</a:t>
            </a:fld>
            <a:endParaRPr lang="en-US"/>
          </a:p>
        </p:txBody>
      </p:sp>
    </p:spTree>
    <p:extLst>
      <p:ext uri="{BB962C8B-B14F-4D97-AF65-F5344CB8AC3E}">
        <p14:creationId xmlns:p14="http://schemas.microsoft.com/office/powerpoint/2010/main" val="51244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it has been a challenging year.  I acknowledge that our system has been challenged, significantly, by workforce challenges.   The journey of DCC traces its roots back to the insightful recommendations highlighted in the Rider 157 report, where the notion of establishing a 'direct care registry' was championed as a pivotal move towards bolstering support for job seekers and employers. Inspired by this, HHSC created Direct Care Careers. </a:t>
            </a:r>
          </a:p>
          <a:p>
            <a:endParaRPr lang="en-US" dirty="0"/>
          </a:p>
          <a:p>
            <a:r>
              <a:rPr lang="en-US" dirty="0"/>
              <a:t>DCC serves as a centralized hub where job seekers and employers can connect and find ideal matches based on their unique needs and preferences through an easy-to-use online platform that is free to use for candidates and employers alike.</a:t>
            </a:r>
          </a:p>
          <a:p>
            <a:endParaRPr lang="en-US" dirty="0"/>
          </a:p>
          <a:p>
            <a:r>
              <a:rPr lang="en-US" dirty="0"/>
              <a:t>DCC is a commitment to collaboration and commitment to connecting with and supporting personal care attendants across Texas.</a:t>
            </a:r>
          </a:p>
          <a:p>
            <a:endParaRPr lang="en-US" dirty="0"/>
          </a:p>
          <a:p>
            <a:r>
              <a:rPr lang="en-US" dirty="0"/>
              <a:t>Let’s learn more about the platform features. </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148051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Care Careers allows a candidate to create a profile, listing their experiences, certifications, trainings, and preferences. Once their profile is created and with a click of a button, </a:t>
            </a:r>
            <a:r>
              <a:rPr lang="en-US" b="0" i="0" dirty="0">
                <a:solidFill>
                  <a:srgbClr val="2F3756"/>
                </a:solidFill>
                <a:effectLst/>
                <a:latin typeface="Cabin"/>
              </a:rPr>
              <a:t>the job matching algorithm pairs candidates with employers that need their specific skills. Users can receive notification emails that they have received a match and utilize the site to initiate the interview process. Users are also able to </a:t>
            </a:r>
            <a:r>
              <a:rPr lang="en-US" dirty="0"/>
              <a:t>search and filter various criteria to expand their search. Beyond mere matchmaking, DCC provides resources and training materials, equipping personal care attendants with the tools they need to excel in their roles. Looking ahead, the DCC Team envisions expanding its offerings to include additional trainings, with a special focus on integrating a learning management system tailored to the core competencies of the role.</a:t>
            </a:r>
          </a:p>
          <a:p>
            <a:endParaRPr lang="en-US" b="0" i="0" dirty="0">
              <a:solidFill>
                <a:srgbClr val="2F3756"/>
              </a:solidFill>
              <a:effectLst/>
              <a:latin typeface="Cabin"/>
            </a:endParaRPr>
          </a:p>
          <a:p>
            <a:r>
              <a:rPr lang="en-US" dirty="0"/>
              <a:t>Since its launch, numerous enhancements have been integrated into the platform. These include advancements in communication functionalities, such as enabling state managers to disseminate targeted information to specific groups, such as employers or candidate and the ability to  personalize notification preferences regarding new training sessions or announcements.  </a:t>
            </a:r>
          </a:p>
          <a:p>
            <a:endParaRPr lang="en-US" dirty="0"/>
          </a:p>
          <a:p>
            <a:r>
              <a:rPr lang="en-US" dirty="0"/>
              <a:t>Although this is still a somewhat new effort, we are steadfast in our commitment to ongoing innovation. We eagerly anticipate the opportunities that lie ahead and are enthusiastic about the potential for further advancements in the future.</a:t>
            </a: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362941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HHSC received funding from the Administration for Community Living to conduct a 2-year project to assess and strengthen the Texas NWD System. </a:t>
            </a:r>
          </a:p>
          <a:p>
            <a:endParaRPr lang="en-US" sz="1200" dirty="0"/>
          </a:p>
          <a:p>
            <a:r>
              <a:rPr lang="en-US" sz="1200" dirty="0"/>
              <a:t>The goal of this project is to comprehensively evaluate the system, identify and define the different aspects of the Texas NWD System, and develop recommendations that focus on quality improvements to best support Texans. To note this is only for LTSS and not to evaluate the whole HHSC system. </a:t>
            </a:r>
          </a:p>
          <a:p>
            <a:endParaRPr lang="en-US" sz="1200" dirty="0"/>
          </a:p>
          <a:p>
            <a:r>
              <a:rPr lang="en-US" sz="1200" dirty="0"/>
              <a:t>Some key efforts of the project include gathering feedback through listening sessions and a statewide survey. In addition to these two methods of gathering feedback, another effort was to conduct an environmental scan of the System which we will talk more about later in the presentation.</a:t>
            </a:r>
          </a:p>
          <a:p>
            <a:endParaRPr lang="en-US" sz="1200" dirty="0"/>
          </a:p>
          <a:p>
            <a:r>
              <a:rPr lang="en-US" sz="1200" dirty="0"/>
              <a:t>To accomplish this work, HHSC developed the NWD Project Team: Members include:</a:t>
            </a:r>
          </a:p>
          <a:p>
            <a:pPr marL="171450" indent="-171450">
              <a:buFont typeface="Arial" panose="020B0604020202020204" pitchFamily="34" charset="0"/>
              <a:buChar char="•"/>
            </a:pPr>
            <a:r>
              <a:rPr lang="en-US" sz="1200" dirty="0"/>
              <a:t>Office of Aging Services Coordination (project leads)</a:t>
            </a:r>
          </a:p>
          <a:p>
            <a:pPr marL="171450" indent="-171450">
              <a:buFont typeface="Arial" panose="020B0604020202020204" pitchFamily="34" charset="0"/>
              <a:buChar char="•"/>
            </a:pPr>
            <a:r>
              <a:rPr lang="en-US" sz="1200" dirty="0"/>
              <a:t>Office of Disability Services Coordination</a:t>
            </a:r>
          </a:p>
          <a:p>
            <a:pPr marL="171450" indent="-171450">
              <a:buFont typeface="Arial" panose="020B0604020202020204" pitchFamily="34" charset="0"/>
              <a:buChar char="•"/>
            </a:pPr>
            <a:r>
              <a:rPr lang="en-US" sz="1200" dirty="0"/>
              <a:t>Office of Veterans Services Coordination</a:t>
            </a:r>
          </a:p>
          <a:p>
            <a:pPr marL="171450" indent="-171450">
              <a:buFont typeface="Arial" panose="020B0604020202020204" pitchFamily="34" charset="0"/>
              <a:buChar char="•"/>
            </a:pPr>
            <a:r>
              <a:rPr lang="en-US" sz="1200" dirty="0"/>
              <a:t>Community Services Project Manager</a:t>
            </a:r>
          </a:p>
          <a:p>
            <a:endParaRPr lang="en-US" sz="1200" dirty="0"/>
          </a:p>
          <a:p>
            <a:r>
              <a:rPr lang="en-US" sz="1200" dirty="0"/>
              <a:t>Utilizing these coordination offices within HHSC allows for cross-coordination of populations served through the NWD System.</a:t>
            </a:r>
          </a:p>
          <a:p>
            <a:endParaRPr lang="en-US" sz="1200" dirty="0"/>
          </a:p>
          <a:p>
            <a:r>
              <a:rPr lang="en-US" sz="1200" dirty="0"/>
              <a:t>Quickly after starting this 2-year project the Project Team convened the NWD Stakeholder Workgroup to help guide project efforts and to provide subject matter expertise. The workgroup is comprised of representatives from HHSC areas that represent the NWD primary access points (211, ADRC, AAA, CIL, LIDDA, </a:t>
            </a:r>
            <a:r>
              <a:rPr lang="en-US" sz="1200" dirty="0" err="1"/>
              <a:t>etc</a:t>
            </a:r>
            <a:r>
              <a:rPr lang="en-US" sz="1200" dirty="0"/>
              <a:t>), the Governor’s Council on People with Disabilities, Texas Technology Access Program, State Independent Living Council, Texas Workforce Commission, Texas Association of Regional Councils and Veteran’s Administration. The workgroup used the four key elements of a NWD System as identified by ACL to create its subgroups.</a:t>
            </a:r>
          </a:p>
          <a:p>
            <a:endParaRPr lang="en-US" sz="1200" dirty="0"/>
          </a:p>
          <a:p>
            <a:r>
              <a:rPr lang="en-US" sz="1200" dirty="0"/>
              <a:t>The workgroup projects and activities include conducting an environmental scan of the System, developing an accredited training for providers on the NWD System, and identifying and developing marketing materials for educating general public on the NWD System. </a:t>
            </a:r>
          </a:p>
          <a:p>
            <a:endParaRPr lang="en-US" sz="1200" dirty="0"/>
          </a:p>
          <a:p>
            <a:endParaRPr lang="en-US" sz="1200"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135567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Employment First is the concept that employment in the general workforce should be the first and preferred option for people with disabilities receiving assistance from publicly funded systems. The assumption is that a person with a disability can work. </a:t>
            </a:r>
          </a:p>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 want to share some of the projects that support Employment First.</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Community-based Apprenticeship Pilot provides opportunities for paid internships for individuals with intellectual and developmental disabilities or receiving behavioral health services. The pilot provides transferrable skills for further employment through a combination of classroom and on the job training. Please visit the HHS Employment First webpage for more information on this pilot.</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Our newest employment project is the Employment Navigators Pilot. The purpose of this project is to have Employment Navigators at the Local Authorities serve as an advocate/point of contact to facilitate communication and services among individuals, families, HHSC, TWC, TEA, and other organizations, as necessary, to reach employment goals.</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6</a:t>
            </a:fld>
            <a:endParaRPr lang="en-US"/>
          </a:p>
        </p:txBody>
      </p:sp>
    </p:spTree>
    <p:extLst>
      <p:ext uri="{BB962C8B-B14F-4D97-AF65-F5344CB8AC3E}">
        <p14:creationId xmlns:p14="http://schemas.microsoft.com/office/powerpoint/2010/main" val="134995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Employment First is the concept that employment in the general workforce should be the first and preferred option for people with disabilities receiving assistance from publicly funded systems. The assumption is that a person with a disability can work. </a:t>
            </a:r>
          </a:p>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 want to share some of the projects that support Employment First.</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Community-based Apprenticeship Pilot provides opportunities for paid internships for individuals with intellectual and developmental disabilities or receiving behavioral health services. The pilot provides transferrable skills for further employment through a combination of classroom and on the job training. Please visit the HHS Employment First webpage for more information on this pilot.</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Our newest employment project is the Employment Navigators Pilot. The purpose of this project is to have Employment Navigators at the Local Authorities serve as an advocate/point of contact to facilitate communication and services among individuals, families, HHSC, TWC, TEA, and other organizations, as necessary, to reach employment goals.</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7</a:t>
            </a:fld>
            <a:endParaRPr lang="en-US"/>
          </a:p>
        </p:txBody>
      </p:sp>
    </p:spTree>
    <p:extLst>
      <p:ext uri="{BB962C8B-B14F-4D97-AF65-F5344CB8AC3E}">
        <p14:creationId xmlns:p14="http://schemas.microsoft.com/office/powerpoint/2010/main" val="43544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Employment First is the concept that employment in the general workforce should be the first and preferred option for people with disabilities receiving assistance from publicly funded systems. The assumption is that a person with a disability can work. </a:t>
            </a:r>
          </a:p>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 want to share some of the projects that support Employment First.</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Community-based Apprenticeship Pilot provides opportunities for paid internships for individuals with intellectual and developmental disabilities or receiving behavioral health services. The pilot provides transferrable skills for further employment through a combination of classroom and on the job training. Please visit the HHS Employment First webpage for more information on this pilot.</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Our newest employment project is the Employment Navigators Pilot. The purpose of this project is to have Employment Navigators at the Local Authorities serve as an advocate/point of contact to facilitate communication and services among individuals, families, HHSC, TWC, TEA, and other organizations, as necessary, to reach employment goals.</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8</a:t>
            </a:fld>
            <a:endParaRPr lang="en-US"/>
          </a:p>
        </p:txBody>
      </p:sp>
    </p:spTree>
    <p:extLst>
      <p:ext uri="{BB962C8B-B14F-4D97-AF65-F5344CB8AC3E}">
        <p14:creationId xmlns:p14="http://schemas.microsoft.com/office/powerpoint/2010/main" val="138499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Our team has developed a series of guides and toolkits to assist with promoting employment first. </a:t>
            </a: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Transition to Competitive Integrated Employment </a:t>
            </a: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assists providers in transitioning from a heavy focus on day habilitation and sheltered workshop services to a more community involved competitive and integrated employment as services providers. </a:t>
            </a:r>
            <a:endPar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5000"/>
              </a:lnSpc>
              <a:spcBef>
                <a:spcPts val="800"/>
              </a:spcBef>
              <a:spcAft>
                <a:spcPts val="800"/>
              </a:spcAft>
              <a:buFont typeface="Symbol" panose="05050102010706020507" pitchFamily="18" charset="2"/>
              <a:buChar char=""/>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Family Focus Guides were developed as a result of round table discussions we had with families to really figure out why there were feelings of confusion, fear, and frustration when pursuing employment for their loved ones. The guides provide practical guidance, information, and answers to commonly identified employment barriers within the IDD population. </a:t>
            </a:r>
          </a:p>
          <a:p>
            <a:r>
              <a:rPr lang="en-US" dirty="0"/>
              <a:t>These toolkits are available on the </a:t>
            </a:r>
            <a:r>
              <a:rPr lang="en-US" sz="1800" dirty="0">
                <a:effectLst/>
                <a:latin typeface="Verdana" panose="020B0604030504040204" pitchFamily="34" charset="0"/>
                <a:ea typeface="Verdana" panose="020B0604030504040204" pitchFamily="34" charset="0"/>
                <a:cs typeface="Times New Roman" panose="02020603050405020304" pitchFamily="18" charset="0"/>
              </a:rPr>
              <a:t>HHS Employment First webpage.</a:t>
            </a:r>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9</a:t>
            </a:fld>
            <a:endParaRPr lang="en-US"/>
          </a:p>
        </p:txBody>
      </p:sp>
    </p:spTree>
    <p:extLst>
      <p:ext uri="{BB962C8B-B14F-4D97-AF65-F5344CB8AC3E}">
        <p14:creationId xmlns:p14="http://schemas.microsoft.com/office/powerpoint/2010/main" val="298616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We also have a variety of employment training opportunities. We will be conducting in person training this summer in Longview, Hurst, Lubbock, Weslaco, El Paso, San Antonio, Beaumont, and Sugarland. </a:t>
            </a:r>
          </a:p>
          <a:p>
            <a:pPr marL="0" marR="0">
              <a:lnSpc>
                <a:spcPct val="115000"/>
              </a:lnSpc>
              <a:spcBef>
                <a:spcPts val="80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Additionally, we have online modules and registration information available on our webpage. </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10</a:t>
            </a:fld>
            <a:endParaRPr lang="en-US"/>
          </a:p>
        </p:txBody>
      </p:sp>
    </p:spTree>
    <p:extLst>
      <p:ext uri="{BB962C8B-B14F-4D97-AF65-F5344CB8AC3E}">
        <p14:creationId xmlns:p14="http://schemas.microsoft.com/office/powerpoint/2010/main" val="2548060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9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a:p>
        </p:txBody>
      </p:sp>
      <p:sp>
        <p:nvSpPr>
          <p:cNvPr id="4" name="Date Placeholder 3"/>
          <p:cNvSpPr>
            <a:spLocks noGrp="1"/>
          </p:cNvSpPr>
          <p:nvPr>
            <p:ph type="dt" sz="half" idx="10"/>
          </p:nvPr>
        </p:nvSpPr>
        <p:spPr>
          <a:xfrm>
            <a:off x="433343" y="6356352"/>
            <a:ext cx="2057400" cy="365125"/>
          </a:xfrm>
        </p:spPr>
        <p:txBody>
          <a:bodyPr/>
          <a:lstStyle/>
          <a:p>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0580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 </a:t>
            </a:r>
          </a:p>
          <a:p>
            <a:pPr lvl="0"/>
            <a:r>
              <a:rPr lang="en-US"/>
              <a:t>Click to edit Master text styles </a:t>
            </a:r>
          </a:p>
          <a:p>
            <a:pPr lvl="0"/>
            <a:r>
              <a:rPr lang="en-US"/>
              <a:t>Click to edit Master text styles</a:t>
            </a:r>
          </a:p>
          <a:p>
            <a:pPr lvl="0"/>
            <a:r>
              <a:rPr lang="en-US"/>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04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4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a:p>
        </p:txBody>
      </p:sp>
      <p:sp>
        <p:nvSpPr>
          <p:cNvPr id="4" name="Date Placeholder 3"/>
          <p:cNvSpPr>
            <a:spLocks noGrp="1"/>
          </p:cNvSpPr>
          <p:nvPr>
            <p:ph type="dt" sz="half" idx="10"/>
          </p:nvPr>
        </p:nvSpPr>
        <p:spPr>
          <a:xfrm>
            <a:off x="433345" y="6356352"/>
            <a:ext cx="1501987" cy="365125"/>
          </a:xfrm>
        </p:spPr>
        <p:txBody>
          <a:bodyPr/>
          <a:lstStyle/>
          <a:p>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89403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a:p>
        </p:txBody>
      </p:sp>
      <p:sp>
        <p:nvSpPr>
          <p:cNvPr id="3" name="Date Placeholder 2"/>
          <p:cNvSpPr>
            <a:spLocks noGrp="1"/>
          </p:cNvSpPr>
          <p:nvPr>
            <p:ph type="dt" sz="half" idx="10"/>
          </p:nvPr>
        </p:nvSpPr>
        <p:spPr>
          <a:xfrm>
            <a:off x="905522" y="6356352"/>
            <a:ext cx="1269507" cy="365125"/>
          </a:xfrm>
        </p:spPr>
        <p:txBody>
          <a:bodyPr/>
          <a:lstStyle/>
          <a:p>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1151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6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492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a:t>Questions?</a:t>
            </a:r>
          </a:p>
        </p:txBody>
      </p:sp>
      <p:sp>
        <p:nvSpPr>
          <p:cNvPr id="4" name="Date Placeholder 3"/>
          <p:cNvSpPr>
            <a:spLocks noGrp="1"/>
          </p:cNvSpPr>
          <p:nvPr>
            <p:ph type="dt" sz="half" idx="10"/>
          </p:nvPr>
        </p:nvSpPr>
        <p:spPr>
          <a:xfrm>
            <a:off x="433343" y="6356352"/>
            <a:ext cx="2057400" cy="365125"/>
          </a:xfrm>
        </p:spPr>
        <p:txBody>
          <a:bodyPr/>
          <a:lstStyle/>
          <a:p>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0027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4" name="Date Placeholder 3"/>
          <p:cNvSpPr>
            <a:spLocks noGrp="1"/>
          </p:cNvSpPr>
          <p:nvPr>
            <p:ph type="dt" sz="half" idx="10"/>
          </p:nvPr>
        </p:nvSpPr>
        <p:spPr>
          <a:xfrm>
            <a:off x="433343" y="6356352"/>
            <a:ext cx="2057400" cy="365125"/>
          </a:xfrm>
        </p:spPr>
        <p:txBody>
          <a:bodyPr/>
          <a:lstStyle/>
          <a:p>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22985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1045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 </a:t>
            </a:r>
          </a:p>
          <a:p>
            <a:pPr lvl="0"/>
            <a:r>
              <a:rPr lang="en-US"/>
              <a:t>Click to edit Master text styles </a:t>
            </a:r>
          </a:p>
          <a:p>
            <a:pPr lvl="0"/>
            <a:r>
              <a:rPr lang="en-US"/>
              <a:t>Click to edit Master text styles</a:t>
            </a:r>
          </a:p>
          <a:p>
            <a:pPr lvl="0"/>
            <a:r>
              <a:rPr lang="en-US"/>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4" name="Date Placeholder 3"/>
          <p:cNvSpPr>
            <a:spLocks noGrp="1"/>
          </p:cNvSpPr>
          <p:nvPr>
            <p:ph type="dt" sz="half" idx="10"/>
          </p:nvPr>
        </p:nvSpPr>
        <p:spPr>
          <a:xfrm>
            <a:off x="433345" y="6356352"/>
            <a:ext cx="1501987" cy="365125"/>
          </a:xfrm>
        </p:spPr>
        <p:txBody>
          <a:bodyPr/>
          <a:lstStyle/>
          <a:p>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6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p>
        </p:txBody>
      </p:sp>
      <p:sp>
        <p:nvSpPr>
          <p:cNvPr id="3" name="Date Placeholder 2"/>
          <p:cNvSpPr>
            <a:spLocks noGrp="1"/>
          </p:cNvSpPr>
          <p:nvPr>
            <p:ph type="dt" sz="half" idx="10"/>
          </p:nvPr>
        </p:nvSpPr>
        <p:spPr>
          <a:xfrm>
            <a:off x="905522" y="6356352"/>
            <a:ext cx="1269507" cy="365125"/>
          </a:xfrm>
        </p:spPr>
        <p:txBody>
          <a:bodyPr/>
          <a:lstStyle/>
          <a:p>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8404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1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a:t>Questions?</a:t>
            </a:r>
          </a:p>
        </p:txBody>
      </p:sp>
      <p:sp>
        <p:nvSpPr>
          <p:cNvPr id="4" name="Date Placeholder 3"/>
          <p:cNvSpPr>
            <a:spLocks noGrp="1"/>
          </p:cNvSpPr>
          <p:nvPr>
            <p:ph type="dt" sz="half" idx="10"/>
          </p:nvPr>
        </p:nvSpPr>
        <p:spPr>
          <a:xfrm>
            <a:off x="433343" y="6356352"/>
            <a:ext cx="2057400" cy="365125"/>
          </a:xfrm>
        </p:spPr>
        <p:txBody>
          <a:bodyPr/>
          <a:lstStyle/>
          <a:p>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81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701" r:id="rId2"/>
    <p:sldLayoutId id="2147483682" r:id="rId3"/>
    <p:sldLayoutId id="2147483680" r:id="rId4"/>
    <p:sldLayoutId id="2147483681" r:id="rId5"/>
    <p:sldLayoutId id="2147483698" r:id="rId6"/>
    <p:sldLayoutId id="2147483699" r:id="rId7"/>
    <p:sldLayoutId id="2147483700" r:id="rId8"/>
    <p:sldLayoutId id="2147483684" r:id="rId9"/>
    <p:sldLayoutId id="2147483679" r:id="rId10"/>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5" r:id="rId3"/>
    <p:sldLayoutId id="2147483706" r:id="rId4"/>
    <p:sldLayoutId id="2147483714" r:id="rId5"/>
    <p:sldLayoutId id="2147483708" r:id="rId6"/>
    <p:sldLayoutId id="2147483709" r:id="rId7"/>
    <p:sldLayoutId id="2147483710" r:id="rId8"/>
    <p:sldLayoutId id="2147483715" r:id="rId9"/>
    <p:sldLayoutId id="2147483712" r:id="rId10"/>
  </p:sldLayoutIdLst>
  <p:hf hdr="0" ftr="0" dt="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hyperlink" Target="https://directcarecareers.com/state/texas"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hyperlink" Target="mailto:HHSCOfficeofDisabilityServicesCoordination@hhs.Texa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texas.gov/services/disability/employment-people-disabilities/employment-first/employment-guides-people-disabiliti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5C31-1302-9F1B-A8CB-8B8B7AC6AA2B}"/>
              </a:ext>
            </a:extLst>
          </p:cNvPr>
          <p:cNvSpPr>
            <a:spLocks noGrp="1"/>
          </p:cNvSpPr>
          <p:nvPr>
            <p:ph type="ctrTitle"/>
          </p:nvPr>
        </p:nvSpPr>
        <p:spPr>
          <a:xfrm>
            <a:off x="922690" y="2707636"/>
            <a:ext cx="7012995" cy="1855167"/>
          </a:xfrm>
        </p:spPr>
        <p:txBody>
          <a:bodyPr/>
          <a:lstStyle/>
          <a:p>
            <a:pPr algn="ctr"/>
            <a:r>
              <a:rPr lang="en-US" sz="4400" dirty="0"/>
              <a:t>State Perspectives Panel IDD Services </a:t>
            </a:r>
          </a:p>
        </p:txBody>
      </p:sp>
      <p:sp>
        <p:nvSpPr>
          <p:cNvPr id="3" name="Subtitle 2">
            <a:extLst>
              <a:ext uri="{FF2B5EF4-FFF2-40B4-BE49-F238E27FC236}">
                <a16:creationId xmlns:a16="http://schemas.microsoft.com/office/drawing/2014/main" id="{0524AFD3-46C5-7C98-7DA0-036B9ABDE877}"/>
              </a:ext>
            </a:extLst>
          </p:cNvPr>
          <p:cNvSpPr>
            <a:spLocks noGrp="1"/>
          </p:cNvSpPr>
          <p:nvPr>
            <p:ph type="subTitle" idx="1"/>
          </p:nvPr>
        </p:nvSpPr>
        <p:spPr>
          <a:xfrm>
            <a:off x="922690" y="4909354"/>
            <a:ext cx="7143624" cy="1100447"/>
          </a:xfrm>
        </p:spPr>
        <p:txBody>
          <a:bodyPr>
            <a:normAutofit/>
          </a:bodyPr>
          <a:lstStyle/>
          <a:p>
            <a:r>
              <a:rPr lang="en-US" sz="2100" dirty="0"/>
              <a:t>Haley Turner</a:t>
            </a:r>
          </a:p>
          <a:p>
            <a:r>
              <a:rPr lang="en-US" sz="2100" dirty="0"/>
              <a:t>Deputy Executive Commissioner, Community Services </a:t>
            </a:r>
          </a:p>
        </p:txBody>
      </p:sp>
    </p:spTree>
    <p:extLst>
      <p:ext uri="{BB962C8B-B14F-4D97-AF65-F5344CB8AC3E}">
        <p14:creationId xmlns:p14="http://schemas.microsoft.com/office/powerpoint/2010/main" val="59461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3CFB-8629-0812-F883-C58A90295E0C}"/>
              </a:ext>
            </a:extLst>
          </p:cNvPr>
          <p:cNvSpPr>
            <a:spLocks noGrp="1"/>
          </p:cNvSpPr>
          <p:nvPr>
            <p:ph type="title"/>
          </p:nvPr>
        </p:nvSpPr>
        <p:spPr>
          <a:xfrm>
            <a:off x="2224007" y="613102"/>
            <a:ext cx="6340130" cy="743000"/>
          </a:xfrm>
        </p:spPr>
        <p:txBody>
          <a:bodyPr/>
          <a:lstStyle/>
          <a:p>
            <a:r>
              <a:rPr lang="en-US" sz="3600" dirty="0"/>
              <a:t>Employment First Training</a:t>
            </a:r>
          </a:p>
        </p:txBody>
      </p:sp>
      <p:sp>
        <p:nvSpPr>
          <p:cNvPr id="3" name="Content Placeholder 2">
            <a:extLst>
              <a:ext uri="{FF2B5EF4-FFF2-40B4-BE49-F238E27FC236}">
                <a16:creationId xmlns:a16="http://schemas.microsoft.com/office/drawing/2014/main" id="{711F4964-1EA0-37B6-A07A-BE44F58D3E48}"/>
              </a:ext>
            </a:extLst>
          </p:cNvPr>
          <p:cNvSpPr>
            <a:spLocks noGrp="1"/>
          </p:cNvSpPr>
          <p:nvPr>
            <p:ph sz="half" idx="1"/>
          </p:nvPr>
        </p:nvSpPr>
        <p:spPr/>
        <p:txBody>
          <a:bodyPr>
            <a:normAutofit lnSpcReduction="10000"/>
          </a:bodyPr>
          <a:lstStyle/>
          <a:p>
            <a:pPr marL="0" indent="0">
              <a:lnSpc>
                <a:spcPct val="100000"/>
              </a:lnSpc>
              <a:buNone/>
            </a:pPr>
            <a:r>
              <a:rPr lang="en-US" sz="1600" dirty="0"/>
              <a:t>The Special Projects Employment Recruitment Coordinator and Employment First Coordinator are conducting in person training this summer in Longview, Hurst, Lubbock, Weslaco, El Paso, San Antonio, Beaumont, and Sugarland.</a:t>
            </a:r>
          </a:p>
          <a:p>
            <a:pPr marL="0" indent="0">
              <a:lnSpc>
                <a:spcPct val="100000"/>
              </a:lnSpc>
              <a:buNone/>
            </a:pPr>
            <a:endParaRPr lang="en-US" sz="1600" dirty="0"/>
          </a:p>
          <a:p>
            <a:pPr marL="0" indent="0">
              <a:lnSpc>
                <a:spcPct val="100000"/>
              </a:lnSpc>
              <a:buNone/>
            </a:pPr>
            <a:r>
              <a:rPr lang="en-US" sz="1600" dirty="0"/>
              <a:t>2024 HHS/TEA/TWC Fall Conference </a:t>
            </a:r>
          </a:p>
          <a:p>
            <a:pPr marL="0" indent="0">
              <a:lnSpc>
                <a:spcPct val="100000"/>
              </a:lnSpc>
              <a:buNone/>
            </a:pPr>
            <a:r>
              <a:rPr lang="en-US" sz="1600" dirty="0"/>
              <a:t>This virtual conference will provide a platform to address the following cross-agency workgroup goals: 1) Improve referral systems and processes between partner agencies, 2) Establish structured systems for meaningful collaboration and coordination of service delivery for individuals with the most significant disabilities and 3) Establish data exchange systems for ongoing collaboration and reporting. </a:t>
            </a:r>
          </a:p>
          <a:p>
            <a:pPr>
              <a:lnSpc>
                <a:spcPct val="100000"/>
              </a:lnSpc>
            </a:pPr>
            <a:endParaRPr lang="en-US" sz="1600" dirty="0"/>
          </a:p>
          <a:p>
            <a:pPr marL="0" indent="0">
              <a:lnSpc>
                <a:spcPct val="100000"/>
              </a:lnSpc>
              <a:buNone/>
            </a:pPr>
            <a:r>
              <a:rPr lang="en-US" sz="1600" dirty="0"/>
              <a:t>The conference is scheduled for November 13-14, 2024.</a:t>
            </a:r>
          </a:p>
          <a:p>
            <a:pPr marL="0" indent="0">
              <a:lnSpc>
                <a:spcPct val="100000"/>
              </a:lnSpc>
              <a:buNone/>
            </a:pPr>
            <a:endParaRPr lang="en-US" sz="1600" dirty="0"/>
          </a:p>
          <a:p>
            <a:pPr marL="0" indent="0">
              <a:lnSpc>
                <a:spcPct val="100000"/>
              </a:lnSpc>
              <a:buNone/>
            </a:pPr>
            <a:endParaRPr lang="en-US" sz="1600" dirty="0"/>
          </a:p>
          <a:p>
            <a:endParaRPr lang="en-US" dirty="0"/>
          </a:p>
        </p:txBody>
      </p:sp>
      <p:sp>
        <p:nvSpPr>
          <p:cNvPr id="4" name="Slide Number Placeholder 3">
            <a:extLst>
              <a:ext uri="{FF2B5EF4-FFF2-40B4-BE49-F238E27FC236}">
                <a16:creationId xmlns:a16="http://schemas.microsoft.com/office/drawing/2014/main" id="{05BF54E3-D25C-F853-C892-4366B2143E32}"/>
              </a:ext>
            </a:extLst>
          </p:cNvPr>
          <p:cNvSpPr>
            <a:spLocks noGrp="1"/>
          </p:cNvSpPr>
          <p:nvPr>
            <p:ph type="sldNum" sz="quarter" idx="12"/>
          </p:nvPr>
        </p:nvSpPr>
        <p:spPr/>
        <p:txBody>
          <a:bodyPr/>
          <a:lstStyle/>
          <a:p>
            <a:fld id="{3264D530-B60B-4A5A-91C0-C766C58A4783}" type="slidenum">
              <a:rPr lang="en-US" smtClean="0"/>
              <a:t>10</a:t>
            </a:fld>
            <a:endParaRPr lang="en-US"/>
          </a:p>
        </p:txBody>
      </p:sp>
    </p:spTree>
    <p:extLst>
      <p:ext uri="{BB962C8B-B14F-4D97-AF65-F5344CB8AC3E}">
        <p14:creationId xmlns:p14="http://schemas.microsoft.com/office/powerpoint/2010/main" val="406112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Successes of the Year</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2197757" y="1666327"/>
            <a:ext cx="6317592" cy="4541951"/>
          </a:xfrm>
        </p:spPr>
        <p:txBody>
          <a:bodyPr vert="horz" lIns="91440" tIns="45720" rIns="91440" bIns="45720" rtlCol="0" anchor="t">
            <a:noAutofit/>
          </a:bodyPr>
          <a:lstStyle/>
          <a:p>
            <a:pPr marL="0" indent="0">
              <a:lnSpc>
                <a:spcPct val="100000"/>
              </a:lnSpc>
              <a:buNone/>
            </a:pPr>
            <a:r>
              <a:rPr lang="en-US" sz="2200" b="1" dirty="0">
                <a:effectLst/>
                <a:latin typeface="Verdana"/>
                <a:ea typeface="Verdana"/>
                <a:cs typeface="Verdana" panose="020B0604030504040204" pitchFamily="34" charset="0"/>
              </a:rPr>
              <a:t>Interagency </a:t>
            </a:r>
            <a:r>
              <a:rPr lang="en-US" sz="2200" b="1" dirty="0">
                <a:latin typeface="Verdana"/>
                <a:ea typeface="Verdana"/>
                <a:cs typeface="Verdana" panose="020B0604030504040204" pitchFamily="34" charset="0"/>
              </a:rPr>
              <a:t>staffing for Complex Cases (DFPS, TJJD, SSLC, SH)</a:t>
            </a:r>
          </a:p>
          <a:p>
            <a:pPr marL="0" indent="0">
              <a:lnSpc>
                <a:spcPct val="100000"/>
              </a:lnSpc>
              <a:buNone/>
            </a:pPr>
            <a:endParaRPr lang="en-US" sz="2200" b="1" dirty="0">
              <a:effectLst/>
              <a:latin typeface="Verdana"/>
              <a:ea typeface="Verdana"/>
              <a:cs typeface="Verdana" panose="020B0604030504040204" pitchFamily="34" charset="0"/>
            </a:endParaRPr>
          </a:p>
          <a:p>
            <a:pPr marL="680720" lvl="1" indent="-342900">
              <a:lnSpc>
                <a:spcPct val="100000"/>
              </a:lnSpc>
              <a:buFont typeface="Arial" panose="020B0604020202020204" pitchFamily="34" charset="0"/>
              <a:buChar char="•"/>
            </a:pPr>
            <a:r>
              <a:rPr lang="en-US" sz="1800" dirty="0">
                <a:ea typeface="Verdana"/>
                <a:cs typeface="Segoe UI"/>
              </a:rPr>
              <a:t>IDD Services Money Follows the Person (MFP) unit in collaboration with Behavioral Health Services, Health and Specialty Care Services, DFPS, and the Texas Juvenile Justice Department.</a:t>
            </a:r>
          </a:p>
          <a:p>
            <a:pPr marL="680720" lvl="1" indent="-342900">
              <a:lnSpc>
                <a:spcPct val="100000"/>
              </a:lnSpc>
              <a:buFont typeface="Arial" panose="020B0604020202020204" pitchFamily="34" charset="0"/>
              <a:buChar char="•"/>
            </a:pPr>
            <a:r>
              <a:rPr lang="en-US" sz="1800" dirty="0">
                <a:ea typeface="Verdana"/>
                <a:cs typeface="Segoe UI"/>
              </a:rPr>
              <a:t>42 complex case </a:t>
            </a:r>
            <a:r>
              <a:rPr lang="en-US" sz="1800" dirty="0" err="1">
                <a:ea typeface="Verdana"/>
                <a:cs typeface="Segoe UI"/>
              </a:rPr>
              <a:t>staffings</a:t>
            </a:r>
            <a:r>
              <a:rPr lang="en-US" sz="1800" dirty="0">
                <a:ea typeface="Verdana"/>
                <a:cs typeface="Segoe UI"/>
              </a:rPr>
              <a:t>.</a:t>
            </a:r>
          </a:p>
          <a:p>
            <a:pPr marL="680720" lvl="1" indent="-342900">
              <a:lnSpc>
                <a:spcPct val="100000"/>
              </a:lnSpc>
              <a:buFont typeface="Arial" panose="020B0604020202020204" pitchFamily="34" charset="0"/>
              <a:buChar char="•"/>
            </a:pPr>
            <a:r>
              <a:rPr lang="en-US" sz="1800" dirty="0">
                <a:ea typeface="Verdana"/>
                <a:cs typeface="Segoe UI"/>
              </a:rPr>
              <a:t>Top requestor of </a:t>
            </a:r>
            <a:r>
              <a:rPr lang="en-US" sz="1800" dirty="0" err="1">
                <a:ea typeface="Verdana"/>
                <a:cs typeface="Segoe UI"/>
              </a:rPr>
              <a:t>staffings</a:t>
            </a:r>
            <a:r>
              <a:rPr lang="en-US" sz="1800" dirty="0">
                <a:ea typeface="Verdana"/>
                <a:cs typeface="Segoe UI"/>
              </a:rPr>
              <a:t> is LIDDA’s and Behavioral Health Services.</a:t>
            </a:r>
          </a:p>
          <a:p>
            <a:pPr marL="680720" lvl="1" indent="-342900">
              <a:lnSpc>
                <a:spcPct val="100000"/>
              </a:lnSpc>
              <a:buFont typeface="Arial" panose="020B0604020202020204" pitchFamily="34" charset="0"/>
              <a:buChar char="•"/>
            </a:pPr>
            <a:endParaRPr lang="en-US" sz="1800" dirty="0">
              <a:ea typeface="Verdana"/>
              <a:cs typeface="Segoe UI"/>
            </a:endParaRPr>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11</a:t>
            </a:fld>
            <a:endParaRPr lang="en-US"/>
          </a:p>
        </p:txBody>
      </p:sp>
    </p:spTree>
    <p:extLst>
      <p:ext uri="{BB962C8B-B14F-4D97-AF65-F5344CB8AC3E}">
        <p14:creationId xmlns:p14="http://schemas.microsoft.com/office/powerpoint/2010/main" val="6551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Successes of the Year</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2197757" y="1666327"/>
            <a:ext cx="6317592" cy="4541951"/>
          </a:xfrm>
        </p:spPr>
        <p:txBody>
          <a:bodyPr vert="horz" lIns="91440" tIns="45720" rIns="91440" bIns="45720" rtlCol="0" anchor="t">
            <a:noAutofit/>
          </a:bodyPr>
          <a:lstStyle/>
          <a:p>
            <a:pPr marL="337820" lvl="1" indent="0">
              <a:lnSpc>
                <a:spcPct val="100000"/>
              </a:lnSpc>
              <a:buNone/>
            </a:pPr>
            <a:r>
              <a:rPr lang="en-US" sz="2200" b="1" dirty="0">
                <a:ea typeface="Verdana"/>
                <a:cs typeface="Segoe UI"/>
              </a:rPr>
              <a:t>Mental Health Services for People with IDD (OBI)</a:t>
            </a:r>
          </a:p>
          <a:p>
            <a:pPr marL="623570" lvl="1" indent="-285750">
              <a:lnSpc>
                <a:spcPct val="100000"/>
              </a:lnSpc>
              <a:buFont typeface="Arial" panose="020B0604020202020204" pitchFamily="34" charset="0"/>
              <a:buChar char="•"/>
            </a:pPr>
            <a:r>
              <a:rPr lang="en-US" sz="2000" dirty="0">
                <a:ea typeface="Verdana"/>
                <a:cs typeface="Segoe UI"/>
              </a:rPr>
              <a:t>Bluebonnet Trails Community Center​</a:t>
            </a:r>
          </a:p>
          <a:p>
            <a:pPr marL="623570" lvl="1" indent="-285750">
              <a:lnSpc>
                <a:spcPct val="100000"/>
              </a:lnSpc>
              <a:buFont typeface="Arial" panose="020B0604020202020204" pitchFamily="34" charset="0"/>
              <a:buChar char="•"/>
            </a:pPr>
            <a:r>
              <a:rPr lang="en-US" sz="2000" dirty="0">
                <a:ea typeface="Verdana"/>
                <a:cs typeface="Segoe UI"/>
              </a:rPr>
              <a:t>Integral Care​</a:t>
            </a:r>
          </a:p>
          <a:p>
            <a:pPr marL="623570" lvl="1" indent="-285750">
              <a:lnSpc>
                <a:spcPct val="100000"/>
              </a:lnSpc>
              <a:buFont typeface="Arial" panose="020B0604020202020204" pitchFamily="34" charset="0"/>
              <a:buChar char="•"/>
            </a:pPr>
            <a:r>
              <a:rPr lang="en-US" sz="2000" dirty="0">
                <a:ea typeface="Verdana"/>
                <a:cs typeface="Segoe UI"/>
              </a:rPr>
              <a:t>Lakes Regional Community Center​</a:t>
            </a:r>
          </a:p>
          <a:p>
            <a:pPr marL="623570" lvl="1" indent="-285750">
              <a:lnSpc>
                <a:spcPct val="100000"/>
              </a:lnSpc>
              <a:buFont typeface="Arial" panose="020B0604020202020204" pitchFamily="34" charset="0"/>
              <a:buChar char="•"/>
            </a:pPr>
            <a:r>
              <a:rPr lang="en-US" sz="2000" dirty="0">
                <a:ea typeface="Verdana"/>
                <a:cs typeface="Segoe UI"/>
              </a:rPr>
              <a:t>MHMR of Tarrant County​</a:t>
            </a:r>
          </a:p>
          <a:p>
            <a:pPr marL="623570" lvl="1" indent="-285750">
              <a:lnSpc>
                <a:spcPct val="100000"/>
              </a:lnSpc>
              <a:buFont typeface="Arial" panose="020B0604020202020204" pitchFamily="34" charset="0"/>
              <a:buChar char="•"/>
            </a:pPr>
            <a:r>
              <a:rPr lang="en-US" sz="2000" dirty="0">
                <a:ea typeface="Verdana"/>
                <a:cs typeface="Segoe UI"/>
              </a:rPr>
              <a:t>The Harris Center for Mental Health and IDD​</a:t>
            </a:r>
          </a:p>
          <a:p>
            <a:pPr marL="337820" lvl="1" indent="0">
              <a:lnSpc>
                <a:spcPct val="100000"/>
              </a:lnSpc>
              <a:buNone/>
            </a:pPr>
            <a:endParaRPr lang="en-US" sz="2000" dirty="0">
              <a:ea typeface="Verdana"/>
              <a:cs typeface="Segoe UI"/>
            </a:endParaRPr>
          </a:p>
          <a:p>
            <a:pPr marL="337820" lvl="1" indent="0">
              <a:lnSpc>
                <a:spcPct val="100000"/>
              </a:lnSpc>
              <a:buNone/>
            </a:pPr>
            <a:r>
              <a:rPr lang="en-US" sz="2000" dirty="0">
                <a:ea typeface="Verdana"/>
                <a:cs typeface="Segoe UI"/>
              </a:rPr>
              <a:t>​Days spent hospitalized decreased by 63% and days spent jailed decreased by 38% among program participants. </a:t>
            </a:r>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12</a:t>
            </a:fld>
            <a:endParaRPr lang="en-US"/>
          </a:p>
        </p:txBody>
      </p:sp>
    </p:spTree>
    <p:extLst>
      <p:ext uri="{BB962C8B-B14F-4D97-AF65-F5344CB8AC3E}">
        <p14:creationId xmlns:p14="http://schemas.microsoft.com/office/powerpoint/2010/main" val="375164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Successes of the Year</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2197757" y="1666327"/>
            <a:ext cx="6317592" cy="4541951"/>
          </a:xfrm>
        </p:spPr>
        <p:txBody>
          <a:bodyPr>
            <a:normAutofit/>
          </a:bodyPr>
          <a:lstStyle/>
          <a:p>
            <a:pPr marL="0" indent="-318">
              <a:lnSpc>
                <a:spcPct val="120000"/>
              </a:lnSpc>
              <a:buNone/>
            </a:pPr>
            <a:r>
              <a:rPr lang="en-US" sz="2200" b="1" dirty="0">
                <a:latin typeface="Verdana"/>
                <a:ea typeface="Verdana"/>
              </a:rPr>
              <a:t>SSLC transition reporting database</a:t>
            </a:r>
          </a:p>
          <a:p>
            <a:pPr marL="623570" lvl="1" indent="-285750">
              <a:lnSpc>
                <a:spcPct val="100000"/>
              </a:lnSpc>
              <a:buFont typeface="Arial" panose="020B0604020202020204" pitchFamily="34" charset="0"/>
              <a:buChar char="•"/>
            </a:pPr>
            <a:r>
              <a:rPr lang="en-US" sz="1800" dirty="0">
                <a:ea typeface="Verdana"/>
                <a:cs typeface="Segoe UI"/>
              </a:rPr>
              <a:t>The database is intended to better capture the state supported living center transition population to monitor and inform population and individual-level services and support needs and outcomes.</a:t>
            </a:r>
          </a:p>
          <a:p>
            <a:pPr marL="0" indent="0">
              <a:buNone/>
            </a:pPr>
            <a:endParaRPr lang="en-US" sz="2200" b="1"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200" b="1" dirty="0">
                <a:effectLst/>
                <a:latin typeface="Verdana" panose="020B0604030504040204" pitchFamily="34" charset="0"/>
                <a:ea typeface="Verdana" panose="020B0604030504040204" pitchFamily="34" charset="0"/>
                <a:cs typeface="Verdana" panose="020B0604030504040204" pitchFamily="34" charset="0"/>
              </a:rPr>
              <a:t>LIDDA Connect</a:t>
            </a:r>
          </a:p>
          <a:p>
            <a:pPr marL="681038" lvl="1" indent="-342900">
              <a:lnSpc>
                <a:spcPct val="100000"/>
              </a:lnSpc>
              <a:buFont typeface="Arial" panose="020B0604020202020204" pitchFamily="34" charset="0"/>
              <a:buChar char="•"/>
            </a:pPr>
            <a:r>
              <a:rPr lang="en-US" sz="1800" dirty="0">
                <a:ea typeface="Verdana"/>
                <a:cs typeface="Segoe UI"/>
              </a:rPr>
              <a:t>Published a SharePoint site dedicated to LIDDAs and their staff. The LIDDA Connect contains resources for staff including broadcasts and recorded trainings. </a:t>
            </a:r>
          </a:p>
          <a:p>
            <a:pPr marL="681038" lvl="1" indent="-342900">
              <a:lnSpc>
                <a:spcPct val="100000"/>
              </a:lnSpc>
              <a:buFont typeface="Arial" panose="020B0604020202020204" pitchFamily="34" charset="0"/>
              <a:buChar char="•"/>
            </a:pPr>
            <a:r>
              <a:rPr lang="en-US" sz="1800" dirty="0">
                <a:ea typeface="Verdana"/>
                <a:cs typeface="Segoe UI"/>
              </a:rPr>
              <a:t>770 users registered.</a:t>
            </a:r>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13</a:t>
            </a:fld>
            <a:endParaRPr lang="en-US"/>
          </a:p>
        </p:txBody>
      </p:sp>
    </p:spTree>
    <p:extLst>
      <p:ext uri="{BB962C8B-B14F-4D97-AF65-F5344CB8AC3E}">
        <p14:creationId xmlns:p14="http://schemas.microsoft.com/office/powerpoint/2010/main" val="14674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Successes of the Year</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2197757" y="1666327"/>
            <a:ext cx="6317592" cy="4541951"/>
          </a:xfrm>
        </p:spPr>
        <p:txBody>
          <a:bodyPr vert="horz" lIns="91440" tIns="45720" rIns="91440" bIns="45720" rtlCol="0" anchor="t">
            <a:normAutofit lnSpcReduction="10000"/>
          </a:bodyPr>
          <a:lstStyle/>
          <a:p>
            <a:pPr marL="342900" indent="-342900">
              <a:lnSpc>
                <a:spcPct val="100000"/>
              </a:lnSpc>
              <a:buFont typeface="Arial" panose="020B0604020202020204" pitchFamily="34" charset="0"/>
              <a:buChar char="•"/>
            </a:pPr>
            <a:r>
              <a:rPr lang="en-US" sz="2200" dirty="0">
                <a:ea typeface="Verdana"/>
              </a:rPr>
              <a:t>Expanded qualifications for service coordinators (see 26 TAC §331.17)​.</a:t>
            </a:r>
          </a:p>
          <a:p>
            <a:pPr marL="342900" indent="-342900">
              <a:lnSpc>
                <a:spcPct val="100000"/>
              </a:lnSpc>
              <a:buFont typeface="Arial" panose="020B0604020202020204" pitchFamily="34" charset="0"/>
              <a:buChar char="•"/>
            </a:pPr>
            <a:endParaRPr lang="en-US" sz="2200" dirty="0">
              <a:ea typeface="Verdana"/>
            </a:endParaRPr>
          </a:p>
          <a:p>
            <a:pPr marL="342900" indent="-342900">
              <a:lnSpc>
                <a:spcPct val="100000"/>
              </a:lnSpc>
              <a:buFont typeface="Arial" panose="020B0604020202020204" pitchFamily="34" charset="0"/>
              <a:buChar char="•"/>
            </a:pPr>
            <a:r>
              <a:rPr lang="en-US" sz="2200" dirty="0">
                <a:ea typeface="Verdana"/>
              </a:rPr>
              <a:t>Service coordinators may use audio-visual and audio-only contacts for comprehensive (Type A) encounters.​</a:t>
            </a:r>
          </a:p>
          <a:p>
            <a:pPr marL="342900" indent="-342900">
              <a:lnSpc>
                <a:spcPct val="100000"/>
              </a:lnSpc>
              <a:buFont typeface="Arial" panose="020B0604020202020204" pitchFamily="34" charset="0"/>
              <a:buChar char="•"/>
            </a:pPr>
            <a:endParaRPr lang="en-US" sz="2200" dirty="0">
              <a:ea typeface="Verdana"/>
            </a:endParaRPr>
          </a:p>
          <a:p>
            <a:pPr marL="342900" indent="-342900">
              <a:lnSpc>
                <a:spcPct val="100000"/>
              </a:lnSpc>
              <a:buFont typeface="Arial" panose="020B0604020202020204" pitchFamily="34" charset="0"/>
              <a:buChar char="•"/>
            </a:pPr>
            <a:r>
              <a:rPr lang="en-US" sz="2200" dirty="0">
                <a:ea typeface="Verdana"/>
              </a:rPr>
              <a:t>Published (yesterday!) Form 8647, Service Coordination Assessment.​</a:t>
            </a:r>
          </a:p>
          <a:p>
            <a:pPr marL="342900" indent="-342900">
              <a:lnSpc>
                <a:spcPct val="100000"/>
              </a:lnSpc>
              <a:buFont typeface="Arial" panose="020B0604020202020204" pitchFamily="34" charset="0"/>
              <a:buChar char="•"/>
            </a:pPr>
            <a:endParaRPr lang="en-US" sz="2200" dirty="0">
              <a:ea typeface="Verdana"/>
            </a:endParaRPr>
          </a:p>
          <a:p>
            <a:pPr marL="342900" indent="-342900">
              <a:lnSpc>
                <a:spcPct val="100000"/>
              </a:lnSpc>
              <a:buFont typeface="Arial" panose="020B0604020202020204" pitchFamily="34" charset="0"/>
              <a:buChar char="•"/>
            </a:pPr>
            <a:r>
              <a:rPr lang="en-US" sz="2200" dirty="0">
                <a:ea typeface="Verdana"/>
              </a:rPr>
              <a:t>New consent and agreement for telecommunications should publish soon.</a:t>
            </a:r>
          </a:p>
          <a:p>
            <a:pPr marL="342900" indent="-342900">
              <a:lnSpc>
                <a:spcPct val="100000"/>
              </a:lnSpc>
              <a:buFont typeface="Arial" panose="020B0604020202020204" pitchFamily="34" charset="0"/>
              <a:buChar char="•"/>
            </a:pPr>
            <a:endParaRPr lang="en-US" sz="2200" dirty="0">
              <a:ea typeface="Verdana"/>
            </a:endParaRPr>
          </a:p>
          <a:p>
            <a:pPr marL="0" indent="0">
              <a:lnSpc>
                <a:spcPct val="100000"/>
              </a:lnSpc>
              <a:buNone/>
            </a:pPr>
            <a:endParaRPr lang="en-US" sz="2200" dirty="0">
              <a:ea typeface="Verdana"/>
            </a:endParaRPr>
          </a:p>
          <a:p>
            <a:pPr marL="0" indent="0">
              <a:lnSpc>
                <a:spcPct val="100000"/>
              </a:lnSpc>
              <a:buNone/>
            </a:pPr>
            <a:endParaRPr lang="en-US" sz="2200" dirty="0">
              <a:ea typeface="Verdana"/>
            </a:endParaRPr>
          </a:p>
          <a:p>
            <a:pPr marL="342900" indent="-342900">
              <a:lnSpc>
                <a:spcPct val="100000"/>
              </a:lnSpc>
              <a:buFont typeface="Arial" panose="020B0604020202020204" pitchFamily="34" charset="0"/>
              <a:buChar char="•"/>
            </a:pPr>
            <a:endParaRPr lang="en-US" sz="2200" dirty="0">
              <a:ea typeface="Verdana"/>
            </a:endParaRPr>
          </a:p>
          <a:p>
            <a:pPr marL="0" indent="0">
              <a:lnSpc>
                <a:spcPct val="100000"/>
              </a:lnSpc>
              <a:buNone/>
            </a:pPr>
            <a:endParaRPr lang="en-US" sz="2200" dirty="0"/>
          </a:p>
          <a:p>
            <a:pPr marL="0" indent="0">
              <a:lnSpc>
                <a:spcPct val="100000"/>
              </a:lnSpc>
              <a:buNone/>
            </a:pPr>
            <a:endParaRPr lang="en-US" sz="2200" dirty="0">
              <a:ea typeface="Verdana"/>
            </a:endParaRPr>
          </a:p>
          <a:p>
            <a:pPr marL="0" indent="0">
              <a:lnSpc>
                <a:spcPct val="100000"/>
              </a:lnSpc>
              <a:buNone/>
            </a:pPr>
            <a:endParaRPr lang="en-US" sz="2200" dirty="0">
              <a:ea typeface="Verdana"/>
            </a:endParaRPr>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14</a:t>
            </a:fld>
            <a:endParaRPr lang="en-US"/>
          </a:p>
        </p:txBody>
      </p:sp>
    </p:spTree>
    <p:extLst>
      <p:ext uri="{BB962C8B-B14F-4D97-AF65-F5344CB8AC3E}">
        <p14:creationId xmlns:p14="http://schemas.microsoft.com/office/powerpoint/2010/main" val="38351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Successes of the Year</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2197757" y="1666327"/>
            <a:ext cx="6317592" cy="4541951"/>
          </a:xfrm>
        </p:spPr>
        <p:txBody>
          <a:bodyPr vert="horz" lIns="91440" tIns="45720" rIns="91440" bIns="45720" rtlCol="0" anchor="t">
            <a:normAutofit/>
          </a:bodyPr>
          <a:lstStyle/>
          <a:p>
            <a:pPr marL="0" indent="0">
              <a:lnSpc>
                <a:spcPct val="100000"/>
              </a:lnSpc>
              <a:buNone/>
            </a:pPr>
            <a:r>
              <a:rPr lang="en-US" sz="2200" dirty="0">
                <a:ea typeface="Verdana"/>
              </a:rPr>
              <a:t>30 LIDDAs have undergone the new Contract Accountability and Oversight (CAO) review process implemented beginning fiscal year 2024. </a:t>
            </a:r>
          </a:p>
          <a:p>
            <a:pPr marL="0" indent="0">
              <a:lnSpc>
                <a:spcPct val="100000"/>
              </a:lnSpc>
              <a:buNone/>
            </a:pPr>
            <a:endParaRPr lang="en-US" sz="2200" dirty="0">
              <a:ea typeface="Verdana"/>
            </a:endParaRPr>
          </a:p>
          <a:p>
            <a:pPr marL="0" indent="0">
              <a:lnSpc>
                <a:spcPct val="100000"/>
              </a:lnSpc>
              <a:buNone/>
            </a:pPr>
            <a:r>
              <a:rPr lang="en-US" sz="2200" dirty="0">
                <a:ea typeface="Verdana"/>
              </a:rPr>
              <a:t>As a result of these new reviews:​</a:t>
            </a:r>
          </a:p>
          <a:p>
            <a:pPr marL="342900" indent="-342900">
              <a:lnSpc>
                <a:spcPct val="100000"/>
              </a:lnSpc>
              <a:buFont typeface="Arial" panose="020B0604020202020204" pitchFamily="34" charset="0"/>
              <a:buChar char="•"/>
            </a:pPr>
            <a:r>
              <a:rPr lang="en-US" sz="2200" dirty="0">
                <a:ea typeface="Verdana"/>
              </a:rPr>
              <a:t>53% LIDDAs are eligible for formal monitoring which means their next monitoring review will not be for 21-24 months from their previous exit date.</a:t>
            </a:r>
          </a:p>
          <a:p>
            <a:pPr marL="0" indent="0">
              <a:lnSpc>
                <a:spcPct val="100000"/>
              </a:lnSpc>
              <a:buNone/>
            </a:pPr>
            <a:endParaRPr lang="en-US" sz="2200" dirty="0">
              <a:ea typeface="Verdana"/>
            </a:endParaRPr>
          </a:p>
          <a:p>
            <a:pPr marL="0" indent="0">
              <a:lnSpc>
                <a:spcPct val="100000"/>
              </a:lnSpc>
              <a:buNone/>
            </a:pPr>
            <a:endParaRPr lang="en-US" sz="2200" dirty="0">
              <a:ea typeface="Verdana"/>
            </a:endParaRPr>
          </a:p>
          <a:p>
            <a:pPr marL="342900" indent="-342900">
              <a:lnSpc>
                <a:spcPct val="100000"/>
              </a:lnSpc>
              <a:buFont typeface="Arial" panose="020B0604020202020204" pitchFamily="34" charset="0"/>
              <a:buChar char="•"/>
            </a:pPr>
            <a:endParaRPr lang="en-US" sz="2200" dirty="0">
              <a:ea typeface="Verdana"/>
            </a:endParaRPr>
          </a:p>
          <a:p>
            <a:pPr marL="0" indent="0">
              <a:lnSpc>
                <a:spcPct val="100000"/>
              </a:lnSpc>
              <a:buNone/>
            </a:pPr>
            <a:endParaRPr lang="en-US" sz="2200" dirty="0"/>
          </a:p>
          <a:p>
            <a:pPr marL="0" indent="0">
              <a:lnSpc>
                <a:spcPct val="100000"/>
              </a:lnSpc>
              <a:buNone/>
            </a:pPr>
            <a:endParaRPr lang="en-US" sz="2200" dirty="0">
              <a:ea typeface="Verdana"/>
            </a:endParaRPr>
          </a:p>
          <a:p>
            <a:pPr marL="0" indent="0">
              <a:lnSpc>
                <a:spcPct val="100000"/>
              </a:lnSpc>
              <a:buNone/>
            </a:pPr>
            <a:endParaRPr lang="en-US" sz="2200" dirty="0">
              <a:ea typeface="Verdana"/>
            </a:endParaRPr>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15</a:t>
            </a:fld>
            <a:endParaRPr lang="en-US"/>
          </a:p>
        </p:txBody>
      </p:sp>
    </p:spTree>
    <p:extLst>
      <p:ext uri="{BB962C8B-B14F-4D97-AF65-F5344CB8AC3E}">
        <p14:creationId xmlns:p14="http://schemas.microsoft.com/office/powerpoint/2010/main" val="296005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Legislative Updates</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2197757" y="1666327"/>
            <a:ext cx="6317592" cy="4836073"/>
          </a:xfrm>
        </p:spPr>
        <p:txBody>
          <a:bodyPr>
            <a:normAutofit lnSpcReduction="10000"/>
          </a:bodyPr>
          <a:lstStyle/>
          <a:p>
            <a:pPr marL="0" indent="0">
              <a:lnSpc>
                <a:spcPct val="100000"/>
              </a:lnSpc>
              <a:buNone/>
            </a:pPr>
            <a:r>
              <a:rPr lang="en-US" sz="2200" b="1" dirty="0"/>
              <a:t>89th Texas legislative session begins </a:t>
            </a:r>
            <a:r>
              <a:rPr lang="en-US" sz="2200" b="1"/>
              <a:t>in 210 </a:t>
            </a:r>
            <a:r>
              <a:rPr lang="en-US" sz="2200" b="1" dirty="0"/>
              <a:t>days!</a:t>
            </a:r>
          </a:p>
          <a:p>
            <a:pPr marL="0" indent="0">
              <a:lnSpc>
                <a:spcPct val="100000"/>
              </a:lnSpc>
              <a:buNone/>
            </a:pPr>
            <a:endParaRPr lang="en-US" sz="2200" b="1" dirty="0"/>
          </a:p>
          <a:p>
            <a:pPr marL="0" indent="0">
              <a:lnSpc>
                <a:spcPct val="100000"/>
              </a:lnSpc>
              <a:buNone/>
            </a:pPr>
            <a:r>
              <a:rPr lang="en-US" sz="2200" b="1" dirty="0"/>
              <a:t>SB 26</a:t>
            </a:r>
          </a:p>
          <a:p>
            <a:pPr marL="0" indent="0">
              <a:lnSpc>
                <a:spcPct val="100000"/>
              </a:lnSpc>
              <a:buNone/>
            </a:pPr>
            <a:r>
              <a:rPr lang="en-US" sz="2200" dirty="0"/>
              <a:t>Requires LIDDAs to report certain data relating to SSLC admissions and transitions.</a:t>
            </a:r>
          </a:p>
          <a:p>
            <a:pPr marL="0" indent="0">
              <a:lnSpc>
                <a:spcPct val="100000"/>
              </a:lnSpc>
              <a:buNone/>
            </a:pPr>
            <a:endParaRPr lang="en-US" sz="2200" dirty="0"/>
          </a:p>
          <a:p>
            <a:pPr marL="0" indent="0">
              <a:lnSpc>
                <a:spcPct val="100000"/>
              </a:lnSpc>
              <a:buNone/>
            </a:pPr>
            <a:r>
              <a:rPr lang="en-US" sz="2200" b="1" dirty="0"/>
              <a:t>SB 944</a:t>
            </a:r>
          </a:p>
          <a:p>
            <a:pPr marL="0" indent="0">
              <a:lnSpc>
                <a:spcPct val="100000"/>
              </a:lnSpc>
              <a:buNone/>
            </a:pPr>
            <a:r>
              <a:rPr lang="en-US" sz="2200" dirty="0"/>
              <a:t>Related to the commitment order for individuals with intellectual disabilities who are committed to SSLCs.</a:t>
            </a:r>
          </a:p>
          <a:p>
            <a:pPr marL="0" indent="0">
              <a:lnSpc>
                <a:spcPct val="100000"/>
              </a:lnSpc>
              <a:buNone/>
            </a:pPr>
            <a:endParaRPr lang="en-US" sz="2200" dirty="0"/>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16</a:t>
            </a:fld>
            <a:endParaRPr lang="en-US"/>
          </a:p>
        </p:txBody>
      </p:sp>
    </p:spTree>
    <p:extLst>
      <p:ext uri="{BB962C8B-B14F-4D97-AF65-F5344CB8AC3E}">
        <p14:creationId xmlns:p14="http://schemas.microsoft.com/office/powerpoint/2010/main" val="8810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8B5-8538-9248-042F-88AF1D0D6C60}"/>
              </a:ext>
            </a:extLst>
          </p:cNvPr>
          <p:cNvSpPr>
            <a:spLocks noGrp="1"/>
          </p:cNvSpPr>
          <p:nvPr>
            <p:ph type="title"/>
          </p:nvPr>
        </p:nvSpPr>
        <p:spPr/>
        <p:txBody>
          <a:bodyPr/>
          <a:lstStyle/>
          <a:p>
            <a:r>
              <a:rPr lang="en-US" sz="3600" dirty="0"/>
              <a:t>Looking Ahead </a:t>
            </a:r>
          </a:p>
        </p:txBody>
      </p:sp>
      <p:sp>
        <p:nvSpPr>
          <p:cNvPr id="3" name="Content Placeholder 2">
            <a:extLst>
              <a:ext uri="{FF2B5EF4-FFF2-40B4-BE49-F238E27FC236}">
                <a16:creationId xmlns:a16="http://schemas.microsoft.com/office/drawing/2014/main" id="{2DDF6BCA-DB23-80CA-6077-A084E8508861}"/>
              </a:ext>
            </a:extLst>
          </p:cNvPr>
          <p:cNvSpPr>
            <a:spLocks noGrp="1"/>
          </p:cNvSpPr>
          <p:nvPr>
            <p:ph sz="half" idx="1"/>
          </p:nvPr>
        </p:nvSpPr>
        <p:spPr>
          <a:xfrm>
            <a:off x="1975757" y="1677880"/>
            <a:ext cx="6809014" cy="4541951"/>
          </a:xfrm>
        </p:spPr>
        <p:txBody>
          <a:bodyPr vert="horz" lIns="91440" tIns="45720" rIns="91440" bIns="45720" rtlCol="0" anchor="t">
            <a:normAutofit/>
          </a:bodyPr>
          <a:lstStyle/>
          <a:p>
            <a:pPr marL="342900" indent="-342900">
              <a:lnSpc>
                <a:spcPct val="100000"/>
              </a:lnSpc>
              <a:buFont typeface="Arial" panose="020B0604020202020204" pitchFamily="34" charset="0"/>
              <a:buChar char="•"/>
            </a:pPr>
            <a:r>
              <a:rPr lang="en-US" dirty="0"/>
              <a:t>IDD will be creating a database to better capture the Enhanced Community Coordination and Transition Support Team population.</a:t>
            </a:r>
            <a:endParaRPr lang="en-US" b="1" dirty="0"/>
          </a:p>
          <a:p>
            <a:pPr marL="342900" indent="-342900">
              <a:lnSpc>
                <a:spcPct val="100000"/>
              </a:lnSpc>
              <a:buFont typeface="Arial" panose="020B0604020202020204" pitchFamily="34" charset="0"/>
              <a:buChar char="•"/>
            </a:pPr>
            <a:r>
              <a:rPr lang="en-US" dirty="0"/>
              <a:t>PASRR specialized services are still expected to be added to the Medicaid State plan in the near future.</a:t>
            </a:r>
            <a:endParaRPr lang="en-US" b="1" dirty="0"/>
          </a:p>
          <a:p>
            <a:pPr marL="342900" indent="-342900">
              <a:lnSpc>
                <a:spcPct val="100000"/>
              </a:lnSpc>
              <a:buFont typeface="Arial" panose="020B0604020202020204" pitchFamily="34" charset="0"/>
              <a:buChar char="•"/>
            </a:pPr>
            <a:r>
              <a:rPr lang="en-US" dirty="0"/>
              <a:t>Continue expanding the LIDDA Connect site and the File Sharing Interface.</a:t>
            </a:r>
          </a:p>
          <a:p>
            <a:pPr marL="342900" indent="-342900">
              <a:lnSpc>
                <a:spcPct val="100000"/>
              </a:lnSpc>
              <a:buFont typeface="Arial" panose="020B0604020202020204" pitchFamily="34" charset="0"/>
              <a:buChar char="•"/>
            </a:pPr>
            <a:r>
              <a:rPr lang="en-US" dirty="0"/>
              <a:t>Continued evaluation and analysis of IDD TCM rate and rate methodology.</a:t>
            </a:r>
          </a:p>
        </p:txBody>
      </p:sp>
      <p:sp>
        <p:nvSpPr>
          <p:cNvPr id="4" name="Slide Number Placeholder 3">
            <a:extLst>
              <a:ext uri="{FF2B5EF4-FFF2-40B4-BE49-F238E27FC236}">
                <a16:creationId xmlns:a16="http://schemas.microsoft.com/office/drawing/2014/main" id="{D3239E35-E183-30C8-3138-DE242AB2D46E}"/>
              </a:ext>
            </a:extLst>
          </p:cNvPr>
          <p:cNvSpPr>
            <a:spLocks noGrp="1"/>
          </p:cNvSpPr>
          <p:nvPr>
            <p:ph type="sldNum" sz="quarter" idx="12"/>
          </p:nvPr>
        </p:nvSpPr>
        <p:spPr/>
        <p:txBody>
          <a:bodyPr/>
          <a:lstStyle/>
          <a:p>
            <a:fld id="{3264D530-B60B-4A5A-91C0-C766C58A4783}" type="slidenum">
              <a:rPr lang="en-US" smtClean="0"/>
              <a:t>17</a:t>
            </a:fld>
            <a:endParaRPr lang="en-US"/>
          </a:p>
        </p:txBody>
      </p:sp>
    </p:spTree>
    <p:extLst>
      <p:ext uri="{BB962C8B-B14F-4D97-AF65-F5344CB8AC3E}">
        <p14:creationId xmlns:p14="http://schemas.microsoft.com/office/powerpoint/2010/main" val="245045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5C31-1302-9F1B-A8CB-8B8B7AC6AA2B}"/>
              </a:ext>
            </a:extLst>
          </p:cNvPr>
          <p:cNvSpPr>
            <a:spLocks noGrp="1"/>
          </p:cNvSpPr>
          <p:nvPr>
            <p:ph type="title"/>
          </p:nvPr>
        </p:nvSpPr>
        <p:spPr/>
        <p:txBody>
          <a:bodyPr>
            <a:normAutofit fontScale="90000"/>
          </a:bodyPr>
          <a:lstStyle/>
          <a:p>
            <a:r>
              <a:rPr lang="en-US" sz="6000" dirty="0"/>
              <a:t>Thank you</a:t>
            </a:r>
            <a:br>
              <a:rPr lang="en-US" sz="4800" dirty="0"/>
            </a:br>
            <a:br>
              <a:rPr lang="en-US" sz="4800" dirty="0"/>
            </a:br>
            <a:r>
              <a:rPr lang="en-US" sz="4800" dirty="0"/>
              <a:t>haley.turner@hhs.texas.gov</a:t>
            </a:r>
          </a:p>
        </p:txBody>
      </p:sp>
    </p:spTree>
    <p:extLst>
      <p:ext uri="{BB962C8B-B14F-4D97-AF65-F5344CB8AC3E}">
        <p14:creationId xmlns:p14="http://schemas.microsoft.com/office/powerpoint/2010/main" val="23482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88E4-A94B-453B-80AC-5C1FA597718B}"/>
              </a:ext>
            </a:extLst>
          </p:cNvPr>
          <p:cNvSpPr>
            <a:spLocks noGrp="1"/>
          </p:cNvSpPr>
          <p:nvPr>
            <p:ph type="title"/>
          </p:nvPr>
        </p:nvSpPr>
        <p:spPr>
          <a:xfrm>
            <a:off x="2221005" y="476797"/>
            <a:ext cx="6802762" cy="743000"/>
          </a:xfrm>
        </p:spPr>
        <p:txBody>
          <a:bodyPr/>
          <a:lstStyle/>
          <a:p>
            <a:r>
              <a:rPr lang="en-US" sz="3600" dirty="0"/>
              <a:t>Direct Care Careers (DCC)</a:t>
            </a:r>
          </a:p>
        </p:txBody>
      </p:sp>
      <p:sp>
        <p:nvSpPr>
          <p:cNvPr id="3" name="Content Placeholder 2">
            <a:extLst>
              <a:ext uri="{FF2B5EF4-FFF2-40B4-BE49-F238E27FC236}">
                <a16:creationId xmlns:a16="http://schemas.microsoft.com/office/drawing/2014/main" id="{12405974-3449-43C6-B949-4E52DB68CE56}"/>
              </a:ext>
            </a:extLst>
          </p:cNvPr>
          <p:cNvSpPr>
            <a:spLocks noGrp="1"/>
          </p:cNvSpPr>
          <p:nvPr>
            <p:ph sz="half" idx="1"/>
          </p:nvPr>
        </p:nvSpPr>
        <p:spPr>
          <a:xfrm>
            <a:off x="2221005" y="1677880"/>
            <a:ext cx="6682037" cy="4541951"/>
          </a:xfrm>
        </p:spPr>
        <p:txBody>
          <a:bodyPr>
            <a:normAutofit/>
          </a:bodyPr>
          <a:lstStyle/>
          <a:p>
            <a:pPr>
              <a:buFont typeface="Arial" panose="020B0604020202020204" pitchFamily="34" charset="0"/>
              <a:buChar char="•"/>
            </a:pPr>
            <a:r>
              <a:rPr lang="en-US" dirty="0"/>
              <a:t>Launched August 2023.</a:t>
            </a:r>
          </a:p>
          <a:p>
            <a:pPr>
              <a:buFont typeface="Arial" panose="020B0604020202020204" pitchFamily="34" charset="0"/>
              <a:buChar char="•"/>
            </a:pPr>
            <a:r>
              <a:rPr lang="en-US" dirty="0"/>
              <a:t>Partnership with stakeholders.</a:t>
            </a:r>
          </a:p>
          <a:p>
            <a:pPr>
              <a:buFont typeface="Arial" panose="020B0604020202020204" pitchFamily="34" charset="0"/>
              <a:buChar char="•"/>
            </a:pPr>
            <a:r>
              <a:rPr lang="en-US" dirty="0"/>
              <a:t>Free, optional, online platform to connect job seekers as personal care attendants and employers delivering home and community-based services (HCBS).</a:t>
            </a:r>
          </a:p>
          <a:p>
            <a:pPr>
              <a:buFont typeface="Arial" panose="020B0604020202020204" pitchFamily="34" charset="0"/>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Over 1,000 jobs available on the site.</a:t>
            </a:r>
            <a:endParaRPr lang="en-US" dirty="0"/>
          </a:p>
        </p:txBody>
      </p:sp>
      <p:sp>
        <p:nvSpPr>
          <p:cNvPr id="4" name="Slide Number Placeholder 3">
            <a:extLst>
              <a:ext uri="{FF2B5EF4-FFF2-40B4-BE49-F238E27FC236}">
                <a16:creationId xmlns:a16="http://schemas.microsoft.com/office/drawing/2014/main" id="{51B74D70-3C27-47BA-9D1A-9549DDD1436B}"/>
              </a:ext>
            </a:extLst>
          </p:cNvPr>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218617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721B-1922-476A-8F82-060FA15F85EE}"/>
              </a:ext>
            </a:extLst>
          </p:cNvPr>
          <p:cNvSpPr>
            <a:spLocks noGrp="1"/>
          </p:cNvSpPr>
          <p:nvPr>
            <p:ph type="title"/>
          </p:nvPr>
        </p:nvSpPr>
        <p:spPr>
          <a:xfrm>
            <a:off x="1376039" y="107674"/>
            <a:ext cx="7130278" cy="1325563"/>
          </a:xfrm>
        </p:spPr>
        <p:txBody>
          <a:bodyPr anchor="b">
            <a:normAutofit/>
          </a:bodyPr>
          <a:lstStyle/>
          <a:p>
            <a:r>
              <a:rPr lang="en-US" sz="3600" b="1" dirty="0"/>
              <a:t>Direct Care Careers </a:t>
            </a:r>
            <a:br>
              <a:rPr lang="en-US" sz="3600" b="1" dirty="0"/>
            </a:br>
            <a:r>
              <a:rPr lang="en-US" sz="3600" b="1" dirty="0"/>
              <a:t>Early Success</a:t>
            </a:r>
          </a:p>
        </p:txBody>
      </p:sp>
      <p:pic>
        <p:nvPicPr>
          <p:cNvPr id="4" name="Content Placeholder 3">
            <a:extLst>
              <a:ext uri="{FF2B5EF4-FFF2-40B4-BE49-F238E27FC236}">
                <a16:creationId xmlns:a16="http://schemas.microsoft.com/office/drawing/2014/main" id="{4CE888E8-ABBB-7F32-F400-FD7CDA1340E8}"/>
              </a:ext>
            </a:extLst>
          </p:cNvPr>
          <p:cNvPicPr>
            <a:picLocks noGrp="1" noChangeAspect="1"/>
          </p:cNvPicPr>
          <p:nvPr>
            <p:ph sz="quarter" idx="15"/>
          </p:nvPr>
        </p:nvPicPr>
        <p:blipFill>
          <a:blip r:embed="rId3"/>
          <a:stretch>
            <a:fillRect/>
          </a:stretch>
        </p:blipFill>
        <p:spPr>
          <a:xfrm>
            <a:off x="1376039" y="4291855"/>
            <a:ext cx="7185209" cy="2566145"/>
          </a:xfrm>
          <a:prstGeom prst="rect">
            <a:avLst/>
          </a:prstGeom>
        </p:spPr>
      </p:pic>
      <p:pic>
        <p:nvPicPr>
          <p:cNvPr id="7" name="Content Placeholder 6" descr="Senior at home">
            <a:extLst>
              <a:ext uri="{FF2B5EF4-FFF2-40B4-BE49-F238E27FC236}">
                <a16:creationId xmlns:a16="http://schemas.microsoft.com/office/drawing/2014/main" id="{92D1B826-06E7-4E24-BCDE-AE1722A29B32}"/>
              </a:ext>
            </a:extLst>
          </p:cNvPr>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l="27689" r="21276" b="-2"/>
          <a:stretch/>
        </p:blipFill>
        <p:spPr>
          <a:xfrm>
            <a:off x="3903887" y="1578404"/>
            <a:ext cx="2074581" cy="2713451"/>
          </a:xfrm>
          <a:noFill/>
        </p:spPr>
      </p:pic>
      <p:sp>
        <p:nvSpPr>
          <p:cNvPr id="5" name="Slide Number Placeholder 4">
            <a:extLst>
              <a:ext uri="{FF2B5EF4-FFF2-40B4-BE49-F238E27FC236}">
                <a16:creationId xmlns:a16="http://schemas.microsoft.com/office/drawing/2014/main" id="{D2B4AAEE-E81C-4F10-9E39-69B4CB70C200}"/>
              </a:ext>
            </a:extLst>
          </p:cNvPr>
          <p:cNvSpPr>
            <a:spLocks noGrp="1"/>
          </p:cNvSpPr>
          <p:nvPr>
            <p:ph type="sldNum" sz="quarter" idx="12"/>
          </p:nvPr>
        </p:nvSpPr>
        <p:spPr>
          <a:xfrm>
            <a:off x="7315200" y="6356352"/>
            <a:ext cx="1200150" cy="365125"/>
          </a:xfrm>
        </p:spPr>
        <p:txBody>
          <a:bodyPr anchor="ctr">
            <a:normAutofit/>
          </a:bodyPr>
          <a:lstStyle/>
          <a:p>
            <a:pPr>
              <a:spcAft>
                <a:spcPts val="600"/>
              </a:spcAft>
            </a:pPr>
            <a:fld id="{3D109FF3-1548-4CDB-B82B-70387ADEE53E}" type="slidenum">
              <a:rPr lang="en-US" smtClean="0"/>
              <a:pPr>
                <a:spcAft>
                  <a:spcPts val="600"/>
                </a:spcAft>
              </a:pPr>
              <a:t>3</a:t>
            </a:fld>
            <a:endParaRPr lang="en-US"/>
          </a:p>
        </p:txBody>
      </p:sp>
    </p:spTree>
    <p:extLst>
      <p:ext uri="{BB962C8B-B14F-4D97-AF65-F5344CB8AC3E}">
        <p14:creationId xmlns:p14="http://schemas.microsoft.com/office/powerpoint/2010/main" val="2701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358C-0556-4CC8-A78F-48325ED90BD5}"/>
              </a:ext>
            </a:extLst>
          </p:cNvPr>
          <p:cNvSpPr>
            <a:spLocks noGrp="1"/>
          </p:cNvSpPr>
          <p:nvPr>
            <p:ph type="title"/>
          </p:nvPr>
        </p:nvSpPr>
        <p:spPr>
          <a:xfrm>
            <a:off x="1260628" y="43999"/>
            <a:ext cx="7254722" cy="948556"/>
          </a:xfrm>
        </p:spPr>
        <p:txBody>
          <a:bodyPr/>
          <a:lstStyle/>
          <a:p>
            <a:r>
              <a:rPr lang="en-US" sz="3600" b="1" dirty="0">
                <a:solidFill>
                  <a:schemeClr val="bg1"/>
                </a:solidFill>
              </a:rPr>
              <a:t>Direct Care Careers</a:t>
            </a:r>
          </a:p>
        </p:txBody>
      </p:sp>
      <p:sp>
        <p:nvSpPr>
          <p:cNvPr id="4" name="Slide Number Placeholder 3">
            <a:extLst>
              <a:ext uri="{FF2B5EF4-FFF2-40B4-BE49-F238E27FC236}">
                <a16:creationId xmlns:a16="http://schemas.microsoft.com/office/drawing/2014/main" id="{1E25135F-7AA8-45C1-A906-0B0D10E39854}"/>
              </a:ext>
            </a:extLst>
          </p:cNvPr>
          <p:cNvSpPr>
            <a:spLocks noGrp="1"/>
          </p:cNvSpPr>
          <p:nvPr>
            <p:ph type="sldNum" sz="quarter" idx="12"/>
          </p:nvPr>
        </p:nvSpPr>
        <p:spPr/>
        <p:txBody>
          <a:bodyPr/>
          <a:lstStyle/>
          <a:p>
            <a:fld id="{3D109FF3-1548-4CDB-B82B-70387ADEE53E}" type="slidenum">
              <a:rPr lang="en-US" smtClean="0"/>
              <a:t>4</a:t>
            </a:fld>
            <a:endParaRPr lang="en-US"/>
          </a:p>
        </p:txBody>
      </p:sp>
      <p:pic>
        <p:nvPicPr>
          <p:cNvPr id="5" name="Picture 1" descr="QR code ">
            <a:extLst>
              <a:ext uri="{FF2B5EF4-FFF2-40B4-BE49-F238E27FC236}">
                <a16:creationId xmlns:a16="http://schemas.microsoft.com/office/drawing/2014/main" id="{96598083-12C1-4CF7-B9FF-4B784A2C6B70}"/>
              </a:ext>
            </a:extLst>
          </p:cNvPr>
          <p:cNvPicPr>
            <a:picLocks noGrp="1" noChangeAspect="1"/>
          </p:cNvPicPr>
          <p:nvPr>
            <p:ph type="chart" sz="quarter" idx="13"/>
          </p:nvPr>
        </p:nvPicPr>
        <p:blipFill>
          <a:blip r:embed="rId2"/>
          <a:stretch>
            <a:fillRect/>
          </a:stretch>
        </p:blipFill>
        <p:spPr>
          <a:xfrm>
            <a:off x="3258018" y="1311812"/>
            <a:ext cx="3153799" cy="3153799"/>
          </a:xfrm>
          <a:prstGeom prst="rect">
            <a:avLst/>
          </a:prstGeom>
          <a:noFill/>
          <a:ln>
            <a:solidFill>
              <a:schemeClr val="accent4">
                <a:lumMod val="60000"/>
                <a:lumOff val="40000"/>
              </a:schemeClr>
            </a:solidFill>
          </a:ln>
          <a:effectLst>
            <a:outerShdw blurRad="50800" dist="63500" dir="2700000" algn="tl" rotWithShape="0">
              <a:prstClr val="black">
                <a:alpha val="17000"/>
              </a:prstClr>
            </a:outerShdw>
          </a:effectLst>
        </p:spPr>
      </p:pic>
      <p:sp>
        <p:nvSpPr>
          <p:cNvPr id="7" name="TextBox 6">
            <a:extLst>
              <a:ext uri="{FF2B5EF4-FFF2-40B4-BE49-F238E27FC236}">
                <a16:creationId xmlns:a16="http://schemas.microsoft.com/office/drawing/2014/main" id="{E2DD8368-8A05-461D-B043-4C88613EBD3D}"/>
              </a:ext>
            </a:extLst>
          </p:cNvPr>
          <p:cNvSpPr txBox="1"/>
          <p:nvPr/>
        </p:nvSpPr>
        <p:spPr>
          <a:xfrm>
            <a:off x="945127" y="5131433"/>
            <a:ext cx="8088923" cy="1323439"/>
          </a:xfrm>
          <a:prstGeom prst="rect">
            <a:avLst/>
          </a:prstGeom>
          <a:noFill/>
        </p:spPr>
        <p:txBody>
          <a:bodyPr wrap="square">
            <a:spAutoFit/>
          </a:bodyPr>
          <a:lstStyle/>
          <a:p>
            <a:pPr marL="0" indent="0">
              <a:buNone/>
            </a:pPr>
            <a:r>
              <a:rPr lang="en-US" sz="2000" dirty="0">
                <a:solidFill>
                  <a:schemeClr val="bg1"/>
                </a:solidFill>
                <a:hlinkClick r:id="rId3">
                  <a:extLst>
                    <a:ext uri="{A12FA001-AC4F-418D-AE19-62706E023703}">
                      <ahyp:hlinkClr xmlns:ahyp="http://schemas.microsoft.com/office/drawing/2018/hyperlinkcolor" val="tx"/>
                    </a:ext>
                  </a:extLst>
                </a:hlinkClick>
              </a:rPr>
              <a:t>https://directcarecareers.com/state/texas</a:t>
            </a:r>
            <a:endParaRPr lang="en-US" sz="2000" dirty="0">
              <a:solidFill>
                <a:schemeClr val="bg1"/>
              </a:solidFill>
            </a:endParaRPr>
          </a:p>
          <a:p>
            <a:pPr marL="0" indent="0">
              <a:buNone/>
            </a:pPr>
            <a:endParaRPr lang="en-US" sz="2000" dirty="0">
              <a:solidFill>
                <a:schemeClr val="bg1"/>
              </a:solidFill>
            </a:endParaRPr>
          </a:p>
          <a:p>
            <a:pPr marL="0" indent="0">
              <a:buNone/>
            </a:pPr>
            <a:r>
              <a:rPr lang="en-US" sz="2000" u="sng" dirty="0">
                <a:solidFill>
                  <a:schemeClr val="bg1"/>
                </a:solidFill>
              </a:rPr>
              <a:t>Email Questions/Feedback</a:t>
            </a:r>
            <a:r>
              <a:rPr lang="en-US" sz="2000" dirty="0">
                <a:solidFill>
                  <a:schemeClr val="bg1"/>
                </a:solidFill>
              </a:rPr>
              <a:t>: </a:t>
            </a:r>
            <a:r>
              <a:rPr lang="en-US" sz="2000" dirty="0">
                <a:solidFill>
                  <a:schemeClr val="bg1"/>
                </a:solidFill>
                <a:hlinkClick r:id="rId4">
                  <a:extLst>
                    <a:ext uri="{A12FA001-AC4F-418D-AE19-62706E023703}">
                      <ahyp:hlinkClr xmlns:ahyp="http://schemas.microsoft.com/office/drawing/2018/hyperlinkcolor" val="tx"/>
                    </a:ext>
                  </a:extLst>
                </a:hlinkClick>
              </a:rPr>
              <a:t>HHSCOfficeofDisabilityServicesCoordination@hhs.Texas.gov</a:t>
            </a:r>
            <a:r>
              <a:rPr lang="en-US" sz="2000" dirty="0">
                <a:solidFill>
                  <a:schemeClr val="bg1"/>
                </a:solidFill>
              </a:rPr>
              <a:t> </a:t>
            </a:r>
          </a:p>
        </p:txBody>
      </p:sp>
    </p:spTree>
    <p:extLst>
      <p:ext uri="{BB962C8B-B14F-4D97-AF65-F5344CB8AC3E}">
        <p14:creationId xmlns:p14="http://schemas.microsoft.com/office/powerpoint/2010/main" val="183974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BE36-1436-8029-48D2-DBE024E1A5E9}"/>
              </a:ext>
            </a:extLst>
          </p:cNvPr>
          <p:cNvSpPr>
            <a:spLocks noGrp="1"/>
          </p:cNvSpPr>
          <p:nvPr>
            <p:ph type="title"/>
          </p:nvPr>
        </p:nvSpPr>
        <p:spPr>
          <a:xfrm>
            <a:off x="2224007" y="689302"/>
            <a:ext cx="6291343" cy="743000"/>
          </a:xfrm>
        </p:spPr>
        <p:txBody>
          <a:bodyPr/>
          <a:lstStyle/>
          <a:p>
            <a:r>
              <a:rPr lang="en-US" sz="3600" dirty="0"/>
              <a:t>No Wrong Door  (NWD)</a:t>
            </a:r>
          </a:p>
        </p:txBody>
      </p:sp>
      <p:sp>
        <p:nvSpPr>
          <p:cNvPr id="3" name="Content Placeholder 2">
            <a:extLst>
              <a:ext uri="{FF2B5EF4-FFF2-40B4-BE49-F238E27FC236}">
                <a16:creationId xmlns:a16="http://schemas.microsoft.com/office/drawing/2014/main" id="{A52A416C-B1CD-35A0-54B2-457B65CF133D}"/>
              </a:ext>
            </a:extLst>
          </p:cNvPr>
          <p:cNvSpPr>
            <a:spLocks noGrp="1"/>
          </p:cNvSpPr>
          <p:nvPr>
            <p:ph sz="half" idx="1"/>
          </p:nvPr>
        </p:nvSpPr>
        <p:spPr/>
        <p:txBody>
          <a:bodyPr>
            <a:normAutofit lnSpcReduction="10000"/>
          </a:bodyPr>
          <a:lstStyle/>
          <a:p>
            <a:pPr marL="0" indent="0" fontAlgn="base">
              <a:buNone/>
            </a:pPr>
            <a:r>
              <a:rPr lang="en-US" sz="1800" dirty="0"/>
              <a:t>The NWD project aims to assess and strengthen the structure, oversight, and function of Texas’ No Wrong Door (NWD) System. NWD refers to a coordinated, streamlined system of access to long-term services and supports.</a:t>
            </a:r>
          </a:p>
          <a:p>
            <a:pPr marL="0" indent="0" fontAlgn="base">
              <a:buNone/>
            </a:pPr>
            <a:endParaRPr lang="en-US" sz="1800" dirty="0"/>
          </a:p>
          <a:p>
            <a:pPr marL="0" indent="0" fontAlgn="base">
              <a:buNone/>
            </a:pPr>
            <a:r>
              <a:rPr lang="en-US" sz="1800" dirty="0"/>
              <a:t>The goal is to evaluate, assess, identify, and define different aspects of Texas’ NWD system with a focus on quality improvements. </a:t>
            </a:r>
          </a:p>
          <a:p>
            <a:pPr marL="0" indent="0" fontAlgn="base">
              <a:buNone/>
            </a:pPr>
            <a:endParaRPr lang="en-US" sz="1800" dirty="0">
              <a:ea typeface="Verdana"/>
            </a:endParaRPr>
          </a:p>
          <a:p>
            <a:pPr marL="0" indent="0">
              <a:buNone/>
            </a:pPr>
            <a:r>
              <a:rPr lang="en-US" sz="1800" dirty="0"/>
              <a:t>HHSC NWD project gathered feedback on the Texas NWD System through:</a:t>
            </a:r>
          </a:p>
          <a:p>
            <a:pPr>
              <a:buFont typeface="Arial" panose="020B0604020202020204" pitchFamily="34" charset="0"/>
              <a:buChar char="•"/>
            </a:pPr>
            <a:r>
              <a:rPr lang="en-US" sz="1800" dirty="0"/>
              <a:t>Environmental scan at the agency level</a:t>
            </a:r>
          </a:p>
          <a:p>
            <a:pPr>
              <a:buFont typeface="Arial" panose="020B0604020202020204" pitchFamily="34" charset="0"/>
              <a:buChar char="•"/>
            </a:pPr>
            <a:r>
              <a:rPr lang="en-US" sz="1800" dirty="0"/>
              <a:t>Listening sessions (in-person and virtual)</a:t>
            </a:r>
          </a:p>
          <a:p>
            <a:pPr>
              <a:buFont typeface="Arial" panose="020B0604020202020204" pitchFamily="34" charset="0"/>
              <a:buChar char="•"/>
            </a:pPr>
            <a:r>
              <a:rPr lang="en-US" sz="1800" dirty="0"/>
              <a:t>Statewide survey (electronic, mailout and phone)</a:t>
            </a:r>
          </a:p>
          <a:p>
            <a:pPr marL="0" indent="0" fontAlgn="base">
              <a:buNone/>
            </a:pPr>
            <a:endParaRPr lang="en-US" sz="1800" dirty="0">
              <a:ea typeface="Verdana"/>
            </a:endParaRPr>
          </a:p>
          <a:p>
            <a:pPr marL="0" indent="0">
              <a:buNone/>
            </a:pPr>
            <a:endParaRPr lang="en-US" dirty="0"/>
          </a:p>
        </p:txBody>
      </p:sp>
    </p:spTree>
    <p:extLst>
      <p:ext uri="{BB962C8B-B14F-4D97-AF65-F5344CB8AC3E}">
        <p14:creationId xmlns:p14="http://schemas.microsoft.com/office/powerpoint/2010/main" val="373574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C473-9C00-EF13-0F38-9029D3A4FF99}"/>
              </a:ext>
            </a:extLst>
          </p:cNvPr>
          <p:cNvSpPr>
            <a:spLocks noGrp="1"/>
          </p:cNvSpPr>
          <p:nvPr>
            <p:ph type="title"/>
          </p:nvPr>
        </p:nvSpPr>
        <p:spPr>
          <a:xfrm>
            <a:off x="433344" y="159658"/>
            <a:ext cx="5115201" cy="1480980"/>
          </a:xfrm>
        </p:spPr>
        <p:txBody>
          <a:bodyPr anchor="b">
            <a:normAutofit fontScale="90000"/>
          </a:bodyPr>
          <a:lstStyle/>
          <a:p>
            <a:r>
              <a:rPr lang="en-US" sz="3600" dirty="0"/>
              <a:t>Employment Apprenticeship Program</a:t>
            </a:r>
          </a:p>
        </p:txBody>
      </p:sp>
      <p:sp>
        <p:nvSpPr>
          <p:cNvPr id="3" name="Content Placeholder 2">
            <a:extLst>
              <a:ext uri="{FF2B5EF4-FFF2-40B4-BE49-F238E27FC236}">
                <a16:creationId xmlns:a16="http://schemas.microsoft.com/office/drawing/2014/main" id="{C8F8F196-AE77-6B2C-F61F-306E1259EC92}"/>
              </a:ext>
            </a:extLst>
          </p:cNvPr>
          <p:cNvSpPr>
            <a:spLocks noGrp="1"/>
          </p:cNvSpPr>
          <p:nvPr>
            <p:ph type="body" sz="quarter" idx="14"/>
          </p:nvPr>
        </p:nvSpPr>
        <p:spPr>
          <a:xfrm>
            <a:off x="320327" y="2128218"/>
            <a:ext cx="6142117" cy="4385597"/>
          </a:xfrm>
        </p:spPr>
        <p:txBody>
          <a:bodyPr>
            <a:normAutofit lnSpcReduction="10000"/>
          </a:bodyPr>
          <a:lstStyle/>
          <a:p>
            <a:r>
              <a:rPr lang="en-US" sz="1600" dirty="0"/>
              <a:t>This project provides opportunities for paid internships for individuals with IDD or receiving behavioral health services. </a:t>
            </a:r>
          </a:p>
          <a:p>
            <a:r>
              <a:rPr lang="en-US" sz="1600" dirty="0"/>
              <a:t>The pilot provides transferrable skills for further employment through a combination of classroom and on the job training. This project will conclude in March 2025.</a:t>
            </a:r>
          </a:p>
          <a:p>
            <a:pPr marL="0" indent="0">
              <a:buNone/>
            </a:pPr>
            <a:endParaRPr lang="en-US" sz="1600" dirty="0"/>
          </a:p>
          <a:p>
            <a:pPr marL="576263" lvl="1" indent="-342900">
              <a:spcBef>
                <a:spcPts val="0"/>
              </a:spcBef>
              <a:buFont typeface="Symbol" panose="05050102010706020507" pitchFamily="18" charset="2"/>
              <a:buChar char=""/>
            </a:pPr>
            <a:r>
              <a:rPr lang="en-US" sz="1600" dirty="0">
                <a:effectLst/>
                <a:ea typeface="Times New Roman" panose="02020603050405020304" pitchFamily="18" charset="0"/>
                <a:cs typeface="Calibri" panose="020F0502020204030204" pitchFamily="34" charset="0"/>
              </a:rPr>
              <a:t>Approximately 300 people have completed the Vocational Apprenticeship Program;</a:t>
            </a:r>
          </a:p>
          <a:p>
            <a:pPr marL="576263" lvl="1" indent="-342900">
              <a:spcBef>
                <a:spcPts val="0"/>
              </a:spcBef>
              <a:buFont typeface="Symbol" panose="05050102010706020507" pitchFamily="18" charset="2"/>
              <a:buChar char=""/>
            </a:pPr>
            <a:endParaRPr lang="en-US" sz="1600" dirty="0">
              <a:effectLst/>
              <a:ea typeface="Calibri" panose="020F0502020204030204" pitchFamily="34" charset="0"/>
              <a:cs typeface="Calibri" panose="020F0502020204030204" pitchFamily="34" charset="0"/>
            </a:endParaRPr>
          </a:p>
          <a:p>
            <a:pPr marL="576263" lvl="1" indent="-342900">
              <a:spcBef>
                <a:spcPts val="0"/>
              </a:spcBef>
              <a:buFont typeface="Symbol" panose="05050102010706020507" pitchFamily="18" charset="2"/>
              <a:buChar char=""/>
            </a:pPr>
            <a:r>
              <a:rPr lang="en-US" sz="1600" dirty="0">
                <a:effectLst/>
                <a:ea typeface="Times New Roman" panose="02020603050405020304" pitchFamily="18" charset="0"/>
                <a:cs typeface="Calibri" panose="020F0502020204030204" pitchFamily="34" charset="0"/>
              </a:rPr>
              <a:t>The contracted LIDDAs have identified approximately 45 employer host sites; and  </a:t>
            </a:r>
          </a:p>
          <a:p>
            <a:pPr marL="576263" lvl="1" indent="-342900">
              <a:spcBef>
                <a:spcPts val="0"/>
              </a:spcBef>
              <a:buFont typeface="Symbol" panose="05050102010706020507" pitchFamily="18" charset="2"/>
              <a:buChar char=""/>
            </a:pPr>
            <a:endParaRPr lang="en-US" sz="1600" dirty="0">
              <a:effectLst/>
              <a:ea typeface="Calibri" panose="020F0502020204030204" pitchFamily="34" charset="0"/>
              <a:cs typeface="Calibri" panose="020F0502020204030204" pitchFamily="34" charset="0"/>
            </a:endParaRPr>
          </a:p>
          <a:p>
            <a:pPr marL="576263" lvl="1" indent="-342900">
              <a:spcBef>
                <a:spcPts val="0"/>
              </a:spcBef>
              <a:buFont typeface="Symbol" panose="05050102010706020507" pitchFamily="18" charset="2"/>
              <a:buChar char=""/>
            </a:pPr>
            <a:r>
              <a:rPr lang="en-US" sz="1600" dirty="0">
                <a:effectLst/>
                <a:ea typeface="Times New Roman" panose="02020603050405020304" pitchFamily="18" charset="0"/>
                <a:cs typeface="Calibri" panose="020F0502020204030204" pitchFamily="34" charset="0"/>
              </a:rPr>
              <a:t>While the apprenticeship program is a job training program, not a job placement program, we do know that at one time the average employment rate immediately after the program was approximately 35%.</a:t>
            </a:r>
            <a:endParaRPr lang="en-US" sz="1600" dirty="0">
              <a:effectLst/>
              <a:ea typeface="Calibri" panose="020F0502020204030204" pitchFamily="34" charset="0"/>
              <a:cs typeface="Calibri" panose="020F0502020204030204" pitchFamily="34" charset="0"/>
            </a:endParaRPr>
          </a:p>
          <a:p>
            <a:endParaRPr lang="en-US" sz="1500" dirty="0"/>
          </a:p>
          <a:p>
            <a:endParaRPr lang="en-US" sz="1500" dirty="0"/>
          </a:p>
        </p:txBody>
      </p:sp>
      <p:sp>
        <p:nvSpPr>
          <p:cNvPr id="4" name="Slide Number Placeholder 3">
            <a:extLst>
              <a:ext uri="{FF2B5EF4-FFF2-40B4-BE49-F238E27FC236}">
                <a16:creationId xmlns:a16="http://schemas.microsoft.com/office/drawing/2014/main" id="{32C6031E-5C8C-5767-C32F-8506536DE07C}"/>
              </a:ext>
            </a:extLst>
          </p:cNvPr>
          <p:cNvSpPr>
            <a:spLocks noGrp="1"/>
          </p:cNvSpPr>
          <p:nvPr>
            <p:ph type="sldNum" sz="quarter" idx="12"/>
          </p:nvPr>
        </p:nvSpPr>
        <p:spPr>
          <a:xfrm>
            <a:off x="7075502" y="6356352"/>
            <a:ext cx="1439847" cy="365125"/>
          </a:xfrm>
        </p:spPr>
        <p:txBody>
          <a:bodyPr anchor="ctr">
            <a:normAutofit/>
          </a:bodyPr>
          <a:lstStyle/>
          <a:p>
            <a:pPr>
              <a:spcAft>
                <a:spcPts val="600"/>
              </a:spcAft>
            </a:pPr>
            <a:fld id="{3264D530-B60B-4A5A-91C0-C766C58A4783}" type="slidenum">
              <a:rPr lang="en-US" smtClean="0"/>
              <a:pPr>
                <a:spcAft>
                  <a:spcPts val="600"/>
                </a:spcAft>
              </a:pPr>
              <a:t>6</a:t>
            </a:fld>
            <a:endParaRPr lang="en-US"/>
          </a:p>
        </p:txBody>
      </p:sp>
      <p:pic>
        <p:nvPicPr>
          <p:cNvPr id="12" name="Picture 11">
            <a:extLst>
              <a:ext uri="{FF2B5EF4-FFF2-40B4-BE49-F238E27FC236}">
                <a16:creationId xmlns:a16="http://schemas.microsoft.com/office/drawing/2014/main" id="{E1C6635A-1175-0B49-DD96-4CE6182D8A94}"/>
              </a:ext>
            </a:extLst>
          </p:cNvPr>
          <p:cNvPicPr>
            <a:picLocks noChangeAspect="1"/>
          </p:cNvPicPr>
          <p:nvPr/>
        </p:nvPicPr>
        <p:blipFill>
          <a:blip r:embed="rId3"/>
          <a:stretch>
            <a:fillRect/>
          </a:stretch>
        </p:blipFill>
        <p:spPr>
          <a:xfrm>
            <a:off x="6178501" y="2696549"/>
            <a:ext cx="2645171" cy="2091208"/>
          </a:xfrm>
          <a:prstGeom prst="rect">
            <a:avLst/>
          </a:prstGeom>
        </p:spPr>
      </p:pic>
    </p:spTree>
    <p:extLst>
      <p:ext uri="{BB962C8B-B14F-4D97-AF65-F5344CB8AC3E}">
        <p14:creationId xmlns:p14="http://schemas.microsoft.com/office/powerpoint/2010/main" val="367098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C473-9C00-EF13-0F38-9029D3A4FF99}"/>
              </a:ext>
            </a:extLst>
          </p:cNvPr>
          <p:cNvSpPr>
            <a:spLocks noGrp="1"/>
          </p:cNvSpPr>
          <p:nvPr>
            <p:ph type="title"/>
          </p:nvPr>
        </p:nvSpPr>
        <p:spPr>
          <a:xfrm>
            <a:off x="433344" y="159658"/>
            <a:ext cx="5115201" cy="1480980"/>
          </a:xfrm>
        </p:spPr>
        <p:txBody>
          <a:bodyPr anchor="b">
            <a:normAutofit/>
          </a:bodyPr>
          <a:lstStyle/>
          <a:p>
            <a:r>
              <a:rPr lang="en-US" sz="3600" dirty="0"/>
              <a:t>Apprenticeship Sites-Thank you! </a:t>
            </a:r>
          </a:p>
        </p:txBody>
      </p:sp>
      <p:sp>
        <p:nvSpPr>
          <p:cNvPr id="3" name="Content Placeholder 2">
            <a:extLst>
              <a:ext uri="{FF2B5EF4-FFF2-40B4-BE49-F238E27FC236}">
                <a16:creationId xmlns:a16="http://schemas.microsoft.com/office/drawing/2014/main" id="{C8F8F196-AE77-6B2C-F61F-306E1259EC92}"/>
              </a:ext>
            </a:extLst>
          </p:cNvPr>
          <p:cNvSpPr>
            <a:spLocks noGrp="1"/>
          </p:cNvSpPr>
          <p:nvPr>
            <p:ph type="body" sz="quarter" idx="14"/>
          </p:nvPr>
        </p:nvSpPr>
        <p:spPr>
          <a:xfrm>
            <a:off x="320327" y="2128218"/>
            <a:ext cx="6142117" cy="4385597"/>
          </a:xfrm>
        </p:spPr>
        <p:txBody>
          <a:bodyPr>
            <a:normAutofit/>
          </a:bodyPr>
          <a:lstStyle/>
          <a:p>
            <a:pPr marL="0" indent="0">
              <a:buNone/>
            </a:pPr>
            <a:endParaRPr lang="en-US" sz="1400" dirty="0"/>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Alamo Area Council of Governments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Bluebonnet Trails Community Services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Burke Center</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Center for Life Resources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Central Counties Services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Community Healthcore</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Concho Valley</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The Harris Center for Mental Health and IDD</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Hill Country Mental Health and Developmental Disabilities Centers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Lakes Regional MHMR Center</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LifePath Systems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Nueces Center for Mental Health and Intellectual Disabilities</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Pecan Valley Centers for Behavioral &amp; Developmental HealthCare</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My Health My Resources (MHMR) of Tarrant County</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Verdana" panose="020B0604030504040204" pitchFamily="34" charset="0"/>
                <a:ea typeface="Times New Roman" panose="02020603050405020304" pitchFamily="18" charset="0"/>
                <a:cs typeface="Calibri" panose="020F0502020204030204" pitchFamily="34" charset="0"/>
              </a:rPr>
              <a:t>Texana Center</a:t>
            </a:r>
            <a:endParaRPr lang="en-US" sz="1600" dirty="0">
              <a:effectLst/>
              <a:latin typeface="Verdana" panose="020B0604030504040204" pitchFamily="34" charset="0"/>
              <a:ea typeface="Calibri" panose="020F0502020204030204" pitchFamily="34" charset="0"/>
              <a:cs typeface="Calibri" panose="020F0502020204030204" pitchFamily="34" charset="0"/>
            </a:endParaRPr>
          </a:p>
          <a:p>
            <a:endParaRPr lang="en-US" sz="1500" dirty="0"/>
          </a:p>
        </p:txBody>
      </p:sp>
      <p:sp>
        <p:nvSpPr>
          <p:cNvPr id="4" name="Slide Number Placeholder 3">
            <a:extLst>
              <a:ext uri="{FF2B5EF4-FFF2-40B4-BE49-F238E27FC236}">
                <a16:creationId xmlns:a16="http://schemas.microsoft.com/office/drawing/2014/main" id="{32C6031E-5C8C-5767-C32F-8506536DE07C}"/>
              </a:ext>
            </a:extLst>
          </p:cNvPr>
          <p:cNvSpPr>
            <a:spLocks noGrp="1"/>
          </p:cNvSpPr>
          <p:nvPr>
            <p:ph type="sldNum" sz="quarter" idx="12"/>
          </p:nvPr>
        </p:nvSpPr>
        <p:spPr>
          <a:xfrm>
            <a:off x="7075502" y="6356352"/>
            <a:ext cx="1439847" cy="365125"/>
          </a:xfrm>
        </p:spPr>
        <p:txBody>
          <a:bodyPr anchor="ctr">
            <a:normAutofit/>
          </a:bodyPr>
          <a:lstStyle/>
          <a:p>
            <a:pPr>
              <a:spcAft>
                <a:spcPts val="600"/>
              </a:spcAft>
            </a:pPr>
            <a:fld id="{3264D530-B60B-4A5A-91C0-C766C58A4783}" type="slidenum">
              <a:rPr lang="en-US" smtClean="0"/>
              <a:pPr>
                <a:spcAft>
                  <a:spcPts val="600"/>
                </a:spcAft>
              </a:pPr>
              <a:t>7</a:t>
            </a:fld>
            <a:endParaRPr lang="en-US"/>
          </a:p>
        </p:txBody>
      </p:sp>
      <p:pic>
        <p:nvPicPr>
          <p:cNvPr id="12" name="Picture 11">
            <a:extLst>
              <a:ext uri="{FF2B5EF4-FFF2-40B4-BE49-F238E27FC236}">
                <a16:creationId xmlns:a16="http://schemas.microsoft.com/office/drawing/2014/main" id="{E1C6635A-1175-0B49-DD96-4CE6182D8A94}"/>
              </a:ext>
            </a:extLst>
          </p:cNvPr>
          <p:cNvPicPr>
            <a:picLocks noChangeAspect="1"/>
          </p:cNvPicPr>
          <p:nvPr/>
        </p:nvPicPr>
        <p:blipFill>
          <a:blip r:embed="rId3"/>
          <a:stretch>
            <a:fillRect/>
          </a:stretch>
        </p:blipFill>
        <p:spPr>
          <a:xfrm>
            <a:off x="6178501" y="2696549"/>
            <a:ext cx="2645171" cy="2091208"/>
          </a:xfrm>
          <a:prstGeom prst="rect">
            <a:avLst/>
          </a:prstGeom>
        </p:spPr>
      </p:pic>
    </p:spTree>
    <p:extLst>
      <p:ext uri="{BB962C8B-B14F-4D97-AF65-F5344CB8AC3E}">
        <p14:creationId xmlns:p14="http://schemas.microsoft.com/office/powerpoint/2010/main" val="351984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C473-9C00-EF13-0F38-9029D3A4FF99}"/>
              </a:ext>
            </a:extLst>
          </p:cNvPr>
          <p:cNvSpPr>
            <a:spLocks noGrp="1"/>
          </p:cNvSpPr>
          <p:nvPr>
            <p:ph type="title"/>
          </p:nvPr>
        </p:nvSpPr>
        <p:spPr>
          <a:xfrm>
            <a:off x="433344" y="159658"/>
            <a:ext cx="5115201" cy="1480980"/>
          </a:xfrm>
        </p:spPr>
        <p:txBody>
          <a:bodyPr anchor="b">
            <a:normAutofit/>
          </a:bodyPr>
          <a:lstStyle/>
          <a:p>
            <a:r>
              <a:rPr lang="en-US" sz="3600" dirty="0"/>
              <a:t>Employment Navigator Program</a:t>
            </a:r>
          </a:p>
        </p:txBody>
      </p:sp>
      <p:sp>
        <p:nvSpPr>
          <p:cNvPr id="3" name="Content Placeholder 2">
            <a:extLst>
              <a:ext uri="{FF2B5EF4-FFF2-40B4-BE49-F238E27FC236}">
                <a16:creationId xmlns:a16="http://schemas.microsoft.com/office/drawing/2014/main" id="{C8F8F196-AE77-6B2C-F61F-306E1259EC92}"/>
              </a:ext>
            </a:extLst>
          </p:cNvPr>
          <p:cNvSpPr>
            <a:spLocks noGrp="1"/>
          </p:cNvSpPr>
          <p:nvPr>
            <p:ph type="body" sz="quarter" idx="14"/>
          </p:nvPr>
        </p:nvSpPr>
        <p:spPr>
          <a:xfrm>
            <a:off x="320327" y="2128218"/>
            <a:ext cx="6142117" cy="4385597"/>
          </a:xfrm>
        </p:spPr>
        <p:txBody>
          <a:bodyPr>
            <a:normAutofit/>
          </a:bodyPr>
          <a:lstStyle/>
          <a:p>
            <a:pPr marL="0" indent="0">
              <a:buNone/>
            </a:pPr>
            <a:r>
              <a:rPr lang="en-US" sz="1600" dirty="0"/>
              <a:t>Employment Navigators</a:t>
            </a:r>
          </a:p>
          <a:p>
            <a:r>
              <a:rPr lang="en-US" sz="1600" dirty="0"/>
              <a:t>Allows Employment Navigators at the Local Authorities to serve as an advocate/point of contact to facilitate communication and services among individuals, families, HHSC, TWC, TEA, and other organizations, as necessary, to reach employment goals. </a:t>
            </a:r>
          </a:p>
          <a:p>
            <a:r>
              <a:rPr lang="en-US" sz="1600" dirty="0"/>
              <a:t>12 LIDDA’s in conversations with HHSC; goal to contract with 8. </a:t>
            </a:r>
          </a:p>
          <a:p>
            <a:r>
              <a:rPr lang="en-US" sz="1600" dirty="0">
                <a:effectLst/>
                <a:ea typeface="Times New Roman" panose="02020603050405020304" pitchFamily="18" charset="0"/>
                <a:cs typeface="Calibri" panose="020F0502020204030204" pitchFamily="34" charset="0"/>
              </a:rPr>
              <a:t>We have a contractor filling the role of Employment Navigator Coordinator. She has developed the training and guidance that will be presented to the Employment Navigators once they are hired by the contracted local authorities. </a:t>
            </a:r>
            <a:endParaRPr lang="en-US" sz="1600" dirty="0">
              <a:effectLst/>
              <a:ea typeface="Calibri" panose="020F0502020204030204" pitchFamily="34" charset="0"/>
              <a:cs typeface="Calibri" panose="020F0502020204030204" pitchFamily="34" charset="0"/>
            </a:endParaRPr>
          </a:p>
          <a:p>
            <a:endParaRPr lang="en-US" sz="1500" dirty="0"/>
          </a:p>
        </p:txBody>
      </p:sp>
      <p:sp>
        <p:nvSpPr>
          <p:cNvPr id="4" name="Slide Number Placeholder 3">
            <a:extLst>
              <a:ext uri="{FF2B5EF4-FFF2-40B4-BE49-F238E27FC236}">
                <a16:creationId xmlns:a16="http://schemas.microsoft.com/office/drawing/2014/main" id="{32C6031E-5C8C-5767-C32F-8506536DE07C}"/>
              </a:ext>
            </a:extLst>
          </p:cNvPr>
          <p:cNvSpPr>
            <a:spLocks noGrp="1"/>
          </p:cNvSpPr>
          <p:nvPr>
            <p:ph type="sldNum" sz="quarter" idx="12"/>
          </p:nvPr>
        </p:nvSpPr>
        <p:spPr>
          <a:xfrm>
            <a:off x="7075502" y="6356352"/>
            <a:ext cx="1439847" cy="365125"/>
          </a:xfrm>
        </p:spPr>
        <p:txBody>
          <a:bodyPr anchor="ctr">
            <a:normAutofit/>
          </a:bodyPr>
          <a:lstStyle/>
          <a:p>
            <a:pPr>
              <a:spcAft>
                <a:spcPts val="600"/>
              </a:spcAft>
            </a:pPr>
            <a:fld id="{3264D530-B60B-4A5A-91C0-C766C58A4783}" type="slidenum">
              <a:rPr lang="en-US" smtClean="0"/>
              <a:pPr>
                <a:spcAft>
                  <a:spcPts val="600"/>
                </a:spcAft>
              </a:pPr>
              <a:t>8</a:t>
            </a:fld>
            <a:endParaRPr lang="en-US"/>
          </a:p>
        </p:txBody>
      </p:sp>
      <p:pic>
        <p:nvPicPr>
          <p:cNvPr id="12" name="Picture 11">
            <a:extLst>
              <a:ext uri="{FF2B5EF4-FFF2-40B4-BE49-F238E27FC236}">
                <a16:creationId xmlns:a16="http://schemas.microsoft.com/office/drawing/2014/main" id="{E1C6635A-1175-0B49-DD96-4CE6182D8A94}"/>
              </a:ext>
            </a:extLst>
          </p:cNvPr>
          <p:cNvPicPr>
            <a:picLocks noChangeAspect="1"/>
          </p:cNvPicPr>
          <p:nvPr/>
        </p:nvPicPr>
        <p:blipFill>
          <a:blip r:embed="rId3"/>
          <a:stretch>
            <a:fillRect/>
          </a:stretch>
        </p:blipFill>
        <p:spPr>
          <a:xfrm>
            <a:off x="6178501" y="2696549"/>
            <a:ext cx="2645171" cy="2091208"/>
          </a:xfrm>
          <a:prstGeom prst="rect">
            <a:avLst/>
          </a:prstGeom>
        </p:spPr>
      </p:pic>
    </p:spTree>
    <p:extLst>
      <p:ext uri="{BB962C8B-B14F-4D97-AF65-F5344CB8AC3E}">
        <p14:creationId xmlns:p14="http://schemas.microsoft.com/office/powerpoint/2010/main" val="12513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E53E-EC99-D9A1-C375-996BD26BA590}"/>
              </a:ext>
            </a:extLst>
          </p:cNvPr>
          <p:cNvSpPr>
            <a:spLocks noGrp="1"/>
          </p:cNvSpPr>
          <p:nvPr>
            <p:ph type="title"/>
          </p:nvPr>
        </p:nvSpPr>
        <p:spPr/>
        <p:txBody>
          <a:bodyPr/>
          <a:lstStyle/>
          <a:p>
            <a:r>
              <a:rPr lang="en-US" sz="3600" dirty="0"/>
              <a:t>Employment Toolkit &amp; Guides</a:t>
            </a:r>
          </a:p>
        </p:txBody>
      </p:sp>
      <p:sp>
        <p:nvSpPr>
          <p:cNvPr id="3" name="Content Placeholder 2">
            <a:extLst>
              <a:ext uri="{FF2B5EF4-FFF2-40B4-BE49-F238E27FC236}">
                <a16:creationId xmlns:a16="http://schemas.microsoft.com/office/drawing/2014/main" id="{83AA5F33-86F6-41E2-DEC8-6A11D1166A20}"/>
              </a:ext>
            </a:extLst>
          </p:cNvPr>
          <p:cNvSpPr>
            <a:spLocks noGrp="1"/>
          </p:cNvSpPr>
          <p:nvPr>
            <p:ph sz="half" idx="1"/>
          </p:nvPr>
        </p:nvSpPr>
        <p:spPr/>
        <p:txBody>
          <a:bodyPr>
            <a:normAutofit fontScale="70000" lnSpcReduction="20000"/>
          </a:bodyPr>
          <a:lstStyle/>
          <a:p>
            <a:pPr marL="0" indent="0">
              <a:lnSpc>
                <a:spcPct val="120000"/>
              </a:lnSpc>
              <a:buNone/>
            </a:pPr>
            <a:r>
              <a:rPr lang="en-US" sz="2100" u="sng" dirty="0">
                <a:solidFill>
                  <a:srgbClr val="0000FF"/>
                </a:solidFill>
                <a:effectLst/>
                <a:ea typeface="Times New Roman" panose="02020603050405020304" pitchFamily="18" charset="0"/>
                <a:cs typeface="Calibri" panose="020F0502020204030204" pitchFamily="34" charset="0"/>
                <a:hlinkClick r:id="rId3"/>
              </a:rPr>
              <a:t>Employment Guides for People with Disabilities | Texas Health and Human Services</a:t>
            </a:r>
            <a:endParaRPr lang="en-US" sz="2100" dirty="0"/>
          </a:p>
          <a:p>
            <a:pPr marL="0" indent="0">
              <a:lnSpc>
                <a:spcPct val="120000"/>
              </a:lnSpc>
              <a:buNone/>
            </a:pPr>
            <a:r>
              <a:rPr lang="en-US" sz="2100" dirty="0"/>
              <a:t>Transition to Competitive Integrated Employment</a:t>
            </a:r>
          </a:p>
          <a:p>
            <a:pPr marL="0" indent="0">
              <a:lnSpc>
                <a:spcPct val="120000"/>
              </a:lnSpc>
              <a:buNone/>
            </a:pPr>
            <a:r>
              <a:rPr lang="en-US" sz="2100" dirty="0"/>
              <a:t>This toolkit includes training to assist 1915 (c) waiver providers in transitioning from a heavy focus on day habilitation and sheltered workshop services to more community involved competitive and integrated employment services providers.  </a:t>
            </a:r>
          </a:p>
          <a:p>
            <a:pPr marL="0" indent="0">
              <a:lnSpc>
                <a:spcPct val="120000"/>
              </a:lnSpc>
              <a:buNone/>
            </a:pPr>
            <a:endParaRPr lang="en-US" sz="2100" dirty="0"/>
          </a:p>
          <a:p>
            <a:pPr marL="0" indent="0">
              <a:lnSpc>
                <a:spcPct val="120000"/>
              </a:lnSpc>
              <a:buNone/>
            </a:pPr>
            <a:r>
              <a:rPr lang="en-US" sz="2100" dirty="0"/>
              <a:t>Family Focus Guides</a:t>
            </a:r>
          </a:p>
          <a:p>
            <a:pPr marL="0" indent="0">
              <a:lnSpc>
                <a:spcPct val="120000"/>
              </a:lnSpc>
              <a:buNone/>
            </a:pPr>
            <a:r>
              <a:rPr lang="en-US" sz="2100" dirty="0"/>
              <a:t>The Family Focus Guides were developed as a result of round table discussions we had with families to figure out why there were feelings of confusion, fear, and frustration when pursuing employment for their loved ones. The guides provide practical guidance, information, and answers to commonly identified employment barriers within the IDD population.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0CD2B79-FBC9-7D8E-E153-BC5B22972702}"/>
              </a:ext>
            </a:extLst>
          </p:cNvPr>
          <p:cNvSpPr>
            <a:spLocks noGrp="1"/>
          </p:cNvSpPr>
          <p:nvPr>
            <p:ph type="sldNum" sz="quarter" idx="12"/>
          </p:nvPr>
        </p:nvSpPr>
        <p:spPr/>
        <p:txBody>
          <a:bodyPr/>
          <a:lstStyle/>
          <a:p>
            <a:fld id="{3264D530-B60B-4A5A-91C0-C766C58A4783}" type="slidenum">
              <a:rPr lang="en-US" smtClean="0"/>
              <a:t>9</a:t>
            </a:fld>
            <a:endParaRPr lang="en-US"/>
          </a:p>
        </p:txBody>
      </p:sp>
    </p:spTree>
    <p:extLst>
      <p:ext uri="{BB962C8B-B14F-4D97-AF65-F5344CB8AC3E}">
        <p14:creationId xmlns:p14="http://schemas.microsoft.com/office/powerpoint/2010/main" val="2780568744"/>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D 101 for LMHA presentation" id="{9BF12641-B80D-4514-8262-84ACB844AA92}" vid="{4E688771-7297-4468-9A5E-7796650810D9}"/>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D 101 for LMHA presentation" id="{9BF12641-B80D-4514-8262-84ACB844AA92}" vid="{692DC107-C4F5-4614-BA42-213960D35550}"/>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lcf76f155ced4ddcb4097134ff3c332f xmlns="7e15f5f2-5108-442c-a400-8767f9b699ff">
      <Terms xmlns="http://schemas.microsoft.com/office/infopath/2007/PartnerControls"/>
    </lcf76f155ced4ddcb4097134ff3c332f>
    <SharedWithUsers xmlns="982dd6b4-17f7-47ff-b043-5d25503ff6d9">
      <UserInfo>
        <DisplayName>McGonigle,Anne (HHSC)</DisplayName>
        <AccountId>17</AccountId>
        <AccountType/>
      </UserInfo>
      <UserInfo>
        <DisplayName>Krueger,Valerie (HHSC/DSHS)</DisplayName>
        <AccountId>26</AccountId>
        <AccountType/>
      </UserInfo>
      <UserInfo>
        <DisplayName>Zanetti,Paul A (HHSC)</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BA744CEBDDBD4881E35E6056E58A0C" ma:contentTypeVersion="14" ma:contentTypeDescription="Create a new document." ma:contentTypeScope="" ma:versionID="204759124d065375896d18cd934b155b">
  <xsd:schema xmlns:xsd="http://www.w3.org/2001/XMLSchema" xmlns:xs="http://www.w3.org/2001/XMLSchema" xmlns:p="http://schemas.microsoft.com/office/2006/metadata/properties" xmlns:ns2="7e15f5f2-5108-442c-a400-8767f9b699ff" xmlns:ns3="d853a810-d2a2-4c28-9ad9-9100c9a22e04" xmlns:ns4="982dd6b4-17f7-47ff-b043-5d25503ff6d9" targetNamespace="http://schemas.microsoft.com/office/2006/metadata/properties" ma:root="true" ma:fieldsID="1dea282c826aa1e8b5509249e52f3769" ns2:_="" ns3:_="" ns4:_="">
    <xsd:import namespace="7e15f5f2-5108-442c-a400-8767f9b699ff"/>
    <xsd:import namespace="d853a810-d2a2-4c28-9ad9-9100c9a22e04"/>
    <xsd:import namespace="982dd6b4-17f7-47ff-b043-5d25503ff6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5f5f2-5108-442c-a400-8767f9b699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44d125f-f776-49b4-a372-75aa0e9c63bf}" ma:internalName="TaxCatchAll" ma:showField="CatchAllData" ma:web="982dd6b4-17f7-47ff-b043-5d25503ff6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2dd6b4-17f7-47ff-b043-5d25503ff6d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8F2DB-C290-4EF9-844D-9B0F151195A7}">
  <ds:schemaRefs>
    <ds:schemaRef ds:uri="http://purl.org/dc/elements/1.1/"/>
    <ds:schemaRef ds:uri="982dd6b4-17f7-47ff-b043-5d25503ff6d9"/>
    <ds:schemaRef ds:uri="http://purl.org/dc/dcmitype/"/>
    <ds:schemaRef ds:uri="http://purl.org/dc/terms/"/>
    <ds:schemaRef ds:uri="http://schemas.microsoft.com/office/infopath/2007/PartnerControls"/>
    <ds:schemaRef ds:uri="http://schemas.openxmlformats.org/package/2006/metadata/core-properties"/>
    <ds:schemaRef ds:uri="d853a810-d2a2-4c28-9ad9-9100c9a22e04"/>
    <ds:schemaRef ds:uri="http://schemas.microsoft.com/office/2006/documentManagement/types"/>
    <ds:schemaRef ds:uri="7e15f5f2-5108-442c-a400-8767f9b699f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57E45C8-6557-4AD2-BF7D-A74509B5E61B}">
  <ds:schemaRefs>
    <ds:schemaRef ds:uri="http://schemas.microsoft.com/sharepoint/v3/contenttype/forms"/>
  </ds:schemaRefs>
</ds:datastoreItem>
</file>

<file path=customXml/itemProps3.xml><?xml version="1.0" encoding="utf-8"?>
<ds:datastoreItem xmlns:ds="http://schemas.openxmlformats.org/officeDocument/2006/customXml" ds:itemID="{F769CD04-7F83-4FB9-B6B0-F1C64250EE17}">
  <ds:schemaRefs>
    <ds:schemaRef ds:uri="7e15f5f2-5108-442c-a400-8767f9b699ff"/>
    <ds:schemaRef ds:uri="982dd6b4-17f7-47ff-b043-5d25503ff6d9"/>
    <ds:schemaRef ds:uri="d853a810-d2a2-4c28-9ad9-9100c9a22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IDD 101 for LMHA presentation</Template>
  <TotalTime>472</TotalTime>
  <Words>4059</Words>
  <Application>Microsoft Office PowerPoint</Application>
  <PresentationFormat>On-screen Show (4:3)</PresentationFormat>
  <Paragraphs>256</Paragraphs>
  <Slides>18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Cabin</vt:lpstr>
      <vt:lpstr>Calibri</vt:lpstr>
      <vt:lpstr>Rockwell</vt:lpstr>
      <vt:lpstr>Segoe UI</vt:lpstr>
      <vt:lpstr>Symbol</vt:lpstr>
      <vt:lpstr>Verdana</vt:lpstr>
      <vt:lpstr>Verdana</vt:lpstr>
      <vt:lpstr>Dark Room</vt:lpstr>
      <vt:lpstr>Bright Room</vt:lpstr>
      <vt:lpstr>State Perspectives Panel IDD Services </vt:lpstr>
      <vt:lpstr>Direct Care Careers (DCC)</vt:lpstr>
      <vt:lpstr>Direct Care Careers  Early Success</vt:lpstr>
      <vt:lpstr>Direct Care Careers</vt:lpstr>
      <vt:lpstr>No Wrong Door  (NWD)</vt:lpstr>
      <vt:lpstr>Employment Apprenticeship Program</vt:lpstr>
      <vt:lpstr>Apprenticeship Sites-Thank you! </vt:lpstr>
      <vt:lpstr>Employment Navigator Program</vt:lpstr>
      <vt:lpstr>Employment Toolkit &amp; Guides</vt:lpstr>
      <vt:lpstr>Employment First Training</vt:lpstr>
      <vt:lpstr>Successes of the Year</vt:lpstr>
      <vt:lpstr>Successes of the Year</vt:lpstr>
      <vt:lpstr>Successes of the Year</vt:lpstr>
      <vt:lpstr>Successes of the Year</vt:lpstr>
      <vt:lpstr>Successes of the Year</vt:lpstr>
      <vt:lpstr>Legislative Updates</vt:lpstr>
      <vt:lpstr>Looking Ahead </vt:lpstr>
      <vt:lpstr>Thank you  haley.turner@hhs.texas.gov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and Developmental Disabilities Services</dc:title>
  <dc:creator>Murrieta,Valerie (HHSC)</dc:creator>
  <cp:lastModifiedBy>Turner,Haley (HHSC)</cp:lastModifiedBy>
  <cp:revision>10</cp:revision>
  <dcterms:created xsi:type="dcterms:W3CDTF">2020-12-29T20:58:42Z</dcterms:created>
  <dcterms:modified xsi:type="dcterms:W3CDTF">2024-06-18T12:05:36Z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0x01010002BA744CEBDDBD4881E35E6056E58A0C</vt:lpwstr>
  </property>
  <property fmtid="{D5CDD505-2E9C-101B-9397-08002B2CF9AE}" pid="3" name="MediaServiceImageTags">
    <vt:lpwstr/>
  </property>
</Properties>
</file>