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38" r:id="rId5"/>
    <p:sldId id="334" r:id="rId6"/>
    <p:sldId id="342" r:id="rId7"/>
    <p:sldId id="290" r:id="rId8"/>
    <p:sldId id="341" r:id="rId9"/>
    <p:sldId id="263" r:id="rId10"/>
    <p:sldId id="264" r:id="rId11"/>
    <p:sldId id="265" r:id="rId12"/>
    <p:sldId id="295" r:id="rId13"/>
    <p:sldId id="269" r:id="rId14"/>
    <p:sldId id="271" r:id="rId15"/>
    <p:sldId id="305" r:id="rId16"/>
    <p:sldId id="319" r:id="rId17"/>
    <p:sldId id="273" r:id="rId18"/>
    <p:sldId id="340" r:id="rId19"/>
    <p:sldId id="336" r:id="rId20"/>
    <p:sldId id="274" r:id="rId21"/>
    <p:sldId id="316" r:id="rId22"/>
    <p:sldId id="337" r:id="rId23"/>
    <p:sldId id="331" r:id="rId24"/>
    <p:sldId id="320" r:id="rId25"/>
    <p:sldId id="321" r:id="rId26"/>
    <p:sldId id="311" r:id="rId27"/>
    <p:sldId id="335" r:id="rId28"/>
  </p:sldIdLst>
  <p:sldSz cx="18288000" cy="10287000"/>
  <p:notesSz cx="6858000" cy="9144000"/>
  <p:embeddedFontLst>
    <p:embeddedFont>
      <p:font typeface="Glacial Indifference" panose="020B0604020202020204" charset="0"/>
      <p:regular r:id="rId30"/>
    </p:embeddedFont>
    <p:embeddedFont>
      <p:font typeface="Poppins ExtraBold" panose="00000900000000000000" pitchFamily="2" charset="0"/>
      <p:regular r:id="rId31"/>
      <p:bold r:id="rId32"/>
      <p:boldItalic r:id="rId33"/>
    </p:embeddedFont>
    <p:embeddedFont>
      <p:font typeface="Poppins ExtraBold Italics" panose="020B0604020202020204" charset="0"/>
      <p:regular r:id="rId34"/>
    </p:embeddedFont>
    <p:embeddedFont>
      <p:font typeface="Poppins Italics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Rios" userId="28972915-7c2b-4e6b-8af4-5b179363a6ed" providerId="ADAL" clId="{812AE1B5-73EA-44C9-8C7D-B6F5904183D5}"/>
    <pc:docChg chg="modSld">
      <pc:chgData name="Maria Rios" userId="28972915-7c2b-4e6b-8af4-5b179363a6ed" providerId="ADAL" clId="{812AE1B5-73EA-44C9-8C7D-B6F5904183D5}" dt="2024-06-18T12:47:54.128" v="4" actId="1076"/>
      <pc:docMkLst>
        <pc:docMk/>
      </pc:docMkLst>
      <pc:sldChg chg="modSp mod">
        <pc:chgData name="Maria Rios" userId="28972915-7c2b-4e6b-8af4-5b179363a6ed" providerId="ADAL" clId="{812AE1B5-73EA-44C9-8C7D-B6F5904183D5}" dt="2024-06-18T12:47:54.128" v="4" actId="1076"/>
        <pc:sldMkLst>
          <pc:docMk/>
          <pc:sldMk cId="0" sldId="257"/>
        </pc:sldMkLst>
        <pc:spChg chg="mod">
          <ac:chgData name="Maria Rios" userId="28972915-7c2b-4e6b-8af4-5b179363a6ed" providerId="ADAL" clId="{812AE1B5-73EA-44C9-8C7D-B6F5904183D5}" dt="2024-06-18T12:47:54.128" v="4" actId="1076"/>
          <ac:spMkLst>
            <pc:docMk/>
            <pc:sldMk cId="0" sldId="25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7BA9-7096-495B-AA96-74A9D654E51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525C-1D13-4E86-8DB4-1145E53D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1525C-1D13-4E86-8DB4-1145E53DB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1525C-1D13-4E86-8DB4-1145E53DB3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0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cunningham@nacbhd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31571" y="3110034"/>
            <a:ext cx="16424857" cy="251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2"/>
              </a:lnSpc>
            </a:pPr>
            <a:r>
              <a:rPr lang="en-US" sz="7972" dirty="0">
                <a:solidFill>
                  <a:srgbClr val="000000"/>
                </a:solidFill>
                <a:latin typeface="Poppins ExtraBold Italics"/>
              </a:rPr>
              <a:t>FEDERAL UPDATE: RACING TOWARDS NOVEMBER</a:t>
            </a:r>
          </a:p>
          <a:p>
            <a:pPr algn="l">
              <a:lnSpc>
                <a:spcPts val="3472"/>
              </a:lnSpc>
            </a:pPr>
            <a:r>
              <a:rPr lang="en-US" sz="3472" dirty="0">
                <a:solidFill>
                  <a:srgbClr val="000000"/>
                </a:solidFill>
                <a:latin typeface="Poppins Italics"/>
              </a:rPr>
              <a:t>JONAH C. CUNNINGHAM, PRESIDENT AND CEO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CD22D1D-708F-1903-C15A-FEF5A60107C1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13570" y="3148013"/>
            <a:ext cx="7086600" cy="6717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Research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Funding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Technical Assistance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Regulation &amp; Oversight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Surveillance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Provision Of Services </a:t>
            </a: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918451" y="3443288"/>
            <a:ext cx="2281666" cy="2680372"/>
          </a:xfrm>
          <a:custGeom>
            <a:avLst/>
            <a:gdLst/>
            <a:ahLst/>
            <a:cxnLst/>
            <a:rect l="l" t="t" r="r" b="b"/>
            <a:pathLst>
              <a:path w="2281666" h="2680372">
                <a:moveTo>
                  <a:pt x="0" y="0"/>
                </a:moveTo>
                <a:lnTo>
                  <a:pt x="2281666" y="0"/>
                </a:lnTo>
                <a:lnTo>
                  <a:pt x="2281666" y="2680372"/>
                </a:lnTo>
                <a:lnTo>
                  <a:pt x="0" y="268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835118" y="7190000"/>
            <a:ext cx="2364999" cy="2068300"/>
          </a:xfrm>
          <a:custGeom>
            <a:avLst/>
            <a:gdLst/>
            <a:ahLst/>
            <a:cxnLst/>
            <a:rect l="l" t="t" r="r" b="b"/>
            <a:pathLst>
              <a:path w="2364999" h="2068300">
                <a:moveTo>
                  <a:pt x="0" y="0"/>
                </a:moveTo>
                <a:lnTo>
                  <a:pt x="2364999" y="0"/>
                </a:lnTo>
                <a:lnTo>
                  <a:pt x="2364999" y="2068300"/>
                </a:lnTo>
                <a:lnTo>
                  <a:pt x="0" y="206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693891"/>
            <a:ext cx="18288000" cy="207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Role of Federal Government</a:t>
            </a:r>
          </a:p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in Health 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F99BD4B0-35C2-2947-A4A5-4505CC1FB0BD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25745" y="3989472"/>
            <a:ext cx="3498497" cy="3498497"/>
          </a:xfrm>
          <a:custGeom>
            <a:avLst/>
            <a:gdLst/>
            <a:ahLst/>
            <a:cxnLst/>
            <a:rect l="l" t="t" r="r" b="b"/>
            <a:pathLst>
              <a:path w="3498497" h="3498497">
                <a:moveTo>
                  <a:pt x="0" y="0"/>
                </a:moveTo>
                <a:lnTo>
                  <a:pt x="3498497" y="0"/>
                </a:lnTo>
                <a:lnTo>
                  <a:pt x="3498497" y="3498497"/>
                </a:lnTo>
                <a:lnTo>
                  <a:pt x="0" y="3498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748192" y="3373169"/>
            <a:ext cx="4791616" cy="4114800"/>
          </a:xfrm>
          <a:custGeom>
            <a:avLst/>
            <a:gdLst/>
            <a:ahLst/>
            <a:cxnLst/>
            <a:rect l="l" t="t" r="r" b="b"/>
            <a:pathLst>
              <a:path w="4791616" h="4114800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663758" y="3989472"/>
            <a:ext cx="3965181" cy="3647967"/>
          </a:xfrm>
          <a:custGeom>
            <a:avLst/>
            <a:gdLst/>
            <a:ahLst/>
            <a:cxnLst/>
            <a:rect l="l" t="t" r="r" b="b"/>
            <a:pathLst>
              <a:path w="3965181" h="3647967">
                <a:moveTo>
                  <a:pt x="0" y="0"/>
                </a:moveTo>
                <a:lnTo>
                  <a:pt x="3965181" y="0"/>
                </a:lnTo>
                <a:lnTo>
                  <a:pt x="3965181" y="3647967"/>
                </a:lnTo>
                <a:lnTo>
                  <a:pt x="0" y="3647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16896" y="1309688"/>
            <a:ext cx="9854208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Branches of Government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30893" y="8110023"/>
            <a:ext cx="2440836" cy="646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Legislative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01074" y="8110023"/>
            <a:ext cx="2285851" cy="646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Executive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30225" y="8110023"/>
            <a:ext cx="1663700" cy="646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Judicial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BA14DED0-D52B-6D60-B01F-760C8B679919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314700"/>
            <a:ext cx="16230600" cy="586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1710" lvl="1" indent="-571500">
              <a:lnSpc>
                <a:spcPts val="7637"/>
              </a:lnSpc>
              <a:buFont typeface="Arial" panose="020B0604020202020204" pitchFamily="34" charset="0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Legislation (Congress) </a:t>
            </a:r>
          </a:p>
          <a:p>
            <a:pPr marL="410210" lvl="1"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Administrative Law (Executive Branch)</a:t>
            </a:r>
          </a:p>
          <a:p>
            <a:pPr marL="410210" lvl="1">
              <a:lnSpc>
                <a:spcPts val="7637"/>
              </a:lnSpc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Court Ruling (Judiciary)  </a:t>
            </a: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2420" y="1028699"/>
            <a:ext cx="7663160" cy="2100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Processes for Policy Change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A916DDA-5661-7C07-6BAE-D7E38609D77F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12FA261-3ED9-B06A-D0E9-1913390B9069}"/>
              </a:ext>
            </a:extLst>
          </p:cNvPr>
          <p:cNvSpPr/>
          <p:nvPr/>
        </p:nvSpPr>
        <p:spPr>
          <a:xfrm>
            <a:off x="13214123" y="2801324"/>
            <a:ext cx="1380702" cy="1455117"/>
          </a:xfrm>
          <a:custGeom>
            <a:avLst/>
            <a:gdLst/>
            <a:ahLst/>
            <a:cxnLst/>
            <a:rect l="l" t="t" r="r" b="b"/>
            <a:pathLst>
              <a:path w="3498497" h="3498497">
                <a:moveTo>
                  <a:pt x="0" y="0"/>
                </a:moveTo>
                <a:lnTo>
                  <a:pt x="3498497" y="0"/>
                </a:lnTo>
                <a:lnTo>
                  <a:pt x="3498497" y="3498497"/>
                </a:lnTo>
                <a:lnTo>
                  <a:pt x="0" y="3498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DC96DEBB-38A5-D581-BF09-DA6FF81F5BD2}"/>
              </a:ext>
            </a:extLst>
          </p:cNvPr>
          <p:cNvSpPr/>
          <p:nvPr/>
        </p:nvSpPr>
        <p:spPr>
          <a:xfrm>
            <a:off x="12958955" y="4887144"/>
            <a:ext cx="1891038" cy="1711454"/>
          </a:xfrm>
          <a:custGeom>
            <a:avLst/>
            <a:gdLst/>
            <a:ahLst/>
            <a:cxnLst/>
            <a:rect l="l" t="t" r="r" b="b"/>
            <a:pathLst>
              <a:path w="4791616" h="4114800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216FC3B-5C0E-6E3B-9814-12EDA4CCF872}"/>
              </a:ext>
            </a:extLst>
          </p:cNvPr>
          <p:cNvSpPr/>
          <p:nvPr/>
        </p:nvSpPr>
        <p:spPr>
          <a:xfrm>
            <a:off x="13285112" y="7229301"/>
            <a:ext cx="1564881" cy="1517286"/>
          </a:xfrm>
          <a:custGeom>
            <a:avLst/>
            <a:gdLst/>
            <a:ahLst/>
            <a:cxnLst/>
            <a:rect l="l" t="t" r="r" b="b"/>
            <a:pathLst>
              <a:path w="3965181" h="3647967">
                <a:moveTo>
                  <a:pt x="0" y="0"/>
                </a:moveTo>
                <a:lnTo>
                  <a:pt x="3965181" y="0"/>
                </a:lnTo>
                <a:lnTo>
                  <a:pt x="3965181" y="3647967"/>
                </a:lnTo>
                <a:lnTo>
                  <a:pt x="0" y="3647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9695" y="191206"/>
            <a:ext cx="12970294" cy="9904588"/>
          </a:xfrm>
          <a:custGeom>
            <a:avLst/>
            <a:gdLst/>
            <a:ahLst/>
            <a:cxnLst/>
            <a:rect l="l" t="t" r="r" b="b"/>
            <a:pathLst>
              <a:path w="12970294" h="9904588">
                <a:moveTo>
                  <a:pt x="0" y="0"/>
                </a:moveTo>
                <a:lnTo>
                  <a:pt x="12970293" y="0"/>
                </a:lnTo>
                <a:lnTo>
                  <a:pt x="12970293" y="9904588"/>
                </a:lnTo>
                <a:lnTo>
                  <a:pt x="0" y="9904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8CF4E0A-0D77-73F9-65CB-0700C6F6F98F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446192" y="2808251"/>
            <a:ext cx="6188563" cy="6703727"/>
          </a:xfrm>
          <a:custGeom>
            <a:avLst/>
            <a:gdLst/>
            <a:ahLst/>
            <a:cxnLst/>
            <a:rect l="l" t="t" r="r" b="b"/>
            <a:pathLst>
              <a:path w="6188563" h="6703727">
                <a:moveTo>
                  <a:pt x="0" y="0"/>
                </a:moveTo>
                <a:lnTo>
                  <a:pt x="6188563" y="0"/>
                </a:lnTo>
                <a:lnTo>
                  <a:pt x="6188563" y="6703727"/>
                </a:lnTo>
                <a:lnTo>
                  <a:pt x="0" y="6703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47703" y="2769458"/>
            <a:ext cx="10411950" cy="758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>
              <a:lnSpc>
                <a:spcPts val="7436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Agency With Proper Authority Develops Draft Rule </a:t>
            </a:r>
          </a:p>
          <a:p>
            <a:pPr marL="798829" lvl="1" indent="-399415">
              <a:lnSpc>
                <a:spcPts val="7436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OIRA Reviews Draft </a:t>
            </a:r>
          </a:p>
          <a:p>
            <a:pPr marL="777240" lvl="1" indent="-388620">
              <a:lnSpc>
                <a:spcPts val="7235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Agency Publishes Proposed Rule </a:t>
            </a:r>
          </a:p>
          <a:p>
            <a:pPr marL="798829" lvl="1" indent="-399415">
              <a:lnSpc>
                <a:spcPts val="7436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Agency Receives Comments And Makes Changes To Proposed Rule </a:t>
            </a:r>
          </a:p>
          <a:p>
            <a:pPr marL="798829" lvl="1" indent="-399415">
              <a:lnSpc>
                <a:spcPts val="7436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OIRA Reviews Draft Final Rule </a:t>
            </a:r>
          </a:p>
          <a:p>
            <a:pPr marL="798829" lvl="1" indent="-399415">
              <a:lnSpc>
                <a:spcPts val="7436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Agency Publishes Final Rule </a:t>
            </a:r>
          </a:p>
          <a:p>
            <a:pPr>
              <a:lnSpc>
                <a:spcPts val="8750"/>
              </a:lnSpc>
            </a:pPr>
            <a:endParaRPr lang="en-US" sz="36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72980" y="1028699"/>
            <a:ext cx="7742039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Administrative Law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E7A81297-79DB-AD1D-B0C4-CC943FB9C2DF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578706"/>
            <a:ext cx="16230600" cy="116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2"/>
              </a:lnSpc>
            </a:pPr>
            <a:r>
              <a:rPr lang="en-US" sz="9600">
                <a:solidFill>
                  <a:srgbClr val="000000"/>
                </a:solidFill>
                <a:latin typeface="Poppins ExtraBold Italics" panose="020B0604020202020204" charset="0"/>
                <a:cs typeface="Poppins ExtraBold Italics" panose="020B0604020202020204" charset="0"/>
              </a:rPr>
              <a:t>Policy Landscape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924300"/>
            <a:ext cx="16230600" cy="2802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Split Congress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Small Majorities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Tensions Between Branches, Chambers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79641" y="914400"/>
            <a:ext cx="6728718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118</a:t>
            </a:r>
            <a:r>
              <a:rPr lang="en-US" sz="5400" baseline="30000">
                <a:solidFill>
                  <a:srgbClr val="000000"/>
                </a:solidFill>
                <a:latin typeface="Poppins ExtraBold"/>
              </a:rPr>
              <a:t>th</a:t>
            </a:r>
            <a:r>
              <a:rPr lang="en-US" sz="5400">
                <a:solidFill>
                  <a:srgbClr val="000000"/>
                </a:solidFill>
                <a:latin typeface="Poppins ExtraBold"/>
              </a:rPr>
              <a:t> Congress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B9979AD-4ADE-E189-0B3F-B5433C14676B}"/>
              </a:ext>
            </a:extLst>
          </p:cNvPr>
          <p:cNvSpPr/>
          <p:nvPr/>
        </p:nvSpPr>
        <p:spPr>
          <a:xfrm>
            <a:off x="11963400" y="3576075"/>
            <a:ext cx="3498497" cy="3498497"/>
          </a:xfrm>
          <a:custGeom>
            <a:avLst/>
            <a:gdLst/>
            <a:ahLst/>
            <a:cxnLst/>
            <a:rect l="l" t="t" r="r" b="b"/>
            <a:pathLst>
              <a:path w="3498497" h="3498497">
                <a:moveTo>
                  <a:pt x="0" y="0"/>
                </a:moveTo>
                <a:lnTo>
                  <a:pt x="3498497" y="0"/>
                </a:lnTo>
                <a:lnTo>
                  <a:pt x="3498497" y="3498497"/>
                </a:lnTo>
                <a:lnTo>
                  <a:pt x="0" y="3498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 descr="A yellow map with black text">
            <a:extLst>
              <a:ext uri="{FF2B5EF4-FFF2-40B4-BE49-F238E27FC236}">
                <a16:creationId xmlns:a16="http://schemas.microsoft.com/office/drawing/2014/main" id="{99A854C6-F139-6B61-52EF-F23F2A142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028700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67100"/>
            <a:ext cx="16230600" cy="488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Congress Must Pass 12 Appropriations Bills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Can Pass Bills to Keep Funding Flat (CR)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Can Combine Some Bills Together (Omnibus/Mini-Bus)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No Bills Passed=Government Shutdown</a:t>
            </a: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79641" y="1028699"/>
            <a:ext cx="6728718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Power of the Purse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3E6578-DD26-AB8F-F3F9-F87263844271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67100"/>
            <a:ext cx="16230600" cy="391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1710" lvl="1" indent="-571500">
              <a:lnSpc>
                <a:spcPts val="7637"/>
              </a:lnSpc>
              <a:buFont typeface="Arial" panose="020B0604020202020204" pitchFamily="34" charset="0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Traditionally Avoid Shutdowns During Election Years</a:t>
            </a:r>
          </a:p>
          <a:p>
            <a:pPr marL="981710" lvl="1" indent="-571500">
              <a:lnSpc>
                <a:spcPts val="7637"/>
              </a:lnSpc>
              <a:buFont typeface="Arial" panose="020B0604020202020204" pitchFamily="34" charset="0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Proposed Cut of 10-11%</a:t>
            </a:r>
          </a:p>
          <a:p>
            <a:pPr marL="981710" lvl="1" indent="-571500">
              <a:lnSpc>
                <a:spcPts val="7637"/>
              </a:lnSpc>
              <a:buFont typeface="Arial" panose="020B0604020202020204" pitchFamily="34" charset="0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Mark Up for L-HHS Funding June 24-28</a:t>
            </a:r>
            <a:r>
              <a:rPr lang="en-US" sz="3799" baseline="30000" dirty="0">
                <a:solidFill>
                  <a:srgbClr val="000000"/>
                </a:solidFill>
                <a:latin typeface="Glacial Indifference"/>
              </a:rPr>
              <a:t>th</a:t>
            </a: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  </a:t>
            </a: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91000" y="1028699"/>
            <a:ext cx="11582399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FY2025 Year Funding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3E6578-DD26-AB8F-F3F9-F87263844271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314700"/>
            <a:ext cx="16230600" cy="377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Encompasses Various Agencies, Departments, Commissions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Issue and/or Enforce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Regulations, Rules, Directives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Power Derived From Establishing Law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53000" y="1028699"/>
            <a:ext cx="7150398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Executive Branch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27F0B7B-AF74-B8C2-21DA-05E141457E67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6517173B-BB86-5FF3-5C92-652BC1164888}"/>
              </a:ext>
            </a:extLst>
          </p:cNvPr>
          <p:cNvSpPr/>
          <p:nvPr/>
        </p:nvSpPr>
        <p:spPr>
          <a:xfrm>
            <a:off x="12954000" y="5524500"/>
            <a:ext cx="4791616" cy="4114800"/>
          </a:xfrm>
          <a:custGeom>
            <a:avLst/>
            <a:gdLst/>
            <a:ahLst/>
            <a:cxnLst/>
            <a:rect l="l" t="t" r="r" b="b"/>
            <a:pathLst>
              <a:path w="4791616" h="4114800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59771" y="1032163"/>
            <a:ext cx="8768457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Goals for Presentation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1538" y="3255162"/>
            <a:ext cx="16797945" cy="3776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53160" lvl="1" indent="-742950" algn="just">
              <a:lnSpc>
                <a:spcPts val="7603"/>
              </a:lnSpc>
              <a:buFont typeface="+mj-lt"/>
              <a:buAutoNum type="arabicPeriod"/>
            </a:pPr>
            <a:r>
              <a:rPr lang="en-US" sz="3800" dirty="0">
                <a:latin typeface="Glacial Indifference"/>
                <a:cs typeface="Poppins ExtraBold Italics"/>
              </a:rPr>
              <a:t>Provide an Update on NACBHDD Work </a:t>
            </a:r>
          </a:p>
          <a:p>
            <a:pPr marL="1153160" lvl="1" indent="-742950" algn="just">
              <a:lnSpc>
                <a:spcPts val="7603"/>
              </a:lnSpc>
              <a:buFont typeface="+mj-lt"/>
              <a:buAutoNum type="arabicPeriod"/>
            </a:pPr>
            <a:r>
              <a:rPr lang="en-US" sz="3800" dirty="0">
                <a:latin typeface="Glacial Indifference"/>
                <a:cs typeface="Poppins ExtraBold Italics"/>
              </a:rPr>
              <a:t>Understand the Role, Structures, And Tensions of The Federal  Government</a:t>
            </a:r>
          </a:p>
          <a:p>
            <a:pPr marL="1153160" lvl="1" indent="-742950" algn="just">
              <a:lnSpc>
                <a:spcPts val="7603"/>
              </a:lnSpc>
              <a:buFont typeface="+mj-lt"/>
              <a:buAutoNum type="arabicPeriod"/>
            </a:pPr>
            <a:r>
              <a:rPr lang="en-US" sz="3800" dirty="0">
                <a:latin typeface="Glacial Indifference"/>
                <a:cs typeface="Poppins ExtraBold Italics"/>
              </a:rPr>
              <a:t>Provide an Overview of Recent Actions </a:t>
            </a:r>
          </a:p>
          <a:p>
            <a:pPr marL="1153160" lvl="1" indent="-742950" algn="just">
              <a:lnSpc>
                <a:spcPts val="7603"/>
              </a:lnSpc>
              <a:buFont typeface="+mj-lt"/>
              <a:buAutoNum type="arabicPeriod"/>
            </a:pPr>
            <a:r>
              <a:rPr lang="en-US" sz="3800" dirty="0">
                <a:latin typeface="Glacial Indifference"/>
                <a:cs typeface="Poppins ExtraBold Italics"/>
              </a:rPr>
              <a:t>Share Possible Post-Election Items 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47416BE-5ECB-8DDF-5772-CA231183F9E1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314700"/>
            <a:ext cx="16230600" cy="377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Number of Regulations Issued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988 Geo-routing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Nursing Home Staffing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Disability Protections in Health Care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53000" y="1028699"/>
            <a:ext cx="7150398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Administrative Law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27F0B7B-AF74-B8C2-21DA-05E141457E67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67100"/>
            <a:ext cx="16230600" cy="391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Allows Congress to Veto Regulations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Review Recent Rules 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Passed By Simple Majority </a:t>
            </a: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88527" y="1028699"/>
            <a:ext cx="12110945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/>
              </a:rPr>
              <a:t>Congressional Review Act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BADD54-53E1-F760-9A76-F348074EC895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0C07FD90-9F88-567B-16DE-23A98A088B74}"/>
              </a:ext>
            </a:extLst>
          </p:cNvPr>
          <p:cNvSpPr/>
          <p:nvPr/>
        </p:nvSpPr>
        <p:spPr>
          <a:xfrm>
            <a:off x="13563600" y="3803314"/>
            <a:ext cx="2281666" cy="2680372"/>
          </a:xfrm>
          <a:custGeom>
            <a:avLst/>
            <a:gdLst/>
            <a:ahLst/>
            <a:cxnLst/>
            <a:rect l="l" t="t" r="r" b="b"/>
            <a:pathLst>
              <a:path w="2281666" h="2680372">
                <a:moveTo>
                  <a:pt x="0" y="0"/>
                </a:moveTo>
                <a:lnTo>
                  <a:pt x="2281666" y="0"/>
                </a:lnTo>
                <a:lnTo>
                  <a:pt x="2281666" y="2680372"/>
                </a:lnTo>
                <a:lnTo>
                  <a:pt x="0" y="2680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314700"/>
            <a:ext cx="16230600" cy="5725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Funding for Tribal Health Overhead</a:t>
            </a:r>
          </a:p>
          <a:p>
            <a:pPr marL="1734819" lvl="3" indent="-410209">
              <a:lnSpc>
                <a:spcPts val="7637"/>
              </a:lnSpc>
              <a:buFont typeface="Arial"/>
              <a:buChar char="•"/>
            </a:pPr>
            <a:r>
              <a:rPr lang="en-US" sz="3799" i="1">
                <a:solidFill>
                  <a:srgbClr val="000000"/>
                </a:solidFill>
                <a:latin typeface="Glacial Indifference"/>
              </a:rPr>
              <a:t>Becerra v. Northen Arapaho Tribe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Administrative Law (Chevron Deference) </a:t>
            </a:r>
          </a:p>
          <a:p>
            <a:pPr marL="1734819" lvl="3" indent="-410209">
              <a:lnSpc>
                <a:spcPts val="7637"/>
              </a:lnSpc>
              <a:buFont typeface="Arial"/>
              <a:buChar char="•"/>
            </a:pPr>
            <a:r>
              <a:rPr lang="en-US" sz="3799" i="1">
                <a:solidFill>
                  <a:srgbClr val="000000"/>
                </a:solidFill>
                <a:latin typeface="Glacial Indifference"/>
              </a:rPr>
              <a:t>Relentless v. Dept. of Commerce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Criminalization of Homelessness</a:t>
            </a:r>
          </a:p>
          <a:p>
            <a:pPr marL="1734819" lvl="3" indent="-410209">
              <a:lnSpc>
                <a:spcPts val="7637"/>
              </a:lnSpc>
              <a:buFont typeface="Arial"/>
              <a:buChar char="•"/>
            </a:pPr>
            <a:r>
              <a:rPr lang="en-US" sz="3799" i="1">
                <a:solidFill>
                  <a:srgbClr val="000000"/>
                </a:solidFill>
                <a:latin typeface="Glacial Indifference"/>
              </a:rPr>
              <a:t>City of Grants Pass, OR v. Johnson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53000" y="1028699"/>
            <a:ext cx="10896600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SCOTUS Cases of Note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27F0B7B-AF74-B8C2-21DA-05E141457E67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CF8AE0C-7A17-1558-7995-07A2F10B89AA}"/>
              </a:ext>
            </a:extLst>
          </p:cNvPr>
          <p:cNvSpPr/>
          <p:nvPr/>
        </p:nvSpPr>
        <p:spPr>
          <a:xfrm>
            <a:off x="13285112" y="5448300"/>
            <a:ext cx="3250288" cy="3298287"/>
          </a:xfrm>
          <a:custGeom>
            <a:avLst/>
            <a:gdLst/>
            <a:ahLst/>
            <a:cxnLst/>
            <a:rect l="l" t="t" r="r" b="b"/>
            <a:pathLst>
              <a:path w="3965181" h="3647967">
                <a:moveTo>
                  <a:pt x="0" y="0"/>
                </a:moveTo>
                <a:lnTo>
                  <a:pt x="3965181" y="0"/>
                </a:lnTo>
                <a:lnTo>
                  <a:pt x="3965181" y="3647967"/>
                </a:lnTo>
                <a:lnTo>
                  <a:pt x="0" y="3647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3834491"/>
            <a:ext cx="16230600" cy="123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r>
              <a:rPr lang="en-US" sz="9600">
                <a:solidFill>
                  <a:srgbClr val="000000"/>
                </a:solidFill>
                <a:latin typeface="Poppins ExtraBold Italics"/>
              </a:rPr>
              <a:t>Post-Election Projections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7D15B0F-993D-4B15-4882-BF3CC6BC856A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1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314700"/>
            <a:ext cx="16230600" cy="488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Senate/House Makeup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Leadership Elections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Fiscal Fights (Debt Ceiling, Appropriations, Reconciliation)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92401" y="1028699"/>
            <a:ext cx="10503198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119</a:t>
            </a:r>
            <a:r>
              <a:rPr lang="en-US" sz="5400" baseline="30000">
                <a:solidFill>
                  <a:srgbClr val="000000"/>
                </a:solidFill>
                <a:latin typeface="Poppins ExtraBold"/>
              </a:rPr>
              <a:t>th</a:t>
            </a:r>
            <a:r>
              <a:rPr lang="en-US" sz="5400">
                <a:solidFill>
                  <a:srgbClr val="000000"/>
                </a:solidFill>
                <a:latin typeface="Poppins ExtraBold"/>
              </a:rPr>
              <a:t> Congress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27F0B7B-AF74-B8C2-21DA-05E141457E67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999353" y="3568949"/>
            <a:ext cx="14066519" cy="450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Personnel is Policy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Shift in Policy Regarding Entitlements </a:t>
            </a:r>
          </a:p>
          <a:p>
            <a:pPr marL="1234835" lvl="2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Medicaid</a:t>
            </a:r>
          </a:p>
          <a:p>
            <a:pPr marL="1234835" lvl="2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Medicare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endParaRPr lang="en-US" sz="360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11982" y="920635"/>
            <a:ext cx="9041259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Executive Branch </a:t>
            </a:r>
          </a:p>
        </p:txBody>
      </p:sp>
      <p:pic>
        <p:nvPicPr>
          <p:cNvPr id="3" name="Picture 2" descr="A yellow map with black text">
            <a:extLst>
              <a:ext uri="{FF2B5EF4-FFF2-40B4-BE49-F238E27FC236}">
                <a16:creationId xmlns:a16="http://schemas.microsoft.com/office/drawing/2014/main" id="{9EAEF248-A402-B049-B6BD-74F05A10C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0287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2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879026" y="3728708"/>
            <a:ext cx="4083939" cy="4114800"/>
          </a:xfrm>
          <a:custGeom>
            <a:avLst/>
            <a:gdLst/>
            <a:ahLst/>
            <a:cxnLst/>
            <a:rect l="l" t="t" r="r" b="b"/>
            <a:pathLst>
              <a:path w="4083939" h="4114800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601884" y="4256472"/>
            <a:ext cx="7263830" cy="878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err="1">
                <a:solidFill>
                  <a:srgbClr val="000000"/>
                </a:solidFill>
                <a:latin typeface="Glacial Indifference"/>
              </a:rPr>
              <a:t>Congress.Gov</a:t>
            </a:r>
            <a:r>
              <a:rPr lang="en-US" sz="3799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err="1">
                <a:solidFill>
                  <a:srgbClr val="000000"/>
                </a:solidFill>
                <a:latin typeface="Glacial Indifference"/>
              </a:rPr>
              <a:t>Regulations.Gov</a:t>
            </a:r>
            <a:r>
              <a:rPr lang="en-US" sz="3799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err="1">
                <a:solidFill>
                  <a:srgbClr val="000000"/>
                </a:solidFill>
                <a:latin typeface="Glacial Indifference"/>
              </a:rPr>
              <a:t>Crsreports.Congress.Gov</a:t>
            </a:r>
            <a:r>
              <a:rPr lang="en-US" sz="3799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90800" y="1638300"/>
            <a:ext cx="12947749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Poppins ExtraBold Italics" panose="020B0604020202020204" charset="0"/>
                <a:cs typeface="Poppins ExtraBold Italics" panose="020B0604020202020204" charset="0"/>
              </a:rPr>
              <a:t>Resources for Federal  Policy 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C7D14D96-E489-1F5E-A7AB-28CA694D569C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415342"/>
            <a:ext cx="16230600" cy="120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2"/>
              </a:lnSpc>
            </a:pPr>
            <a:r>
              <a:rPr lang="en-US" sz="8472">
                <a:solidFill>
                  <a:srgbClr val="000000"/>
                </a:solidFill>
                <a:latin typeface="Poppins ExtraBold Italics"/>
              </a:rPr>
              <a:t>THANK YOU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92771" y="3803620"/>
            <a:ext cx="7676123" cy="331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>
              <a:lnSpc>
                <a:spcPts val="90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Glacial Indifference"/>
                <a:hlinkClick r:id="rId3"/>
              </a:rPr>
              <a:t>jcunningham@nacbhd.org</a:t>
            </a:r>
            <a:endParaRPr lang="en-US" sz="4500">
              <a:solidFill>
                <a:srgbClr val="000000"/>
              </a:solidFill>
              <a:latin typeface="Glacial Indifference"/>
            </a:endParaRPr>
          </a:p>
          <a:p>
            <a:pPr marL="971550" lvl="1" indent="-485775">
              <a:lnSpc>
                <a:spcPts val="90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Glacial Indifference"/>
              </a:rPr>
              <a:t>NACBHDD.org</a:t>
            </a:r>
          </a:p>
          <a:p>
            <a:pPr>
              <a:lnSpc>
                <a:spcPts val="9000"/>
              </a:lnSpc>
            </a:pPr>
            <a:endParaRPr lang="en-US" sz="450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523718" y="4156045"/>
            <a:ext cx="4114800" cy="4114800"/>
            <a:chOff x="0" y="0"/>
            <a:chExt cx="5486400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E3348FE1-009A-69DC-AC21-4C00DC5FA152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53712" y="7037630"/>
            <a:ext cx="2200250" cy="2441332"/>
          </a:xfrm>
          <a:custGeom>
            <a:avLst/>
            <a:gdLst/>
            <a:ahLst/>
            <a:cxnLst/>
            <a:rect l="l" t="t" r="r" b="b"/>
            <a:pathLst>
              <a:path w="2200250" h="2441332">
                <a:moveTo>
                  <a:pt x="0" y="0"/>
                </a:moveTo>
                <a:lnTo>
                  <a:pt x="2200250" y="0"/>
                </a:lnTo>
                <a:lnTo>
                  <a:pt x="2200250" y="2441332"/>
                </a:lnTo>
                <a:lnTo>
                  <a:pt x="0" y="2441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907248" y="7037630"/>
            <a:ext cx="2423022" cy="2441332"/>
          </a:xfrm>
          <a:custGeom>
            <a:avLst/>
            <a:gdLst/>
            <a:ahLst/>
            <a:cxnLst/>
            <a:rect l="l" t="t" r="r" b="b"/>
            <a:pathLst>
              <a:path w="2423022" h="2441332">
                <a:moveTo>
                  <a:pt x="0" y="0"/>
                </a:moveTo>
                <a:lnTo>
                  <a:pt x="2423022" y="0"/>
                </a:lnTo>
                <a:lnTo>
                  <a:pt x="2423022" y="2441332"/>
                </a:lnTo>
                <a:lnTo>
                  <a:pt x="0" y="2441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086600" y="7048500"/>
            <a:ext cx="3788010" cy="2419592"/>
          </a:xfrm>
          <a:custGeom>
            <a:avLst/>
            <a:gdLst/>
            <a:ahLst/>
            <a:cxnLst/>
            <a:rect l="l" t="t" r="r" b="b"/>
            <a:pathLst>
              <a:path w="3788010" h="2419592">
                <a:moveTo>
                  <a:pt x="0" y="0"/>
                </a:moveTo>
                <a:lnTo>
                  <a:pt x="3788010" y="0"/>
                </a:lnTo>
                <a:lnTo>
                  <a:pt x="3788010" y="2419592"/>
                </a:lnTo>
                <a:lnTo>
                  <a:pt x="0" y="2419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99355" y="2679438"/>
            <a:ext cx="14066519" cy="356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>
                <a:solidFill>
                  <a:srgbClr val="000000"/>
                </a:solidFill>
                <a:latin typeface="Glacial Indifference"/>
              </a:rPr>
              <a:t>Founded in 1989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>
                <a:solidFill>
                  <a:srgbClr val="000000"/>
                </a:solidFill>
                <a:latin typeface="Glacial Indifference"/>
              </a:rPr>
              <a:t>Represents Local Authorities 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>
                <a:solidFill>
                  <a:srgbClr val="000000"/>
                </a:solidFill>
                <a:latin typeface="Glacial Indifference"/>
              </a:rPr>
              <a:t>Dual Focus on I/DD and Behavioral Health 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>
                <a:solidFill>
                  <a:srgbClr val="000000"/>
                </a:solidFill>
                <a:latin typeface="Glacial Indifference"/>
              </a:rPr>
              <a:t>Affiliate of NACo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93941" y="1028699"/>
            <a:ext cx="6500118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About NACBHDD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DC91F45-F44A-7CDE-63A1-4B2F5DA5E388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3834491"/>
            <a:ext cx="16230600" cy="123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r>
              <a:rPr lang="en-US" sz="9600">
                <a:solidFill>
                  <a:srgbClr val="000000"/>
                </a:solidFill>
                <a:latin typeface="Poppins ExtraBold Italics"/>
              </a:rPr>
              <a:t>NACBHDD Updates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7D15B0F-993D-4B15-4882-BF3CC6BC856A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6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122559"/>
            <a:ext cx="16230600" cy="683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Designed for Local Leaders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Includes County Examples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Next Report Focused on Rural Leaders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827933" y="2548069"/>
            <a:ext cx="4259787" cy="2025174"/>
          </a:xfrm>
          <a:custGeom>
            <a:avLst/>
            <a:gdLst/>
            <a:ahLst/>
            <a:cxnLst/>
            <a:rect l="l" t="t" r="r" b="b"/>
            <a:pathLst>
              <a:path w="4259787" h="2025174">
                <a:moveTo>
                  <a:pt x="0" y="0"/>
                </a:moveTo>
                <a:lnTo>
                  <a:pt x="4259787" y="0"/>
                </a:lnTo>
                <a:lnTo>
                  <a:pt x="4259787" y="2025174"/>
                </a:lnTo>
                <a:lnTo>
                  <a:pt x="0" y="2025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0A8E849-3357-5FC0-8EBD-539BC96797EE}"/>
              </a:ext>
            </a:extLst>
          </p:cNvPr>
          <p:cNvSpPr txBox="1"/>
          <p:nvPr/>
        </p:nvSpPr>
        <p:spPr>
          <a:xfrm>
            <a:off x="5923223" y="980231"/>
            <a:ext cx="6441554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Crisis Messaging </a:t>
            </a:r>
          </a:p>
        </p:txBody>
      </p:sp>
      <p:pic>
        <p:nvPicPr>
          <p:cNvPr id="22" name="Picture 21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8A2A18A0-8049-0F98-160C-C511FF39F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4838302"/>
            <a:ext cx="4248743" cy="4305901"/>
          </a:xfrm>
          <a:prstGeom prst="rect">
            <a:avLst/>
          </a:prstGeom>
        </p:spPr>
      </p:pic>
      <p:sp>
        <p:nvSpPr>
          <p:cNvPr id="2" name="Freeform 4">
            <a:extLst>
              <a:ext uri="{FF2B5EF4-FFF2-40B4-BE49-F238E27FC236}">
                <a16:creationId xmlns:a16="http://schemas.microsoft.com/office/drawing/2014/main" id="{2760F24D-7FF2-45C8-6289-78DE2D5CAE1A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122559"/>
            <a:ext cx="16230600" cy="683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9785" lvl="1" indent="-409575">
              <a:lnSpc>
                <a:spcPts val="7637"/>
              </a:lnSpc>
              <a:buFont typeface="Arial,Sans-Serif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  <a:cs typeface="Arial"/>
              </a:rPr>
              <a:t>Launched February 2023</a:t>
            </a:r>
          </a:p>
          <a:p>
            <a:pPr marL="819785" lvl="1" indent="-409575">
              <a:lnSpc>
                <a:spcPts val="7637"/>
              </a:lnSpc>
              <a:buFont typeface="Arial,Sans-Serif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  <a:cs typeface="Arial"/>
              </a:rPr>
              <a:t>Strategic Policy Advisor </a:t>
            </a:r>
          </a:p>
          <a:p>
            <a:pPr marL="819785" lvl="1" indent="-409575">
              <a:lnSpc>
                <a:spcPts val="7637"/>
              </a:lnSpc>
              <a:buFont typeface="Arial,Sans-Serif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  <a:cs typeface="Arial"/>
              </a:rPr>
              <a:t>Partnered on Policy Brief Series </a:t>
            </a:r>
            <a:r>
              <a:rPr lang="en-US" sz="3600" b="1" dirty="0">
                <a:solidFill>
                  <a:srgbClr val="000000"/>
                </a:solidFill>
                <a:latin typeface="Glacial Indifference" panose="020B0604020202020204" charset="0"/>
                <a:cs typeface="Arial"/>
              </a:rPr>
              <a:t> </a:t>
            </a:r>
            <a:endParaRPr lang="en-US" sz="3600" b="1" dirty="0">
              <a:latin typeface="Glacial Indifference" panose="020B0604020202020204" charset="0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827933" y="2548069"/>
            <a:ext cx="4259787" cy="2025174"/>
          </a:xfrm>
          <a:custGeom>
            <a:avLst/>
            <a:gdLst/>
            <a:ahLst/>
            <a:cxnLst/>
            <a:rect l="l" t="t" r="r" b="b"/>
            <a:pathLst>
              <a:path w="4259787" h="2025174">
                <a:moveTo>
                  <a:pt x="0" y="0"/>
                </a:moveTo>
                <a:lnTo>
                  <a:pt x="4259787" y="0"/>
                </a:lnTo>
                <a:lnTo>
                  <a:pt x="4259787" y="2025174"/>
                </a:lnTo>
                <a:lnTo>
                  <a:pt x="0" y="2025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2760F24D-7FF2-45C8-6289-78DE2D5CAE1A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1BE5073-663D-BE37-26FF-5B0D24C615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40" b="2121"/>
          <a:stretch/>
        </p:blipFill>
        <p:spPr>
          <a:xfrm>
            <a:off x="12031436" y="4982936"/>
            <a:ext cx="4838479" cy="486924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5C52CC31-163E-81D1-0AF9-5D234672A8CB}"/>
              </a:ext>
            </a:extLst>
          </p:cNvPr>
          <p:cNvSpPr txBox="1"/>
          <p:nvPr/>
        </p:nvSpPr>
        <p:spPr>
          <a:xfrm>
            <a:off x="3299013" y="980231"/>
            <a:ext cx="13187484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NACo Mental Health Commission</a:t>
            </a:r>
          </a:p>
        </p:txBody>
      </p:sp>
    </p:spTree>
    <p:extLst>
      <p:ext uri="{BB962C8B-B14F-4D97-AF65-F5344CB8AC3E}">
        <p14:creationId xmlns:p14="http://schemas.microsoft.com/office/powerpoint/2010/main" val="212993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625837"/>
            <a:ext cx="16230600" cy="780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Candid Discussions with Policymakers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“Best Little Meeting in America”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March 2025 in Washington, DC</a:t>
            </a: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07756" y="5499287"/>
            <a:ext cx="5483691" cy="449705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11589" y="5500272"/>
            <a:ext cx="3931257" cy="449631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14400" y="1585936"/>
            <a:ext cx="14135100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Poppins ExtraBold"/>
              </a:rPr>
              <a:t>Legislative and Policy Conference </a:t>
            </a:r>
          </a:p>
        </p:txBody>
      </p:sp>
      <p:pic>
        <p:nvPicPr>
          <p:cNvPr id="9" name="Picture 8" descr="A yellow map with black text">
            <a:extLst>
              <a:ext uri="{FF2B5EF4-FFF2-40B4-BE49-F238E27FC236}">
                <a16:creationId xmlns:a16="http://schemas.microsoft.com/office/drawing/2014/main" id="{1D10323A-108C-2A6F-CF0E-6348B1D35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028700"/>
            <a:ext cx="3886200" cy="3886200"/>
          </a:xfrm>
          <a:prstGeom prst="rect">
            <a:avLst/>
          </a:prstGeom>
        </p:spPr>
      </p:pic>
      <p:pic>
        <p:nvPicPr>
          <p:cNvPr id="10" name="Picture 9" descr="A group of people sitting on a stage&#10;&#10;Description automatically generated">
            <a:extLst>
              <a:ext uri="{FF2B5EF4-FFF2-40B4-BE49-F238E27FC236}">
                <a16:creationId xmlns:a16="http://schemas.microsoft.com/office/drawing/2014/main" id="{6FD88D0E-D3AD-9A30-4D8C-4A02826AC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7795" y="3032892"/>
            <a:ext cx="5240064" cy="6970329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540508"/>
            <a:ext cx="16230600" cy="878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Week in Review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NACBHDD News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Periodic Announcements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19400" y="1228306"/>
            <a:ext cx="14439900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Poppins ExtraBold Italics" panose="020B0604020202020204" charset="0"/>
                <a:cs typeface="Poppins ExtraBold Italics" panose="020B0604020202020204" charset="0"/>
              </a:rPr>
              <a:t>NACBHDD Newsletters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6C49477-A30A-1706-06FE-E84229D72F97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screenshot of a news page&#10;&#10;Description automatically generated">
            <a:extLst>
              <a:ext uri="{FF2B5EF4-FFF2-40B4-BE49-F238E27FC236}">
                <a16:creationId xmlns:a16="http://schemas.microsoft.com/office/drawing/2014/main" id="{974BA643-4D7C-92F5-0333-48C5900B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5003" y="2771775"/>
            <a:ext cx="3452094" cy="6172200"/>
          </a:xfrm>
          <a:prstGeom prst="rect">
            <a:avLst/>
          </a:prstGeom>
        </p:spPr>
      </p:pic>
      <p:pic>
        <p:nvPicPr>
          <p:cNvPr id="4" name="Picture 3" descr="A screenshot of a screenshot of a screenshot of a screenshot of a screenshot of a screenshot of a screenshot of a screenshot of a screenshot of a screenshot&#10;&#10;Description automatically generated">
            <a:extLst>
              <a:ext uri="{FF2B5EF4-FFF2-40B4-BE49-F238E27FC236}">
                <a16:creationId xmlns:a16="http://schemas.microsoft.com/office/drawing/2014/main" id="{86485619-AA52-A53F-7AF6-BA5AC2CD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328" y="2771775"/>
            <a:ext cx="3501744" cy="6172200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1E895F7C-4DE9-BEEA-DA84-429B5F090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703" y="2771775"/>
            <a:ext cx="3098652" cy="6172200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A1112EB-E3FD-587A-ACC2-904A7EF99E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47"/>
          <a:stretch/>
        </p:blipFill>
        <p:spPr>
          <a:xfrm>
            <a:off x="1095375" y="5467350"/>
            <a:ext cx="4781552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4472666"/>
            <a:ext cx="16230600" cy="1316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71"/>
              </a:lnSpc>
            </a:pPr>
            <a:r>
              <a:rPr lang="en-US" sz="9600">
                <a:solidFill>
                  <a:srgbClr val="000000"/>
                </a:solidFill>
                <a:latin typeface="Poppins ExtraBold Italics"/>
              </a:rPr>
              <a:t>Review of Federal Roles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B01EF9-AF8E-E093-1428-4599394ACA8C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432</Words>
  <Application>Microsoft Office PowerPoint</Application>
  <PresentationFormat>Custom</PresentationFormat>
  <Paragraphs>124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Poppins ExtraBold Italics</vt:lpstr>
      <vt:lpstr>Calibri</vt:lpstr>
      <vt:lpstr>Arial</vt:lpstr>
      <vt:lpstr>Poppins Italics</vt:lpstr>
      <vt:lpstr>Poppins ExtraBold</vt:lpstr>
      <vt:lpstr>Arial,Sans-Serif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CMHA Slides</dc:title>
  <dc:creator>Jonah Cunningham</dc:creator>
  <cp:lastModifiedBy>Maria Rios</cp:lastModifiedBy>
  <cp:revision>38</cp:revision>
  <dcterms:created xsi:type="dcterms:W3CDTF">2006-08-16T00:00:00Z</dcterms:created>
  <dcterms:modified xsi:type="dcterms:W3CDTF">2024-06-18T12:48:00Z</dcterms:modified>
  <dc:identifier>DAFklnjnbvM</dc:identifier>
</cp:coreProperties>
</file>