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75" r:id="rId5"/>
    <p:sldMasterId id="2147483688" r:id="rId6"/>
  </p:sldMasterIdLst>
  <p:notesMasterIdLst>
    <p:notesMasterId r:id="rId41"/>
  </p:notesMasterIdLst>
  <p:sldIdLst>
    <p:sldId id="256" r:id="rId7"/>
    <p:sldId id="257" r:id="rId8"/>
    <p:sldId id="263" r:id="rId9"/>
    <p:sldId id="282" r:id="rId10"/>
    <p:sldId id="280" r:id="rId11"/>
    <p:sldId id="281" r:id="rId12"/>
    <p:sldId id="279" r:id="rId13"/>
    <p:sldId id="276" r:id="rId14"/>
    <p:sldId id="314" r:id="rId15"/>
    <p:sldId id="265" r:id="rId16"/>
    <p:sldId id="290" r:id="rId17"/>
    <p:sldId id="311" r:id="rId18"/>
    <p:sldId id="289" r:id="rId19"/>
    <p:sldId id="291" r:id="rId20"/>
    <p:sldId id="292" r:id="rId21"/>
    <p:sldId id="293" r:id="rId22"/>
    <p:sldId id="294" r:id="rId23"/>
    <p:sldId id="295" r:id="rId24"/>
    <p:sldId id="297" r:id="rId25"/>
    <p:sldId id="312" r:id="rId26"/>
    <p:sldId id="313" r:id="rId27"/>
    <p:sldId id="298" r:id="rId28"/>
    <p:sldId id="299" r:id="rId29"/>
    <p:sldId id="302" r:id="rId30"/>
    <p:sldId id="305" r:id="rId31"/>
    <p:sldId id="306" r:id="rId32"/>
    <p:sldId id="307" r:id="rId33"/>
    <p:sldId id="309" r:id="rId34"/>
    <p:sldId id="308" r:id="rId35"/>
    <p:sldId id="300" r:id="rId36"/>
    <p:sldId id="301" r:id="rId37"/>
    <p:sldId id="315" r:id="rId38"/>
    <p:sldId id="310" r:id="rId39"/>
    <p:sldId id="264" r:id="rId4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273B5"/>
    <a:srgbClr val="0F79B7"/>
    <a:srgbClr val="F8D051"/>
    <a:srgbClr val="0075BB"/>
    <a:srgbClr val="2C995C"/>
    <a:srgbClr val="0A4C74"/>
    <a:srgbClr val="363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2" autoAdjust="0"/>
    <p:restoredTop sz="94660"/>
  </p:normalViewPr>
  <p:slideViewPr>
    <p:cSldViewPr>
      <p:cViewPr varScale="1">
        <p:scale>
          <a:sx n="55" d="100"/>
          <a:sy n="55" d="100"/>
        </p:scale>
        <p:origin x="612" y="78"/>
      </p:cViewPr>
      <p:guideLst>
        <p:guide orient="horz" pos="4320"/>
        <p:guide pos="76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 name="Shape 51"/>
          <p:cNvSpPr>
            <a:spLocks noGrp="1" noRot="1" noChangeAspect="1"/>
          </p:cNvSpPr>
          <p:nvPr>
            <p:ph type="sldImg"/>
          </p:nvPr>
        </p:nvSpPr>
        <p:spPr>
          <a:xfrm>
            <a:off x="1143000" y="685800"/>
            <a:ext cx="4572000" cy="3429000"/>
          </a:xfrm>
          <a:prstGeom prst="rect">
            <a:avLst/>
          </a:prstGeom>
        </p:spPr>
        <p:txBody>
          <a:bodyPr/>
          <a:lstStyle/>
          <a:p>
            <a:endParaRPr/>
          </a:p>
        </p:txBody>
      </p:sp>
      <p:sp>
        <p:nvSpPr>
          <p:cNvPr id="52" name="Shape 5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read this slide completely.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54738A-BFD6-4E83-BCAF-ED97A667AE9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542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You can summarize slides 2-3: “Here are the accreditation statements for continuing medical education, nursing continuing professional development, and for licensed psychologists.”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54738A-BFD6-4E83-BCAF-ED97A667AE9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0884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can summarize slides 2-3: “Here are the accreditation statements for continuing medical education, nursing continuing professional development, and for licensed psychologists.”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54738A-BFD6-4E83-BCAF-ED97A667AE9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4685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read this slide completely.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54738A-BFD6-4E83-BCAF-ED97A667AE9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9172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read this </a:t>
            </a:r>
            <a:r>
              <a:rPr lang="en-US"/>
              <a:t>slide completely.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54738A-BFD6-4E83-BCAF-ED97A667AE9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5294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mp; Subtitle">
    <p:bg>
      <p:bgPr>
        <a:solidFill>
          <a:schemeClr val="accent2"/>
        </a:solidFill>
        <a:effectLst/>
      </p:bgPr>
    </p:bg>
    <p:spTree>
      <p:nvGrpSpPr>
        <p:cNvPr id="1" name=""/>
        <p:cNvGrpSpPr/>
        <p:nvPr/>
      </p:nvGrpSpPr>
      <p:grpSpPr>
        <a:xfrm>
          <a:off x="0" y="0"/>
          <a:ext cx="0" cy="0"/>
          <a:chOff x="0" y="0"/>
          <a:chExt cx="0" cy="0"/>
        </a:xfrm>
      </p:grpSpPr>
      <p:sp>
        <p:nvSpPr>
          <p:cNvPr id="14" name="Text Placeholder 16">
            <a:extLst>
              <a:ext uri="{FF2B5EF4-FFF2-40B4-BE49-F238E27FC236}">
                <a16:creationId xmlns:a16="http://schemas.microsoft.com/office/drawing/2014/main" id="{2AA7692C-9464-4F24-80FB-AD027B2364AC}"/>
              </a:ext>
            </a:extLst>
          </p:cNvPr>
          <p:cNvSpPr>
            <a:spLocks noGrp="1"/>
          </p:cNvSpPr>
          <p:nvPr>
            <p:ph type="body" sz="quarter" idx="14" hasCustomPrompt="1"/>
          </p:nvPr>
        </p:nvSpPr>
        <p:spPr>
          <a:xfrm>
            <a:off x="8754676" y="10784603"/>
            <a:ext cx="6874648" cy="393701"/>
          </a:xfrm>
          <a:prstGeom prst="rect">
            <a:avLst/>
          </a:prstGeom>
        </p:spPr>
        <p:txBody>
          <a:bodyPr/>
          <a:lstStyle>
            <a:lvl1pPr marL="0" indent="0" algn="ctr">
              <a:buFont typeface="Arial" panose="020B0604020202020204" pitchFamily="34" charset="0"/>
              <a:buNone/>
              <a:defRPr sz="2000" b="1">
                <a:solidFill>
                  <a:schemeClr val="accent1"/>
                </a:solidFill>
                <a:latin typeface="Trebuchet MS" panose="020B0603020202020204" pitchFamily="34" charset="0"/>
              </a:defRPr>
            </a:lvl1pPr>
          </a:lstStyle>
          <a:p>
            <a:pPr lvl="0"/>
            <a:r>
              <a:rPr lang="en-US" dirty="0"/>
              <a:t>Title of Presenter</a:t>
            </a:r>
            <a:endParaRPr lang="en-CA" dirty="0"/>
          </a:p>
        </p:txBody>
      </p:sp>
      <p:sp>
        <p:nvSpPr>
          <p:cNvPr id="15" name="Text Placeholder 16">
            <a:extLst>
              <a:ext uri="{FF2B5EF4-FFF2-40B4-BE49-F238E27FC236}">
                <a16:creationId xmlns:a16="http://schemas.microsoft.com/office/drawing/2014/main" id="{A129D181-0CAE-4B1F-A6C4-EDF59C2676F4}"/>
              </a:ext>
            </a:extLst>
          </p:cNvPr>
          <p:cNvSpPr>
            <a:spLocks noGrp="1"/>
          </p:cNvSpPr>
          <p:nvPr>
            <p:ph type="body" sz="quarter" idx="13" hasCustomPrompt="1"/>
          </p:nvPr>
        </p:nvSpPr>
        <p:spPr>
          <a:xfrm>
            <a:off x="8754676" y="10075049"/>
            <a:ext cx="6874648" cy="728604"/>
          </a:xfrm>
          <a:prstGeom prst="rect">
            <a:avLst/>
          </a:prstGeom>
        </p:spPr>
        <p:txBody>
          <a:bodyPr/>
          <a:lstStyle>
            <a:lvl1pPr marL="0" indent="0" algn="ctr">
              <a:buFont typeface="Arial" panose="020B0604020202020204" pitchFamily="34" charset="0"/>
              <a:buNone/>
              <a:defRPr sz="4000" b="1">
                <a:solidFill>
                  <a:schemeClr val="bg1"/>
                </a:solidFill>
                <a:latin typeface="Trebuchet MS" panose="020B0603020202020204" pitchFamily="34" charset="0"/>
              </a:defRPr>
            </a:lvl1pPr>
          </a:lstStyle>
          <a:p>
            <a:pPr lvl="0"/>
            <a:r>
              <a:rPr lang="en-US" dirty="0"/>
              <a:t>Presenter Name</a:t>
            </a:r>
            <a:endParaRPr lang="en-CA" dirty="0"/>
          </a:p>
        </p:txBody>
      </p:sp>
      <p:sp>
        <p:nvSpPr>
          <p:cNvPr id="17" name="Text Placeholder 16">
            <a:extLst>
              <a:ext uri="{FF2B5EF4-FFF2-40B4-BE49-F238E27FC236}">
                <a16:creationId xmlns:a16="http://schemas.microsoft.com/office/drawing/2014/main" id="{F6327B7D-2883-4219-967A-A5DB394EC191}"/>
              </a:ext>
            </a:extLst>
          </p:cNvPr>
          <p:cNvSpPr>
            <a:spLocks noGrp="1"/>
          </p:cNvSpPr>
          <p:nvPr>
            <p:ph type="body" sz="quarter" idx="11" hasCustomPrompt="1"/>
          </p:nvPr>
        </p:nvSpPr>
        <p:spPr>
          <a:xfrm>
            <a:off x="3624943" y="4289511"/>
            <a:ext cx="17134114" cy="3427216"/>
          </a:xfrm>
          <a:prstGeom prst="rect">
            <a:avLst/>
          </a:prstGeom>
        </p:spPr>
        <p:txBody>
          <a:bodyPr/>
          <a:lstStyle>
            <a:lvl1pPr marL="0" indent="0" algn="ctr">
              <a:buNone/>
              <a:defRPr sz="10000" b="1">
                <a:solidFill>
                  <a:schemeClr val="bg1"/>
                </a:solidFill>
                <a:latin typeface="Trebuchet MS" panose="020B0603020202020204" pitchFamily="34" charset="0"/>
              </a:defRPr>
            </a:lvl1pPr>
          </a:lstStyle>
          <a:p>
            <a:pPr lvl="0"/>
            <a:r>
              <a:rPr lang="en-US" dirty="0"/>
              <a:t>TITLE HERE</a:t>
            </a:r>
            <a:endParaRPr lang="en-CA" dirty="0"/>
          </a:p>
        </p:txBody>
      </p:sp>
      <p:sp>
        <p:nvSpPr>
          <p:cNvPr id="18" name="Text Placeholder 16">
            <a:extLst>
              <a:ext uri="{FF2B5EF4-FFF2-40B4-BE49-F238E27FC236}">
                <a16:creationId xmlns:a16="http://schemas.microsoft.com/office/drawing/2014/main" id="{496A637E-5C76-4091-B372-3ADCFF50E042}"/>
              </a:ext>
            </a:extLst>
          </p:cNvPr>
          <p:cNvSpPr>
            <a:spLocks noGrp="1"/>
          </p:cNvSpPr>
          <p:nvPr>
            <p:ph type="body" sz="quarter" idx="12" hasCustomPrompt="1"/>
          </p:nvPr>
        </p:nvSpPr>
        <p:spPr>
          <a:xfrm>
            <a:off x="7070292" y="8371761"/>
            <a:ext cx="10243416" cy="1108295"/>
          </a:xfrm>
          <a:prstGeom prst="rect">
            <a:avLst/>
          </a:prstGeom>
        </p:spPr>
        <p:txBody>
          <a:bodyPr/>
          <a:lstStyle>
            <a:lvl1pPr marL="0" indent="0" algn="ctr">
              <a:buFontTx/>
              <a:buNone/>
              <a:defRPr sz="5000" b="0">
                <a:solidFill>
                  <a:schemeClr val="accent1"/>
                </a:solidFill>
                <a:latin typeface="Trebuchet MS" panose="020B0603020202020204" pitchFamily="34" charset="0"/>
              </a:defRPr>
            </a:lvl1pPr>
          </a:lstStyle>
          <a:p>
            <a:pPr lvl="0"/>
            <a:r>
              <a:rPr lang="en-US" dirty="0"/>
              <a:t>Sub Header</a:t>
            </a:r>
            <a:endParaRPr lang="en-CA" dirty="0"/>
          </a:p>
        </p:txBody>
      </p:sp>
      <p:sp>
        <p:nvSpPr>
          <p:cNvPr id="5" name="Presented By">
            <a:extLst>
              <a:ext uri="{FF2B5EF4-FFF2-40B4-BE49-F238E27FC236}">
                <a16:creationId xmlns:a16="http://schemas.microsoft.com/office/drawing/2014/main" id="{A427AC96-25FF-4315-A0F9-2AC394676A07}"/>
              </a:ext>
            </a:extLst>
          </p:cNvPr>
          <p:cNvSpPr txBox="1"/>
          <p:nvPr userDrawn="1"/>
        </p:nvSpPr>
        <p:spPr>
          <a:xfrm>
            <a:off x="7560274" y="9710298"/>
            <a:ext cx="9263452"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2000">
                <a:solidFill>
                  <a:srgbClr val="F4D85E"/>
                </a:solidFill>
                <a:latin typeface="Trebuchet MS"/>
                <a:ea typeface="Trebuchet MS"/>
                <a:cs typeface="Trebuchet MS"/>
                <a:sym typeface="Trebuchet MS"/>
              </a:defRPr>
            </a:lvl1pPr>
          </a:lstStyle>
          <a:p>
            <a:r>
              <a:rPr dirty="0">
                <a:solidFill>
                  <a:schemeClr val="accent1"/>
                </a:solidFill>
              </a:rPr>
              <a:t>Presented By</a:t>
            </a:r>
          </a:p>
        </p:txBody>
      </p:sp>
      <p:pic>
        <p:nvPicPr>
          <p:cNvPr id="11" name="Image">
            <a:extLst>
              <a:ext uri="{FF2B5EF4-FFF2-40B4-BE49-F238E27FC236}">
                <a16:creationId xmlns:a16="http://schemas.microsoft.com/office/drawing/2014/main" id="{FC589A00-9882-4229-B213-AB1995EB2E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26776" y="2511467"/>
            <a:ext cx="5276447" cy="1165727"/>
          </a:xfrm>
          <a:prstGeom prst="rect">
            <a:avLst/>
          </a:prstGeom>
          <a:ln w="12700">
            <a:miter lim="400000"/>
          </a:ln>
        </p:spPr>
      </p:pic>
    </p:spTree>
    <p:extLst>
      <p:ext uri="{BB962C8B-B14F-4D97-AF65-F5344CB8AC3E}">
        <p14:creationId xmlns:p14="http://schemas.microsoft.com/office/powerpoint/2010/main" val="2576583268"/>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1676400" y="730251"/>
            <a:ext cx="10363200" cy="2217614"/>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1676400" y="2947865"/>
            <a:ext cx="10363200" cy="816010"/>
          </a:xfrm>
        </p:spPr>
        <p:txBody>
          <a:bodyPr/>
          <a:lstStyle>
            <a:lvl1pPr marL="0" indent="0" algn="l">
              <a:buNone/>
              <a:defRPr sz="4800" b="1">
                <a:solidFill>
                  <a:srgbClr val="3F5763"/>
                </a:solidFill>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1676400" y="4404047"/>
            <a:ext cx="10363200" cy="79498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hart Placeholder 4">
            <a:extLst>
              <a:ext uri="{FF2B5EF4-FFF2-40B4-BE49-F238E27FC236}">
                <a16:creationId xmlns:a16="http://schemas.microsoft.com/office/drawing/2014/main" id="{988DF98B-20B8-4A8B-B42A-3A01690B356B}"/>
              </a:ext>
            </a:extLst>
          </p:cNvPr>
          <p:cNvSpPr>
            <a:spLocks noGrp="1"/>
          </p:cNvSpPr>
          <p:nvPr>
            <p:ph type="chart" sz="quarter" idx="14"/>
          </p:nvPr>
        </p:nvSpPr>
        <p:spPr>
          <a:xfrm>
            <a:off x="12363451" y="730250"/>
            <a:ext cx="11563350" cy="11623676"/>
          </a:xfrm>
        </p:spPr>
        <p:txBody>
          <a:bodyPr/>
          <a:lstStyle/>
          <a:p>
            <a:r>
              <a:rPr lang="en-US"/>
              <a:t>Click icon to add chart</a:t>
            </a:r>
            <a:endParaRPr lang="en-US" dirty="0"/>
          </a:p>
        </p:txBody>
      </p:sp>
      <p:sp>
        <p:nvSpPr>
          <p:cNvPr id="11" name="Pentagon 9">
            <a:extLst>
              <a:ext uri="{FF2B5EF4-FFF2-40B4-BE49-F238E27FC236}">
                <a16:creationId xmlns:a16="http://schemas.microsoft.com/office/drawing/2014/main" id="{074A4DD4-1876-4878-9EFC-2A372FE3E4E6}"/>
              </a:ext>
            </a:extLst>
          </p:cNvPr>
          <p:cNvSpPr/>
          <p:nvPr userDrawn="1"/>
        </p:nvSpPr>
        <p:spPr>
          <a:xfrm>
            <a:off x="1" y="3763874"/>
            <a:ext cx="12363450"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spTree>
    <p:extLst>
      <p:ext uri="{BB962C8B-B14F-4D97-AF65-F5344CB8AC3E}">
        <p14:creationId xmlns:p14="http://schemas.microsoft.com/office/powerpoint/2010/main" val="211701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1676400" y="730251"/>
            <a:ext cx="10363200" cy="2217614"/>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1676400" y="2947865"/>
            <a:ext cx="10363200" cy="816010"/>
          </a:xfrm>
        </p:spPr>
        <p:txBody>
          <a:bodyPr/>
          <a:lstStyle>
            <a:lvl1pPr marL="0" indent="0" algn="l">
              <a:buNone/>
              <a:defRPr sz="4800" b="1">
                <a:solidFill>
                  <a:srgbClr val="3F5763"/>
                </a:solidFill>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1676400" y="4404047"/>
            <a:ext cx="10363200" cy="79498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martArt Placeholder 5">
            <a:extLst>
              <a:ext uri="{FF2B5EF4-FFF2-40B4-BE49-F238E27FC236}">
                <a16:creationId xmlns:a16="http://schemas.microsoft.com/office/drawing/2014/main" id="{93B84CD7-E3DE-4EAD-B020-8FA723115259}"/>
              </a:ext>
            </a:extLst>
          </p:cNvPr>
          <p:cNvSpPr>
            <a:spLocks noGrp="1"/>
          </p:cNvSpPr>
          <p:nvPr>
            <p:ph type="dgm" sz="quarter" idx="14"/>
          </p:nvPr>
        </p:nvSpPr>
        <p:spPr>
          <a:xfrm>
            <a:off x="12382500" y="730249"/>
            <a:ext cx="11798300" cy="11623674"/>
          </a:xfrm>
        </p:spPr>
        <p:txBody>
          <a:bodyPr/>
          <a:lstStyle/>
          <a:p>
            <a:r>
              <a:rPr lang="en-US"/>
              <a:t>Click icon to add SmartArt graphic</a:t>
            </a:r>
          </a:p>
        </p:txBody>
      </p:sp>
      <p:sp>
        <p:nvSpPr>
          <p:cNvPr id="11" name="Pentagon 9" title="&quot;&quot;">
            <a:extLst>
              <a:ext uri="{FF2B5EF4-FFF2-40B4-BE49-F238E27FC236}">
                <a16:creationId xmlns:a16="http://schemas.microsoft.com/office/drawing/2014/main" id="{074A4DD4-1876-4878-9EFC-2A372FE3E4E6}"/>
              </a:ext>
            </a:extLst>
          </p:cNvPr>
          <p:cNvSpPr/>
          <p:nvPr userDrawn="1"/>
        </p:nvSpPr>
        <p:spPr>
          <a:xfrm>
            <a:off x="0" y="3763874"/>
            <a:ext cx="12382500"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spTree>
    <p:extLst>
      <p:ext uri="{BB962C8B-B14F-4D97-AF65-F5344CB8AC3E}">
        <p14:creationId xmlns:p14="http://schemas.microsoft.com/office/powerpoint/2010/main" val="4214262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B042E3-8A59-4CF8-BACD-284F3D6047A3}"/>
              </a:ext>
            </a:extLst>
          </p:cNvPr>
          <p:cNvSpPr>
            <a:spLocks noGrp="1"/>
          </p:cNvSpPr>
          <p:nvPr>
            <p:ph type="body" idx="1" hasCustomPrompt="1"/>
          </p:nvPr>
        </p:nvSpPr>
        <p:spPr>
          <a:xfrm>
            <a:off x="1679577" y="3362326"/>
            <a:ext cx="10315574" cy="1647824"/>
          </a:xfrm>
        </p:spPr>
        <p:txBody>
          <a:bodyPr anchor="b"/>
          <a:lstStyle>
            <a:lvl1pPr marL="0" indent="0">
              <a:buNone/>
              <a:defRPr sz="4800" b="1">
                <a:solidFill>
                  <a:srgbClr val="3F5763"/>
                </a:solidFill>
              </a:defRPr>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r>
              <a:rPr lang="en-US" dirty="0"/>
              <a:t>Click to edit Master subtitle style</a:t>
            </a:r>
          </a:p>
        </p:txBody>
      </p:sp>
      <p:sp>
        <p:nvSpPr>
          <p:cNvPr id="4" name="Content Placeholder 3">
            <a:extLst>
              <a:ext uri="{FF2B5EF4-FFF2-40B4-BE49-F238E27FC236}">
                <a16:creationId xmlns:a16="http://schemas.microsoft.com/office/drawing/2014/main" id="{43085664-0946-473B-868A-BEEF5B704977}"/>
              </a:ext>
            </a:extLst>
          </p:cNvPr>
          <p:cNvSpPr>
            <a:spLocks noGrp="1"/>
          </p:cNvSpPr>
          <p:nvPr>
            <p:ph sz="half" idx="2"/>
          </p:nvPr>
        </p:nvSpPr>
        <p:spPr>
          <a:xfrm>
            <a:off x="1679577" y="5010150"/>
            <a:ext cx="10315574"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B17778-023B-49CB-BE94-DEB9D1F32C95}"/>
              </a:ext>
            </a:extLst>
          </p:cNvPr>
          <p:cNvSpPr>
            <a:spLocks noGrp="1"/>
          </p:cNvSpPr>
          <p:nvPr>
            <p:ph type="body" sz="quarter" idx="3" hasCustomPrompt="1"/>
          </p:nvPr>
        </p:nvSpPr>
        <p:spPr>
          <a:xfrm>
            <a:off x="12344400" y="3362326"/>
            <a:ext cx="10366376" cy="1647824"/>
          </a:xfrm>
        </p:spPr>
        <p:txBody>
          <a:bodyPr anchor="b"/>
          <a:lstStyle>
            <a:lvl1pPr marL="0" indent="0">
              <a:buNone/>
              <a:defRPr sz="4800" b="1">
                <a:solidFill>
                  <a:srgbClr val="3F5763"/>
                </a:solidFill>
              </a:defRPr>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r>
              <a:rPr lang="en-US" dirty="0"/>
              <a:t>Click to edit Master subtitle style</a:t>
            </a:r>
          </a:p>
        </p:txBody>
      </p:sp>
      <p:sp>
        <p:nvSpPr>
          <p:cNvPr id="6" name="Content Placeholder 5">
            <a:extLst>
              <a:ext uri="{FF2B5EF4-FFF2-40B4-BE49-F238E27FC236}">
                <a16:creationId xmlns:a16="http://schemas.microsoft.com/office/drawing/2014/main" id="{D22EBC45-D549-45B7-9284-C4D9BD44FB73}"/>
              </a:ext>
            </a:extLst>
          </p:cNvPr>
          <p:cNvSpPr>
            <a:spLocks noGrp="1"/>
          </p:cNvSpPr>
          <p:nvPr>
            <p:ph sz="quarter" idx="4"/>
          </p:nvPr>
        </p:nvSpPr>
        <p:spPr>
          <a:xfrm>
            <a:off x="12344400" y="5010150"/>
            <a:ext cx="10366376"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6/5/2024</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3266666"/>
            <a:ext cx="13163744"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spTree>
    <p:extLst>
      <p:ext uri="{BB962C8B-B14F-4D97-AF65-F5344CB8AC3E}">
        <p14:creationId xmlns:p14="http://schemas.microsoft.com/office/powerpoint/2010/main" val="2636634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71F0F69E-33C8-46AD-AFE8-E682F31FDB52}"/>
              </a:ext>
            </a:extLst>
          </p:cNvPr>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Date Placeholder 6">
            <a:extLst>
              <a:ext uri="{FF2B5EF4-FFF2-40B4-BE49-F238E27FC236}">
                <a16:creationId xmlns:a16="http://schemas.microsoft.com/office/drawing/2014/main" id="{D6FD8CA6-BCA5-4C41-AE0B-6F8E3F3EF031}"/>
              </a:ext>
            </a:extLst>
          </p:cNvPr>
          <p:cNvSpPr>
            <a:spLocks noGrp="1"/>
          </p:cNvSpPr>
          <p:nvPr>
            <p:ph type="dt" sz="half" idx="10"/>
          </p:nvPr>
        </p:nvSpPr>
        <p:spPr/>
        <p:txBody>
          <a:bodyPr/>
          <a:lstStyle/>
          <a:p>
            <a:fld id="{DE9FCCAD-7EC3-41F9-AF25-DBEBDFD2D03C}" type="datetimeFigureOut">
              <a:rPr lang="en-US" smtClean="0"/>
              <a:t>6/5/2024</a:t>
            </a:fld>
            <a:endParaRPr lang="en-US"/>
          </a:p>
        </p:txBody>
      </p:sp>
      <p:sp>
        <p:nvSpPr>
          <p:cNvPr id="8" name="Footer Placeholder 7">
            <a:extLst>
              <a:ext uri="{FF2B5EF4-FFF2-40B4-BE49-F238E27FC236}">
                <a16:creationId xmlns:a16="http://schemas.microsoft.com/office/drawing/2014/main" id="{0805082F-CA85-447C-980B-AF8AD0CF45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9554CB-67B2-405D-AA12-5203EF6BE27B}"/>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10" name="Pentagon 9" title="&quot;&quot;">
            <a:extLst>
              <a:ext uri="{FF2B5EF4-FFF2-40B4-BE49-F238E27FC236}">
                <a16:creationId xmlns:a16="http://schemas.microsoft.com/office/drawing/2014/main" id="{227EE276-2340-47AD-808D-8111F32104A8}"/>
              </a:ext>
            </a:extLst>
          </p:cNvPr>
          <p:cNvSpPr/>
          <p:nvPr userDrawn="1"/>
        </p:nvSpPr>
        <p:spPr>
          <a:xfrm>
            <a:off x="0" y="3266666"/>
            <a:ext cx="13163744"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sp>
        <p:nvSpPr>
          <p:cNvPr id="12" name="Table Placeholder 11">
            <a:extLst>
              <a:ext uri="{FF2B5EF4-FFF2-40B4-BE49-F238E27FC236}">
                <a16:creationId xmlns:a16="http://schemas.microsoft.com/office/drawing/2014/main" id="{AE97D9D6-D5E6-4AB6-931A-C7DAD67FF1B1}"/>
              </a:ext>
            </a:extLst>
          </p:cNvPr>
          <p:cNvSpPr>
            <a:spLocks noGrp="1"/>
          </p:cNvSpPr>
          <p:nvPr>
            <p:ph type="tbl" sz="quarter" idx="13"/>
          </p:nvPr>
        </p:nvSpPr>
        <p:spPr>
          <a:xfrm>
            <a:off x="1676403" y="3964959"/>
            <a:ext cx="21031198" cy="8330846"/>
          </a:xfrm>
        </p:spPr>
        <p:txBody>
          <a:bodyPr/>
          <a:lstStyle/>
          <a:p>
            <a:r>
              <a:rPr lang="en-US"/>
              <a:t>Click icon to add table</a:t>
            </a:r>
          </a:p>
        </p:txBody>
      </p:sp>
    </p:spTree>
    <p:extLst>
      <p:ext uri="{BB962C8B-B14F-4D97-AF65-F5344CB8AC3E}">
        <p14:creationId xmlns:p14="http://schemas.microsoft.com/office/powerpoint/2010/main" val="2879361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5682-FAE2-42A3-AF81-49944D0B83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47DC5-63BB-42E8-BDA7-AA9FEFE752EA}"/>
              </a:ext>
            </a:extLst>
          </p:cNvPr>
          <p:cNvSpPr>
            <a:spLocks noGrp="1"/>
          </p:cNvSpPr>
          <p:nvPr>
            <p:ph type="dt" sz="half" idx="10"/>
          </p:nvPr>
        </p:nvSpPr>
        <p:spPr/>
        <p:txBody>
          <a:bodyPr/>
          <a:lstStyle/>
          <a:p>
            <a:fld id="{DE9FCCAD-7EC3-41F9-AF25-DBEBDFD2D03C}" type="datetimeFigureOut">
              <a:rPr lang="en-US" smtClean="0"/>
              <a:t>6/5/2024</a:t>
            </a:fld>
            <a:endParaRPr lang="en-US"/>
          </a:p>
        </p:txBody>
      </p:sp>
      <p:sp>
        <p:nvSpPr>
          <p:cNvPr id="4" name="Footer Placeholder 3">
            <a:extLst>
              <a:ext uri="{FF2B5EF4-FFF2-40B4-BE49-F238E27FC236}">
                <a16:creationId xmlns:a16="http://schemas.microsoft.com/office/drawing/2014/main" id="{B07C0EFE-8E38-48E6-9C30-91250D0891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0EF709-0170-4F0E-8BA7-0BCC93770675}"/>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1664394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No Title">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D682CF4-D412-4779-B721-D677D66C32C5}"/>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Content Placeholder 6">
            <a:extLst>
              <a:ext uri="{FF2B5EF4-FFF2-40B4-BE49-F238E27FC236}">
                <a16:creationId xmlns:a16="http://schemas.microsoft.com/office/drawing/2014/main" id="{F3E62DF9-FC82-4F23-899A-C9F89F882958}"/>
              </a:ext>
            </a:extLst>
          </p:cNvPr>
          <p:cNvSpPr>
            <a:spLocks noGrp="1"/>
          </p:cNvSpPr>
          <p:nvPr>
            <p:ph sz="quarter" idx="13"/>
          </p:nvPr>
        </p:nvSpPr>
        <p:spPr>
          <a:xfrm>
            <a:off x="1333500" y="1485900"/>
            <a:ext cx="21717000" cy="10744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22" title="&quot; &quot;">
            <a:extLst>
              <a:ext uri="{FF2B5EF4-FFF2-40B4-BE49-F238E27FC236}">
                <a16:creationId xmlns:a16="http://schemas.microsoft.com/office/drawing/2014/main" id="{F70E1DB0-FA35-4359-A511-0FFBC260B0CF}"/>
              </a:ext>
            </a:extLst>
          </p:cNvPr>
          <p:cNvCxnSpPr>
            <a:cxnSpLocks noChangeShapeType="1"/>
          </p:cNvCxnSpPr>
          <p:nvPr userDrawn="1"/>
        </p:nvCxnSpPr>
        <p:spPr bwMode="auto">
          <a:xfrm>
            <a:off x="0" y="323850"/>
            <a:ext cx="24384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80991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E3493D-3AC6-45EE-B19D-FE79522375D9}"/>
              </a:ext>
            </a:extLst>
          </p:cNvPr>
          <p:cNvSpPr>
            <a:spLocks noGrp="1"/>
          </p:cNvSpPr>
          <p:nvPr>
            <p:ph type="dt" sz="half" idx="10"/>
          </p:nvPr>
        </p:nvSpPr>
        <p:spPr/>
        <p:txBody>
          <a:bodyPr/>
          <a:lstStyle/>
          <a:p>
            <a:fld id="{DE9FCCAD-7EC3-41F9-AF25-DBEBDFD2D03C}" type="datetimeFigureOut">
              <a:rPr lang="en-US" smtClean="0"/>
              <a:t>6/5/2024</a:t>
            </a:fld>
            <a:endParaRPr lang="en-US"/>
          </a:p>
        </p:txBody>
      </p:sp>
      <p:sp>
        <p:nvSpPr>
          <p:cNvPr id="3" name="Footer Placeholder 2">
            <a:extLst>
              <a:ext uri="{FF2B5EF4-FFF2-40B4-BE49-F238E27FC236}">
                <a16:creationId xmlns:a16="http://schemas.microsoft.com/office/drawing/2014/main" id="{662C2881-EB4F-4F07-A241-DA76ABA607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2DF5A-775D-4FC2-9C23-B06497E48DCB}"/>
              </a:ext>
            </a:extLst>
          </p:cNvPr>
          <p:cNvSpPr>
            <a:spLocks noGrp="1"/>
          </p:cNvSpPr>
          <p:nvPr>
            <p:ph type="sldNum" sz="quarter" idx="12"/>
          </p:nvPr>
        </p:nvSpPr>
        <p:spPr/>
        <p:txBody>
          <a:bodyPr/>
          <a:lstStyle/>
          <a:p>
            <a:fld id="{2AF131E7-C65A-4205-BD59-AD27FEB0E13B}" type="slidenum">
              <a:rPr lang="en-US" smtClean="0"/>
              <a:t>‹#›</a:t>
            </a:fld>
            <a:endParaRPr lang="en-US"/>
          </a:p>
        </p:txBody>
      </p:sp>
    </p:spTree>
    <p:extLst>
      <p:ext uri="{BB962C8B-B14F-4D97-AF65-F5344CB8AC3E}">
        <p14:creationId xmlns:p14="http://schemas.microsoft.com/office/powerpoint/2010/main" val="3337241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F2F2F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AC3F-E8C3-47D6-9C29-15820A7AE7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C4D5C3B-0D78-4F4C-9165-AB9D4B0FCC8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3CBE6E-823D-4EB4-82C4-38F5D4B08BED}"/>
              </a:ext>
            </a:extLst>
          </p:cNvPr>
          <p:cNvSpPr>
            <a:spLocks noGrp="1"/>
          </p:cNvSpPr>
          <p:nvPr>
            <p:ph type="dt" sz="half" idx="10"/>
          </p:nvPr>
        </p:nvSpPr>
        <p:spPr/>
        <p:txBody>
          <a:bodyPr/>
          <a:lstStyle/>
          <a:p>
            <a:fld id="{DE9FCCAD-7EC3-41F9-AF25-DBEBDFD2D03C}" type="datetimeFigureOut">
              <a:rPr lang="en-US" smtClean="0"/>
              <a:t>6/5/2024</a:t>
            </a:fld>
            <a:endParaRPr lang="en-US"/>
          </a:p>
        </p:txBody>
      </p:sp>
      <p:sp>
        <p:nvSpPr>
          <p:cNvPr id="5" name="Footer Placeholder 4">
            <a:extLst>
              <a:ext uri="{FF2B5EF4-FFF2-40B4-BE49-F238E27FC236}">
                <a16:creationId xmlns:a16="http://schemas.microsoft.com/office/drawing/2014/main" id="{D7253706-2B1F-4D77-B1DA-92FFBBA74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5A7F56-5FD6-4829-A5D1-8D275B647B90}"/>
              </a:ext>
            </a:extLst>
          </p:cNvPr>
          <p:cNvSpPr>
            <a:spLocks noGrp="1"/>
          </p:cNvSpPr>
          <p:nvPr>
            <p:ph type="sldNum" sz="quarter" idx="12"/>
          </p:nvPr>
        </p:nvSpPr>
        <p:spPr/>
        <p:txBody>
          <a:bodyPr/>
          <a:lstStyle/>
          <a:p>
            <a:fld id="{2AF131E7-C65A-4205-BD59-AD27FEB0E13B}" type="slidenum">
              <a:rPr lang="en-US" smtClean="0"/>
              <a:t>‹#›</a:t>
            </a:fld>
            <a:endParaRPr lang="en-US"/>
          </a:p>
        </p:txBody>
      </p:sp>
      <p:sp>
        <p:nvSpPr>
          <p:cNvPr id="7" name="Pentagon 9" title="&quot;&quot;">
            <a:extLst>
              <a:ext uri="{FF2B5EF4-FFF2-40B4-BE49-F238E27FC236}">
                <a16:creationId xmlns:a16="http://schemas.microsoft.com/office/drawing/2014/main" id="{7CC38CDD-64DC-4DFD-A53D-533ECED83431}"/>
              </a:ext>
            </a:extLst>
          </p:cNvPr>
          <p:cNvSpPr/>
          <p:nvPr userDrawn="1"/>
        </p:nvSpPr>
        <p:spPr>
          <a:xfrm>
            <a:off x="0" y="3393222"/>
            <a:ext cx="13163744"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spTree>
    <p:extLst>
      <p:ext uri="{BB962C8B-B14F-4D97-AF65-F5344CB8AC3E}">
        <p14:creationId xmlns:p14="http://schemas.microsoft.com/office/powerpoint/2010/main" val="17265284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7C08E-E5FC-4F14-993F-305CF8A4FD80}"/>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61A4A68-A372-48AB-B631-1614C79BF8C9}"/>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26A655AA-EB69-4406-B886-8905A4234876}"/>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38098271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B89CE3-59F3-4862-823A-0FEB939B00F0}"/>
              </a:ext>
            </a:extLst>
          </p:cNvPr>
          <p:cNvSpPr>
            <a:spLocks noGrp="1"/>
          </p:cNvSpPr>
          <p:nvPr>
            <p:ph sz="half" idx="1"/>
          </p:nvPr>
        </p:nvSpPr>
        <p:spPr>
          <a:xfrm>
            <a:off x="4811726" y="3651250"/>
            <a:ext cx="8688144" cy="87026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B80462D6-05EC-42BC-90B3-E1244B68257D}"/>
              </a:ext>
            </a:extLst>
          </p:cNvPr>
          <p:cNvSpPr>
            <a:spLocks noGrp="1"/>
          </p:cNvSpPr>
          <p:nvPr>
            <p:ph sz="half" idx="2"/>
          </p:nvPr>
        </p:nvSpPr>
        <p:spPr>
          <a:xfrm>
            <a:off x="14019456" y="3651250"/>
            <a:ext cx="8688144" cy="87026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F6FFCB7-78F2-42A0-B3F8-7C78139E98F4}"/>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4244305F-9E51-4C97-993B-6CFA7BD879E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2696146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mp; Subtitle">
    <p:bg>
      <p:bgPr>
        <a:solidFill>
          <a:schemeClr val="bg1"/>
        </a:solidFill>
        <a:effectLst/>
      </p:bgPr>
    </p:bg>
    <p:spTree>
      <p:nvGrpSpPr>
        <p:cNvPr id="1" name=""/>
        <p:cNvGrpSpPr/>
        <p:nvPr/>
      </p:nvGrpSpPr>
      <p:grpSpPr>
        <a:xfrm>
          <a:off x="0" y="0"/>
          <a:ext cx="0" cy="0"/>
          <a:chOff x="0" y="0"/>
          <a:chExt cx="0" cy="0"/>
        </a:xfrm>
      </p:grpSpPr>
      <p:pic>
        <p:nvPicPr>
          <p:cNvPr id="8" name="CHCS_slides-111020-whatever.png" descr="CHCS_slides-111020-whatever.png">
            <a:extLst>
              <a:ext uri="{FF2B5EF4-FFF2-40B4-BE49-F238E27FC236}">
                <a16:creationId xmlns:a16="http://schemas.microsoft.com/office/drawing/2014/main" id="{EEFFD58A-B772-47CF-94EF-37E67F6FEC0B}"/>
              </a:ext>
            </a:extLst>
          </p:cNvPr>
          <p:cNvPicPr>
            <a:picLocks noChangeAspect="1"/>
          </p:cNvPicPr>
          <p:nvPr userDrawn="1"/>
        </p:nvPicPr>
        <p:blipFill>
          <a:blip r:embed="rId2"/>
          <a:stretch>
            <a:fillRect/>
          </a:stretch>
        </p:blipFill>
        <p:spPr>
          <a:xfrm>
            <a:off x="0" y="0"/>
            <a:ext cx="24384000" cy="13716000"/>
          </a:xfrm>
          <a:prstGeom prst="rect">
            <a:avLst/>
          </a:prstGeom>
          <a:ln w="12700">
            <a:miter lim="400000"/>
          </a:ln>
        </p:spPr>
      </p:pic>
      <p:sp>
        <p:nvSpPr>
          <p:cNvPr id="17" name="Text Placeholder 16">
            <a:extLst>
              <a:ext uri="{FF2B5EF4-FFF2-40B4-BE49-F238E27FC236}">
                <a16:creationId xmlns:a16="http://schemas.microsoft.com/office/drawing/2014/main" id="{E4C95E66-C201-403A-B200-8DE10BF45717}"/>
              </a:ext>
            </a:extLst>
          </p:cNvPr>
          <p:cNvSpPr>
            <a:spLocks noGrp="1"/>
          </p:cNvSpPr>
          <p:nvPr>
            <p:ph type="body" sz="quarter" idx="11" hasCustomPrompt="1"/>
          </p:nvPr>
        </p:nvSpPr>
        <p:spPr>
          <a:xfrm>
            <a:off x="3254829" y="5577451"/>
            <a:ext cx="17874342" cy="1917483"/>
          </a:xfrm>
          <a:prstGeom prst="rect">
            <a:avLst/>
          </a:prstGeom>
        </p:spPr>
        <p:txBody>
          <a:bodyPr/>
          <a:lstStyle>
            <a:lvl1pPr marL="0" indent="0" algn="ctr">
              <a:buNone/>
              <a:defRPr sz="9000" b="1">
                <a:solidFill>
                  <a:schemeClr val="accent2"/>
                </a:solidFill>
                <a:latin typeface="Trebuchet MS" panose="020B0603020202020204" pitchFamily="34" charset="0"/>
              </a:defRPr>
            </a:lvl1pPr>
          </a:lstStyle>
          <a:p>
            <a:pPr lvl="0"/>
            <a:r>
              <a:rPr lang="en-US" dirty="0"/>
              <a:t>“TITLE HERE”</a:t>
            </a:r>
            <a:endParaRPr lang="en-CA" dirty="0"/>
          </a:p>
        </p:txBody>
      </p:sp>
      <p:sp>
        <p:nvSpPr>
          <p:cNvPr id="18" name="Text Placeholder 16">
            <a:extLst>
              <a:ext uri="{FF2B5EF4-FFF2-40B4-BE49-F238E27FC236}">
                <a16:creationId xmlns:a16="http://schemas.microsoft.com/office/drawing/2014/main" id="{25B36F10-E418-4D25-AAC2-239A2EEF620C}"/>
              </a:ext>
            </a:extLst>
          </p:cNvPr>
          <p:cNvSpPr>
            <a:spLocks noGrp="1"/>
          </p:cNvSpPr>
          <p:nvPr>
            <p:ph type="body" sz="quarter" idx="13" hasCustomPrompt="1"/>
          </p:nvPr>
        </p:nvSpPr>
        <p:spPr>
          <a:xfrm>
            <a:off x="6977922" y="5198861"/>
            <a:ext cx="10428156" cy="744739"/>
          </a:xfrm>
          <a:prstGeom prst="rect">
            <a:avLst/>
          </a:prstGeom>
        </p:spPr>
        <p:txBody>
          <a:bodyPr/>
          <a:lstStyle>
            <a:lvl1pPr marL="0" indent="0" algn="ctr">
              <a:buNone/>
              <a:defRPr sz="4500" b="0">
                <a:solidFill>
                  <a:schemeClr val="accent1"/>
                </a:solidFill>
                <a:latin typeface="Trebuchet MS" panose="020B0603020202020204" pitchFamily="34" charset="0"/>
              </a:defRPr>
            </a:lvl1pPr>
          </a:lstStyle>
          <a:p>
            <a:pPr lvl="0"/>
            <a:r>
              <a:rPr lang="en-US" dirty="0"/>
              <a:t>What Does</a:t>
            </a:r>
            <a:endParaRPr lang="en-CA" dirty="0"/>
          </a:p>
        </p:txBody>
      </p:sp>
      <p:sp>
        <p:nvSpPr>
          <p:cNvPr id="19" name="Text Placeholder 16">
            <a:extLst>
              <a:ext uri="{FF2B5EF4-FFF2-40B4-BE49-F238E27FC236}">
                <a16:creationId xmlns:a16="http://schemas.microsoft.com/office/drawing/2014/main" id="{FB605B09-CBCF-456B-967E-47B34DEF01D6}"/>
              </a:ext>
            </a:extLst>
          </p:cNvPr>
          <p:cNvSpPr>
            <a:spLocks noGrp="1"/>
          </p:cNvSpPr>
          <p:nvPr>
            <p:ph type="body" sz="quarter" idx="14" hasCustomPrompt="1"/>
          </p:nvPr>
        </p:nvSpPr>
        <p:spPr>
          <a:xfrm>
            <a:off x="6977921" y="7615449"/>
            <a:ext cx="10428156" cy="744739"/>
          </a:xfrm>
          <a:prstGeom prst="rect">
            <a:avLst/>
          </a:prstGeom>
        </p:spPr>
        <p:txBody>
          <a:bodyPr/>
          <a:lstStyle>
            <a:lvl1pPr marL="0" indent="0" algn="ctr">
              <a:buNone/>
              <a:defRPr sz="4500" b="0">
                <a:solidFill>
                  <a:schemeClr val="accent1"/>
                </a:solidFill>
                <a:latin typeface="Trebuchet MS" panose="020B0603020202020204" pitchFamily="34" charset="0"/>
              </a:defRPr>
            </a:lvl1pPr>
          </a:lstStyle>
          <a:p>
            <a:pPr lvl="0"/>
            <a:r>
              <a:rPr lang="en-US" dirty="0"/>
              <a:t>Mean?</a:t>
            </a:r>
            <a:endParaRPr lang="en-CA" dirty="0"/>
          </a:p>
        </p:txBody>
      </p:sp>
    </p:spTree>
    <p:extLst>
      <p:ext uri="{BB962C8B-B14F-4D97-AF65-F5344CB8AC3E}">
        <p14:creationId xmlns:p14="http://schemas.microsoft.com/office/powerpoint/2010/main" val="1428516404"/>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FF2B2-B59F-4D5B-A313-235F016BE53D}"/>
              </a:ext>
            </a:extLst>
          </p:cNvPr>
          <p:cNvSpPr>
            <a:spLocks noGrp="1"/>
          </p:cNvSpPr>
          <p:nvPr>
            <p:ph type="body" idx="1"/>
          </p:nvPr>
        </p:nvSpPr>
        <p:spPr>
          <a:xfrm>
            <a:off x="4655128" y="3714750"/>
            <a:ext cx="8811892" cy="1295400"/>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Edit Master text styles</a:t>
            </a:r>
          </a:p>
        </p:txBody>
      </p:sp>
      <p:sp>
        <p:nvSpPr>
          <p:cNvPr id="4" name="Content Placeholder 3">
            <a:extLst>
              <a:ext uri="{FF2B5EF4-FFF2-40B4-BE49-F238E27FC236}">
                <a16:creationId xmlns:a16="http://schemas.microsoft.com/office/drawing/2014/main" id="{B57BA152-9EDA-4028-9FB3-1B5DFCFAC5D3}"/>
              </a:ext>
            </a:extLst>
          </p:cNvPr>
          <p:cNvSpPr>
            <a:spLocks noGrp="1"/>
          </p:cNvSpPr>
          <p:nvPr>
            <p:ph sz="half" idx="2"/>
          </p:nvPr>
        </p:nvSpPr>
        <p:spPr>
          <a:xfrm>
            <a:off x="4655127" y="5010150"/>
            <a:ext cx="8811894" cy="73691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FFF0849-E536-4C9C-A18E-53D9F5C3EF33}"/>
              </a:ext>
            </a:extLst>
          </p:cNvPr>
          <p:cNvSpPr>
            <a:spLocks noGrp="1"/>
          </p:cNvSpPr>
          <p:nvPr>
            <p:ph type="body" sz="quarter" idx="3"/>
          </p:nvPr>
        </p:nvSpPr>
        <p:spPr>
          <a:xfrm>
            <a:off x="13898880" y="3714750"/>
            <a:ext cx="8811896" cy="1295400"/>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Edit Master text styles</a:t>
            </a:r>
          </a:p>
        </p:txBody>
      </p:sp>
      <p:sp>
        <p:nvSpPr>
          <p:cNvPr id="6" name="Content Placeholder 5">
            <a:extLst>
              <a:ext uri="{FF2B5EF4-FFF2-40B4-BE49-F238E27FC236}">
                <a16:creationId xmlns:a16="http://schemas.microsoft.com/office/drawing/2014/main" id="{58BC04F7-725C-41F9-A8AE-514B613376BE}"/>
              </a:ext>
            </a:extLst>
          </p:cNvPr>
          <p:cNvSpPr>
            <a:spLocks noGrp="1"/>
          </p:cNvSpPr>
          <p:nvPr>
            <p:ph sz="quarter" idx="4"/>
          </p:nvPr>
        </p:nvSpPr>
        <p:spPr>
          <a:xfrm>
            <a:off x="13898881" y="5010150"/>
            <a:ext cx="8811894" cy="73691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64B873F2-787E-4D79-B474-995E13D0B43A}"/>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7" name="Title 6">
            <a:extLst>
              <a:ext uri="{FF2B5EF4-FFF2-40B4-BE49-F238E27FC236}">
                <a16:creationId xmlns:a16="http://schemas.microsoft.com/office/drawing/2014/main" id="{2AF102D7-3CF1-4506-A572-0F149F76CDE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5837812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7034204-8D8F-4BBA-A894-01CA67052E85}"/>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3" name="Title 2">
            <a:extLst>
              <a:ext uri="{FF2B5EF4-FFF2-40B4-BE49-F238E27FC236}">
                <a16:creationId xmlns:a16="http://schemas.microsoft.com/office/drawing/2014/main" id="{0A279DC7-45CD-4962-BAF3-9EA0BFF1F55F}"/>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4267407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ntent No Titl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3" y="0"/>
            <a:ext cx="4419598" cy="13716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13295151"/>
            <a:ext cx="4419600" cy="420850"/>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1209" y="10578385"/>
            <a:ext cx="3197182" cy="2295918"/>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3" y="13295150"/>
            <a:ext cx="4419598"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3" name="Content Placeholder 2">
            <a:extLst>
              <a:ext uri="{FF2B5EF4-FFF2-40B4-BE49-F238E27FC236}">
                <a16:creationId xmlns:a16="http://schemas.microsoft.com/office/drawing/2014/main" id="{9837F793-1857-4684-9922-D6742A648266}"/>
              </a:ext>
            </a:extLst>
          </p:cNvPr>
          <p:cNvSpPr>
            <a:spLocks noGrp="1"/>
          </p:cNvSpPr>
          <p:nvPr>
            <p:ph sz="quarter" idx="13"/>
          </p:nvPr>
        </p:nvSpPr>
        <p:spPr>
          <a:xfrm>
            <a:off x="4826001" y="819150"/>
            <a:ext cx="18945226" cy="11379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011194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CA0034-A29B-41C8-8050-85AE27DBECD1}"/>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pic>
        <p:nvPicPr>
          <p:cNvPr id="5" name="Picture 4">
            <a:extLst>
              <a:ext uri="{FF2B5EF4-FFF2-40B4-BE49-F238E27FC236}">
                <a16:creationId xmlns:a16="http://schemas.microsoft.com/office/drawing/2014/main" id="{F5D41109-E4E8-4F1B-8F73-C7512A5AFE3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951" t="11802" r="75174" b="3720"/>
          <a:stretch/>
        </p:blipFill>
        <p:spPr>
          <a:xfrm>
            <a:off x="3" y="0"/>
            <a:ext cx="4419598" cy="13716000"/>
          </a:xfrm>
          <a:prstGeom prst="rect">
            <a:avLst/>
          </a:prstGeom>
          <a:ln>
            <a:noFill/>
          </a:ln>
        </p:spPr>
      </p:pic>
      <p:sp>
        <p:nvSpPr>
          <p:cNvPr id="6" name="Rectangle 5">
            <a:extLst>
              <a:ext uri="{FF2B5EF4-FFF2-40B4-BE49-F238E27FC236}">
                <a16:creationId xmlns:a16="http://schemas.microsoft.com/office/drawing/2014/main" id="{7B8D643E-9023-4501-A748-7AE3454331FD}"/>
              </a:ext>
            </a:extLst>
          </p:cNvPr>
          <p:cNvSpPr/>
          <p:nvPr userDrawn="1"/>
        </p:nvSpPr>
        <p:spPr>
          <a:xfrm>
            <a:off x="0" y="13295151"/>
            <a:ext cx="4419600" cy="420850"/>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pic>
        <p:nvPicPr>
          <p:cNvPr id="7" name="Picture 6">
            <a:extLst>
              <a:ext uri="{FF2B5EF4-FFF2-40B4-BE49-F238E27FC236}">
                <a16:creationId xmlns:a16="http://schemas.microsoft.com/office/drawing/2014/main" id="{5B2DFC1C-47D0-4238-9973-F9E27DC563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1209" y="10578385"/>
            <a:ext cx="3197182" cy="2295918"/>
          </a:xfrm>
          <a:prstGeom prst="rect">
            <a:avLst/>
          </a:prstGeom>
        </p:spPr>
      </p:pic>
      <p:cxnSp>
        <p:nvCxnSpPr>
          <p:cNvPr id="8" name="Straight Connector 22" title="&quot; &quot;">
            <a:extLst>
              <a:ext uri="{FF2B5EF4-FFF2-40B4-BE49-F238E27FC236}">
                <a16:creationId xmlns:a16="http://schemas.microsoft.com/office/drawing/2014/main" id="{D77F26A8-E80E-47FF-A4E8-5DC6A4DF9AED}"/>
              </a:ext>
            </a:extLst>
          </p:cNvPr>
          <p:cNvCxnSpPr>
            <a:cxnSpLocks noChangeShapeType="1"/>
          </p:cNvCxnSpPr>
          <p:nvPr userDrawn="1"/>
        </p:nvCxnSpPr>
        <p:spPr bwMode="auto">
          <a:xfrm>
            <a:off x="3" y="13295150"/>
            <a:ext cx="4419598"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5034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922B5D5-FCFF-42FF-AE3D-76CF37FAAABB}"/>
              </a:ext>
            </a:extLst>
          </p:cNvPr>
          <p:cNvSpPr>
            <a:spLocks noGrp="1"/>
          </p:cNvSpPr>
          <p:nvPr>
            <p:ph type="body" sz="half" idx="2"/>
          </p:nvPr>
        </p:nvSpPr>
        <p:spPr>
          <a:xfrm>
            <a:off x="4555781" y="4098924"/>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Edit Master text styles</a:t>
            </a:r>
          </a:p>
        </p:txBody>
      </p:sp>
      <p:sp>
        <p:nvSpPr>
          <p:cNvPr id="3" name="Content Placeholder 2">
            <a:extLst>
              <a:ext uri="{FF2B5EF4-FFF2-40B4-BE49-F238E27FC236}">
                <a16:creationId xmlns:a16="http://schemas.microsoft.com/office/drawing/2014/main" id="{A6E7AA98-2AF5-4BC2-9262-C4B6AFB91145}"/>
              </a:ext>
            </a:extLst>
          </p:cNvPr>
          <p:cNvSpPr>
            <a:spLocks noGrp="1"/>
          </p:cNvSpPr>
          <p:nvPr>
            <p:ph idx="1"/>
          </p:nvPr>
        </p:nvSpPr>
        <p:spPr>
          <a:xfrm>
            <a:off x="12843568" y="4098926"/>
            <a:ext cx="9864032" cy="7623176"/>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8C68D7E-257E-4871-AF53-6BBE721E8728}"/>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A0B201C-AA90-47D5-96C6-0D8499E3684A}"/>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250268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A34D9B1-AB0A-4034-96D1-1272B15D79DC}"/>
              </a:ext>
            </a:extLst>
          </p:cNvPr>
          <p:cNvSpPr>
            <a:spLocks noGrp="1"/>
          </p:cNvSpPr>
          <p:nvPr>
            <p:ph type="body" sz="half" idx="2"/>
          </p:nvPr>
        </p:nvSpPr>
        <p:spPr>
          <a:xfrm>
            <a:off x="4572000" y="3788228"/>
            <a:ext cx="8714792" cy="8651420"/>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dirty="0"/>
              <a:t>Edit Master text styles</a:t>
            </a:r>
          </a:p>
        </p:txBody>
      </p:sp>
      <p:sp>
        <p:nvSpPr>
          <p:cNvPr id="3" name="Picture Placeholder 2">
            <a:extLst>
              <a:ext uri="{FF2B5EF4-FFF2-40B4-BE49-F238E27FC236}">
                <a16:creationId xmlns:a16="http://schemas.microsoft.com/office/drawing/2014/main" id="{579CA2B5-7745-4EE4-AA6B-4C04515407BB}"/>
              </a:ext>
            </a:extLst>
          </p:cNvPr>
          <p:cNvSpPr>
            <a:spLocks noGrp="1"/>
          </p:cNvSpPr>
          <p:nvPr>
            <p:ph type="pic" idx="1"/>
          </p:nvPr>
        </p:nvSpPr>
        <p:spPr>
          <a:xfrm>
            <a:off x="13566710" y="2"/>
            <a:ext cx="10817292" cy="1371600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en-US"/>
          </a:p>
        </p:txBody>
      </p:sp>
      <p:sp>
        <p:nvSpPr>
          <p:cNvPr id="7" name="Slide Number Placeholder 6">
            <a:extLst>
              <a:ext uri="{FF2B5EF4-FFF2-40B4-BE49-F238E27FC236}">
                <a16:creationId xmlns:a16="http://schemas.microsoft.com/office/drawing/2014/main" id="{870E3C69-5B65-4D5C-9592-62EF77FDDEAF}"/>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5" name="Title 4">
            <a:extLst>
              <a:ext uri="{FF2B5EF4-FFF2-40B4-BE49-F238E27FC236}">
                <a16:creationId xmlns:a16="http://schemas.microsoft.com/office/drawing/2014/main" id="{5BB432F0-4273-4145-92A4-EE447DB13456}"/>
              </a:ext>
            </a:extLst>
          </p:cNvPr>
          <p:cNvSpPr>
            <a:spLocks noGrp="1"/>
          </p:cNvSpPr>
          <p:nvPr>
            <p:ph type="title"/>
          </p:nvPr>
        </p:nvSpPr>
        <p:spPr>
          <a:xfrm>
            <a:off x="4572001" y="730251"/>
            <a:ext cx="8714794" cy="2651126"/>
          </a:xfrm>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13195586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79D3D943-9064-4951-B936-9F56B4BCBC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21C0C536-92FC-4E64-9194-22969EFD7D83}"/>
              </a:ext>
            </a:extLst>
          </p:cNvPr>
          <p:cNvSpPr>
            <a:spLocks noGrp="1"/>
          </p:cNvSpPr>
          <p:nvPr>
            <p:ph type="ftr" sz="quarter" idx="11"/>
          </p:nvPr>
        </p:nvSpPr>
        <p:spPr>
          <a:xfrm>
            <a:off x="8077200" y="12712701"/>
            <a:ext cx="8229600" cy="730250"/>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9CB27D1-BF3D-4ED3-8A08-CC7E8DE907F5}"/>
              </a:ext>
            </a:extLst>
          </p:cNvPr>
          <p:cNvSpPr>
            <a:spLocks noGrp="1"/>
          </p:cNvSpPr>
          <p:nvPr>
            <p:ph type="sldNum" sz="quarter" idx="12"/>
          </p:nvPr>
        </p:nvSpPr>
        <p:spPr>
          <a:xfrm>
            <a:off x="17221200" y="12712701"/>
            <a:ext cx="5486400" cy="730250"/>
          </a:xfrm>
          <a:prstGeom prst="rect">
            <a:avLst/>
          </a:prstGeom>
        </p:spPr>
        <p:txBody>
          <a:bodyPr/>
          <a:lstStyle/>
          <a:p>
            <a:fld id="{21EDE7A0-2A40-4843-A4BA-64BCA4242F6B}" type="slidenum">
              <a:rPr lang="en-US" smtClean="0"/>
              <a:t>‹#›</a:t>
            </a:fld>
            <a:endParaRPr lang="en-US"/>
          </a:p>
        </p:txBody>
      </p:sp>
      <p:sp>
        <p:nvSpPr>
          <p:cNvPr id="8" name="Title 7">
            <a:extLst>
              <a:ext uri="{FF2B5EF4-FFF2-40B4-BE49-F238E27FC236}">
                <a16:creationId xmlns:a16="http://schemas.microsoft.com/office/drawing/2014/main" id="{D19A5C61-4DCC-422D-B66E-7FA5A8D32E80}"/>
              </a:ext>
            </a:extLst>
          </p:cNvPr>
          <p:cNvSpPr>
            <a:spLocks noGrp="1"/>
          </p:cNvSpPr>
          <p:nvPr>
            <p:ph type="title"/>
          </p:nvPr>
        </p:nvSpPr>
        <p:spPr/>
        <p:txBody>
          <a:bodyPr/>
          <a:lstStyle>
            <a:lvl1pPr>
              <a:defRPr b="1"/>
            </a:lvl1pPr>
          </a:lstStyle>
          <a:p>
            <a:r>
              <a:rPr lang="en-US" dirty="0"/>
              <a:t>Click to edit Master title style</a:t>
            </a:r>
          </a:p>
        </p:txBody>
      </p:sp>
    </p:spTree>
    <p:extLst>
      <p:ext uri="{BB962C8B-B14F-4D97-AF65-F5344CB8AC3E}">
        <p14:creationId xmlns:p14="http://schemas.microsoft.com/office/powerpoint/2010/main" val="527750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mp; Subtitle">
    <p:bg>
      <p:bgPr>
        <a:solidFill>
          <a:schemeClr val="bg1"/>
        </a:solidFill>
        <a:effectLst/>
      </p:bgPr>
    </p:bg>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BD33AA9D-8CAC-4106-AAB8-336F4152CB55}"/>
              </a:ext>
            </a:extLst>
          </p:cNvPr>
          <p:cNvSpPr>
            <a:spLocks noGrp="1"/>
          </p:cNvSpPr>
          <p:nvPr>
            <p:ph type="body" sz="quarter" idx="13" hasCustomPrompt="1"/>
          </p:nvPr>
        </p:nvSpPr>
        <p:spPr>
          <a:xfrm>
            <a:off x="6384057" y="5350973"/>
            <a:ext cx="12645254" cy="3466456"/>
          </a:xfrm>
          <a:prstGeom prst="rect">
            <a:avLst/>
          </a:prstGeom>
        </p:spPr>
        <p:txBody>
          <a:bodyPr/>
          <a:lstStyle>
            <a:lvl1pPr marL="0" indent="0">
              <a:buNone/>
              <a:defRPr sz="4000" b="0">
                <a:solidFill>
                  <a:schemeClr val="accent2"/>
                </a:solidFill>
                <a:latin typeface="Trebuchet MS" panose="020B0603020202020204" pitchFamily="34" charset="0"/>
              </a:defRPr>
            </a:lvl1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endParaRPr lang="en-CA" dirty="0"/>
          </a:p>
        </p:txBody>
      </p:sp>
      <p:pic>
        <p:nvPicPr>
          <p:cNvPr id="6" name="CHCS_slides-111020-whatever2.png" descr="CHCS_slides-111020-whatever2.png">
            <a:extLst>
              <a:ext uri="{FF2B5EF4-FFF2-40B4-BE49-F238E27FC236}">
                <a16:creationId xmlns:a16="http://schemas.microsoft.com/office/drawing/2014/main" id="{80CCDACC-C218-42C5-AE9E-81CCB68B48D3}"/>
              </a:ext>
            </a:extLst>
          </p:cNvPr>
          <p:cNvPicPr>
            <a:picLocks noChangeAspect="1"/>
          </p:cNvPicPr>
          <p:nvPr userDrawn="1"/>
        </p:nvPicPr>
        <p:blipFill>
          <a:blip r:embed="rId2"/>
          <a:stretch>
            <a:fillRect/>
          </a:stretch>
        </p:blipFill>
        <p:spPr>
          <a:xfrm>
            <a:off x="0" y="0"/>
            <a:ext cx="24384000" cy="13716000"/>
          </a:xfrm>
          <a:prstGeom prst="rect">
            <a:avLst/>
          </a:prstGeom>
          <a:ln w="12700">
            <a:miter lim="400000"/>
          </a:ln>
        </p:spPr>
      </p:pic>
    </p:spTree>
    <p:extLst>
      <p:ext uri="{BB962C8B-B14F-4D97-AF65-F5344CB8AC3E}">
        <p14:creationId xmlns:p14="http://schemas.microsoft.com/office/powerpoint/2010/main" val="298483644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mp; Subtitle">
    <p:bg>
      <p:bgPr>
        <a:solidFill>
          <a:schemeClr val="bg1"/>
        </a:solidFill>
        <a:effectLst/>
      </p:bgPr>
    </p:bg>
    <p:spTree>
      <p:nvGrpSpPr>
        <p:cNvPr id="1" name=""/>
        <p:cNvGrpSpPr/>
        <p:nvPr/>
      </p:nvGrpSpPr>
      <p:grpSpPr>
        <a:xfrm>
          <a:off x="0" y="0"/>
          <a:ext cx="0" cy="0"/>
          <a:chOff x="0" y="0"/>
          <a:chExt cx="0" cy="0"/>
        </a:xfrm>
      </p:grpSpPr>
      <p:pic>
        <p:nvPicPr>
          <p:cNvPr id="9" name="CHCS_slides-111020-whatever.png" descr="CHCS_slides-111020-whatever.png">
            <a:extLst>
              <a:ext uri="{FF2B5EF4-FFF2-40B4-BE49-F238E27FC236}">
                <a16:creationId xmlns:a16="http://schemas.microsoft.com/office/drawing/2014/main" id="{92009CFB-DAEE-4F40-9BF4-E824539013BF}"/>
              </a:ext>
            </a:extLst>
          </p:cNvPr>
          <p:cNvPicPr>
            <a:picLocks noChangeAspect="1"/>
          </p:cNvPicPr>
          <p:nvPr userDrawn="1"/>
        </p:nvPicPr>
        <p:blipFill>
          <a:blip r:embed="rId2"/>
          <a:stretch>
            <a:fillRect/>
          </a:stretch>
        </p:blipFill>
        <p:spPr>
          <a:xfrm>
            <a:off x="0" y="0"/>
            <a:ext cx="24384000" cy="13716000"/>
          </a:xfrm>
          <a:prstGeom prst="rect">
            <a:avLst/>
          </a:prstGeom>
          <a:ln w="12700">
            <a:miter lim="400000"/>
          </a:ln>
        </p:spPr>
      </p:pic>
      <p:graphicFrame>
        <p:nvGraphicFramePr>
          <p:cNvPr id="8" name="Content Placeholder 3">
            <a:extLst>
              <a:ext uri="{FF2B5EF4-FFF2-40B4-BE49-F238E27FC236}">
                <a16:creationId xmlns:a16="http://schemas.microsoft.com/office/drawing/2014/main" id="{421E55AE-3B71-42BD-A923-E753702CCF50}"/>
              </a:ext>
            </a:extLst>
          </p:cNvPr>
          <p:cNvGraphicFramePr/>
          <p:nvPr userDrawn="1">
            <p:extLst>
              <p:ext uri="{D42A27DB-BD31-4B8C-83A1-F6EECF244321}">
                <p14:modId xmlns:p14="http://schemas.microsoft.com/office/powerpoint/2010/main" val="161376859"/>
              </p:ext>
            </p:extLst>
          </p:nvPr>
        </p:nvGraphicFramePr>
        <p:xfrm>
          <a:off x="6779715" y="3074451"/>
          <a:ext cx="10822251" cy="8305668"/>
        </p:xfrm>
        <a:graphic>
          <a:graphicData uri="http://schemas.openxmlformats.org/drawingml/2006/table">
            <a:tbl>
              <a:tblPr firstRow="1">
                <a:tableStyleId>{4C3C2611-4C71-4FC5-86AE-919BDF0F9419}</a:tableStyleId>
              </a:tblPr>
              <a:tblGrid>
                <a:gridCol w="1715647">
                  <a:extLst>
                    <a:ext uri="{9D8B030D-6E8A-4147-A177-3AD203B41FA5}">
                      <a16:colId xmlns:a16="http://schemas.microsoft.com/office/drawing/2014/main" val="20000"/>
                    </a:ext>
                  </a:extLst>
                </a:gridCol>
                <a:gridCol w="1715647">
                  <a:extLst>
                    <a:ext uri="{9D8B030D-6E8A-4147-A177-3AD203B41FA5}">
                      <a16:colId xmlns:a16="http://schemas.microsoft.com/office/drawing/2014/main" val="20001"/>
                    </a:ext>
                  </a:extLst>
                </a:gridCol>
                <a:gridCol w="4355422">
                  <a:extLst>
                    <a:ext uri="{9D8B030D-6E8A-4147-A177-3AD203B41FA5}">
                      <a16:colId xmlns:a16="http://schemas.microsoft.com/office/drawing/2014/main" val="20002"/>
                    </a:ext>
                  </a:extLst>
                </a:gridCol>
                <a:gridCol w="3035535">
                  <a:extLst>
                    <a:ext uri="{9D8B030D-6E8A-4147-A177-3AD203B41FA5}">
                      <a16:colId xmlns:a16="http://schemas.microsoft.com/office/drawing/2014/main" val="20003"/>
                    </a:ext>
                  </a:extLst>
                </a:gridCol>
              </a:tblGrid>
              <a:tr h="1384278">
                <a:tc>
                  <a:txBody>
                    <a:bodyPr/>
                    <a:lstStyle/>
                    <a:p>
                      <a:pPr algn="l" defTabSz="457200">
                        <a:defRPr sz="1800" b="0">
                          <a:solidFill>
                            <a:srgbClr val="000000"/>
                          </a:solidFill>
                        </a:defRPr>
                      </a:pPr>
                      <a:r>
                        <a:rPr b="1" dirty="0">
                          <a:solidFill>
                            <a:schemeClr val="accent2"/>
                          </a:solidFill>
                          <a:latin typeface="Trebuchet MS"/>
                          <a:ea typeface="Trebuchet MS"/>
                          <a:cs typeface="Trebuchet MS"/>
                          <a:sym typeface="Trebuchet MS"/>
                        </a:rPr>
                        <a:t>Test</a:t>
                      </a:r>
                    </a:p>
                  </a:txBody>
                  <a:tcPr marL="45720" marR="45720" anchor="ctr" horzOverflow="overflow">
                    <a:lnT w="12700">
                      <a:solidFill>
                        <a:srgbClr val="FFFFFF"/>
                      </a:solidFill>
                    </a:lnT>
                    <a:lnB w="12700">
                      <a:solidFill>
                        <a:srgbClr val="ACC995"/>
                      </a:solidFill>
                    </a:lnB>
                    <a:noFill/>
                  </a:tcPr>
                </a:tc>
                <a:tc>
                  <a:txBody>
                    <a:bodyPr/>
                    <a:lstStyle/>
                    <a:p>
                      <a:pPr algn="l" defTabSz="457200">
                        <a:defRPr sz="1800" b="0">
                          <a:solidFill>
                            <a:srgbClr val="000000"/>
                          </a:solidFill>
                        </a:defRPr>
                      </a:pPr>
                      <a:r>
                        <a:rPr b="1">
                          <a:solidFill>
                            <a:schemeClr val="accent2"/>
                          </a:solidFill>
                          <a:latin typeface="Trebuchet MS"/>
                          <a:ea typeface="Trebuchet MS"/>
                          <a:cs typeface="Trebuchet MS"/>
                          <a:sym typeface="Trebuchet MS"/>
                        </a:rPr>
                        <a:t>Sample</a:t>
                      </a:r>
                    </a:p>
                  </a:txBody>
                  <a:tcPr marL="45720" marR="45720" anchor="ctr" horzOverflow="overflow">
                    <a:lnT w="12700">
                      <a:solidFill>
                        <a:srgbClr val="FFFFFF"/>
                      </a:solidFill>
                    </a:lnT>
                    <a:lnB w="12700">
                      <a:solidFill>
                        <a:srgbClr val="ACC995"/>
                      </a:solidFill>
                    </a:lnB>
                    <a:noFill/>
                  </a:tcPr>
                </a:tc>
                <a:tc>
                  <a:txBody>
                    <a:bodyPr/>
                    <a:lstStyle/>
                    <a:p>
                      <a:pPr algn="l" defTabSz="457200">
                        <a:defRPr sz="1800" b="0">
                          <a:solidFill>
                            <a:srgbClr val="000000"/>
                          </a:solidFill>
                        </a:defRPr>
                      </a:pPr>
                      <a:r>
                        <a:rPr b="1">
                          <a:solidFill>
                            <a:schemeClr val="accent2"/>
                          </a:solidFill>
                          <a:latin typeface="Trebuchet MS"/>
                          <a:ea typeface="Trebuchet MS"/>
                          <a:cs typeface="Trebuchet MS"/>
                          <a:sym typeface="Trebuchet MS"/>
                        </a:rPr>
                        <a:t>Description</a:t>
                      </a:r>
                    </a:p>
                  </a:txBody>
                  <a:tcPr marL="45720" marR="45720" anchor="ctr" horzOverflow="overflow">
                    <a:lnT w="12700">
                      <a:solidFill>
                        <a:srgbClr val="FFFFFF"/>
                      </a:solidFill>
                    </a:lnT>
                    <a:lnB w="12700">
                      <a:solidFill>
                        <a:srgbClr val="ACC995"/>
                      </a:solidFill>
                    </a:lnB>
                    <a:noFill/>
                  </a:tcPr>
                </a:tc>
                <a:tc>
                  <a:txBody>
                    <a:bodyPr/>
                    <a:lstStyle/>
                    <a:p>
                      <a:pPr algn="l" defTabSz="457200">
                        <a:defRPr sz="1800" b="0">
                          <a:solidFill>
                            <a:srgbClr val="000000"/>
                          </a:solidFill>
                        </a:defRPr>
                      </a:pPr>
                      <a:r>
                        <a:rPr b="1" dirty="0">
                          <a:solidFill>
                            <a:schemeClr val="accent2"/>
                          </a:solidFill>
                          <a:latin typeface="Trebuchet MS"/>
                          <a:ea typeface="Trebuchet MS"/>
                          <a:cs typeface="Trebuchet MS"/>
                          <a:sym typeface="Trebuchet MS"/>
                        </a:rPr>
                        <a:t>Result</a:t>
                      </a:r>
                    </a:p>
                  </a:txBody>
                  <a:tcPr marL="45720" marR="45720" anchor="ctr" horzOverflow="overflow">
                    <a:lnT w="12700">
                      <a:solidFill>
                        <a:srgbClr val="FFFFFF"/>
                      </a:solidFill>
                    </a:lnT>
                    <a:lnB w="12700">
                      <a:solidFill>
                        <a:srgbClr val="ACC995"/>
                      </a:solidFill>
                    </a:lnB>
                    <a:noFill/>
                  </a:tcPr>
                </a:tc>
                <a:extLst>
                  <a:ext uri="{0D108BD9-81ED-4DB2-BD59-A6C34878D82A}">
                    <a16:rowId xmlns:a16="http://schemas.microsoft.com/office/drawing/2014/main" val="10000"/>
                  </a:ext>
                </a:extLst>
              </a:tr>
              <a:tr h="1384278">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L w="12700">
                      <a:solidFill>
                        <a:srgbClr val="408248"/>
                      </a:solidFill>
                      <a:miter lim="400000"/>
                    </a:lnL>
                    <a:lnT w="12700">
                      <a:solidFill>
                        <a:srgbClr val="ACC995"/>
                      </a:solidFill>
                    </a:lnT>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T w="12700">
                      <a:solidFill>
                        <a:srgbClr val="ACC995"/>
                      </a:solidFill>
                    </a:lnT>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T w="12700">
                      <a:solidFill>
                        <a:srgbClr val="ACC995"/>
                      </a:solidFill>
                    </a:lnT>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R w="12700">
                      <a:solidFill>
                        <a:srgbClr val="408248"/>
                      </a:solidFill>
                      <a:miter lim="400000"/>
                    </a:lnR>
                    <a:lnT w="12700">
                      <a:solidFill>
                        <a:srgbClr val="ACC995"/>
                      </a:solidFill>
                    </a:lnT>
                    <a:solidFill>
                      <a:schemeClr val="accent2"/>
                    </a:solidFill>
                  </a:tcPr>
                </a:tc>
                <a:extLst>
                  <a:ext uri="{0D108BD9-81ED-4DB2-BD59-A6C34878D82A}">
                    <a16:rowId xmlns:a16="http://schemas.microsoft.com/office/drawing/2014/main" val="10001"/>
                  </a:ext>
                </a:extLst>
              </a:tr>
              <a:tr h="1384278">
                <a:tc>
                  <a:txBody>
                    <a:bodyPr/>
                    <a:lstStyle/>
                    <a:p>
                      <a:pPr algn="l" defTabSz="457200">
                        <a:defRPr sz="1800"/>
                      </a:pPr>
                      <a:endParaRPr lang="en-CA">
                        <a:solidFill>
                          <a:srgbClr val="3273B5"/>
                        </a:solidFill>
                        <a:latin typeface="Trebuchet MS"/>
                        <a:ea typeface="Trebuchet MS"/>
                        <a:cs typeface="Trebuchet MS"/>
                        <a:sym typeface="Trebuchet MS"/>
                      </a:endParaRPr>
                    </a:p>
                  </a:txBody>
                  <a:tcPr marL="45720" marR="45720" anchor="ctr" horzOverflow="overflow">
                    <a:lnL w="12700">
                      <a:solidFill>
                        <a:srgbClr val="408248"/>
                      </a:solidFill>
                      <a:miter lim="400000"/>
                    </a:lnL>
                    <a:noFill/>
                  </a:tcPr>
                </a:tc>
                <a:tc>
                  <a:txBody>
                    <a:bodyPr/>
                    <a:lstStyle/>
                    <a:p>
                      <a:pPr algn="l" defTabSz="457200">
                        <a:defRPr sz="1800"/>
                      </a:pPr>
                      <a:endParaRPr lang="en-CA" dirty="0">
                        <a:solidFill>
                          <a:srgbClr val="3273B5"/>
                        </a:solidFill>
                        <a:latin typeface="Trebuchet MS"/>
                        <a:ea typeface="Trebuchet MS"/>
                        <a:cs typeface="Trebuchet MS"/>
                        <a:sym typeface="Trebuchet MS"/>
                      </a:endParaRPr>
                    </a:p>
                  </a:txBody>
                  <a:tcPr marL="45720" marR="45720" anchor="ctr" horzOverflow="overflow">
                    <a:noFill/>
                  </a:tcPr>
                </a:tc>
                <a:tc>
                  <a:txBody>
                    <a:bodyPr/>
                    <a:lstStyle/>
                    <a:p>
                      <a:pPr algn="l" defTabSz="457200">
                        <a:defRPr sz="1800"/>
                      </a:pPr>
                      <a:endParaRPr lang="en-CA" dirty="0">
                        <a:solidFill>
                          <a:srgbClr val="3273B5"/>
                        </a:solidFill>
                        <a:latin typeface="Trebuchet MS"/>
                        <a:ea typeface="Trebuchet MS"/>
                        <a:cs typeface="Trebuchet MS"/>
                        <a:sym typeface="Trebuchet MS"/>
                      </a:endParaRPr>
                    </a:p>
                  </a:txBody>
                  <a:tcPr marL="45720" marR="45720" anchor="ctr" horzOverflow="overflow">
                    <a:noFill/>
                  </a:tcPr>
                </a:tc>
                <a:tc>
                  <a:txBody>
                    <a:bodyPr/>
                    <a:lstStyle/>
                    <a:p>
                      <a:pPr algn="l" defTabSz="457200">
                        <a:defRPr sz="1800"/>
                      </a:pPr>
                      <a:endParaRPr lang="en-CA" dirty="0">
                        <a:solidFill>
                          <a:srgbClr val="3273B5"/>
                        </a:solidFill>
                        <a:latin typeface="Trebuchet MS"/>
                        <a:ea typeface="Trebuchet MS"/>
                        <a:cs typeface="Trebuchet MS"/>
                        <a:sym typeface="Trebuchet MS"/>
                      </a:endParaRPr>
                    </a:p>
                  </a:txBody>
                  <a:tcPr marL="45720" marR="45720" anchor="ctr" horzOverflow="overflow">
                    <a:lnR w="12700">
                      <a:solidFill>
                        <a:srgbClr val="408248"/>
                      </a:solidFill>
                      <a:miter lim="400000"/>
                    </a:lnR>
                    <a:noFill/>
                  </a:tcPr>
                </a:tc>
                <a:extLst>
                  <a:ext uri="{0D108BD9-81ED-4DB2-BD59-A6C34878D82A}">
                    <a16:rowId xmlns:a16="http://schemas.microsoft.com/office/drawing/2014/main" val="10002"/>
                  </a:ext>
                </a:extLst>
              </a:tr>
              <a:tr h="1384278">
                <a:tc>
                  <a:txBody>
                    <a:bodyPr/>
                    <a:lstStyle/>
                    <a:p>
                      <a:pPr algn="l" defTabSz="457200">
                        <a:defRPr sz="1800"/>
                      </a:pPr>
                      <a:endParaRPr lang="en-CA">
                        <a:solidFill>
                          <a:srgbClr val="FFFFFF"/>
                        </a:solidFill>
                        <a:latin typeface="Trebuchet MS"/>
                        <a:ea typeface="Trebuchet MS"/>
                        <a:cs typeface="Trebuchet MS"/>
                        <a:sym typeface="Trebuchet MS"/>
                      </a:endParaRPr>
                    </a:p>
                  </a:txBody>
                  <a:tcPr marL="45720" marR="45720" anchor="ctr" horzOverflow="overflow">
                    <a:lnL w="12700">
                      <a:solidFill>
                        <a:srgbClr val="408248"/>
                      </a:solidFill>
                      <a:miter lim="400000"/>
                    </a:lnL>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solidFill>
                      <a:schemeClr val="accent2"/>
                    </a:solidFill>
                  </a:tcPr>
                </a:tc>
                <a:tc>
                  <a:txBody>
                    <a:bodyPr/>
                    <a:lstStyle/>
                    <a:p>
                      <a:pPr algn="l" defTabSz="457200">
                        <a:defRPr sz="1800"/>
                      </a:pPr>
                      <a:endParaRPr lang="en-CA">
                        <a:solidFill>
                          <a:srgbClr val="FFFFFF"/>
                        </a:solidFill>
                        <a:latin typeface="Trebuchet MS"/>
                        <a:ea typeface="Trebuchet MS"/>
                        <a:cs typeface="Trebuchet MS"/>
                        <a:sym typeface="Trebuchet MS"/>
                      </a:endParaRPr>
                    </a:p>
                  </a:txBody>
                  <a:tcPr marL="45720" marR="45720" anchor="ctr" horzOverflow="overflow">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R w="12700">
                      <a:solidFill>
                        <a:srgbClr val="408248"/>
                      </a:solidFill>
                      <a:miter lim="400000"/>
                    </a:lnR>
                    <a:solidFill>
                      <a:schemeClr val="accent2"/>
                    </a:solidFill>
                  </a:tcPr>
                </a:tc>
                <a:extLst>
                  <a:ext uri="{0D108BD9-81ED-4DB2-BD59-A6C34878D82A}">
                    <a16:rowId xmlns:a16="http://schemas.microsoft.com/office/drawing/2014/main" val="10003"/>
                  </a:ext>
                </a:extLst>
              </a:tr>
              <a:tr h="1384278">
                <a:tc>
                  <a:txBody>
                    <a:bodyPr/>
                    <a:lstStyle/>
                    <a:p>
                      <a:pPr algn="l" defTabSz="457200">
                        <a:defRPr sz="1800"/>
                      </a:pPr>
                      <a:endParaRPr lang="en-CA">
                        <a:solidFill>
                          <a:srgbClr val="3273B5"/>
                        </a:solidFill>
                        <a:latin typeface="Trebuchet MS"/>
                        <a:ea typeface="Trebuchet MS"/>
                        <a:cs typeface="Trebuchet MS"/>
                        <a:sym typeface="Trebuchet MS"/>
                      </a:endParaRPr>
                    </a:p>
                  </a:txBody>
                  <a:tcPr marL="45720" marR="45720" anchor="ctr" horzOverflow="overflow">
                    <a:lnL w="12700">
                      <a:solidFill>
                        <a:srgbClr val="408248"/>
                      </a:solidFill>
                      <a:miter lim="400000"/>
                    </a:lnL>
                    <a:noFill/>
                  </a:tcPr>
                </a:tc>
                <a:tc>
                  <a:txBody>
                    <a:bodyPr/>
                    <a:lstStyle/>
                    <a:p>
                      <a:pPr algn="l" defTabSz="457200">
                        <a:defRPr sz="1800"/>
                      </a:pPr>
                      <a:endParaRPr lang="en-CA" dirty="0">
                        <a:solidFill>
                          <a:srgbClr val="3273B5"/>
                        </a:solidFill>
                        <a:latin typeface="Trebuchet MS"/>
                        <a:ea typeface="Trebuchet MS"/>
                        <a:cs typeface="Trebuchet MS"/>
                        <a:sym typeface="Trebuchet MS"/>
                      </a:endParaRPr>
                    </a:p>
                  </a:txBody>
                  <a:tcPr marL="45720" marR="45720" anchor="ctr" horzOverflow="overflow">
                    <a:noFill/>
                  </a:tcPr>
                </a:tc>
                <a:tc>
                  <a:txBody>
                    <a:bodyPr/>
                    <a:lstStyle/>
                    <a:p>
                      <a:pPr algn="l" defTabSz="457200">
                        <a:defRPr sz="1800"/>
                      </a:pPr>
                      <a:endParaRPr lang="en-CA">
                        <a:solidFill>
                          <a:srgbClr val="3273B5"/>
                        </a:solidFill>
                        <a:latin typeface="Trebuchet MS"/>
                        <a:ea typeface="Trebuchet MS"/>
                        <a:cs typeface="Trebuchet MS"/>
                        <a:sym typeface="Trebuchet MS"/>
                      </a:endParaRPr>
                    </a:p>
                  </a:txBody>
                  <a:tcPr marL="45720" marR="45720" anchor="ctr" horzOverflow="overflow">
                    <a:noFill/>
                  </a:tcPr>
                </a:tc>
                <a:tc>
                  <a:txBody>
                    <a:bodyPr/>
                    <a:lstStyle/>
                    <a:p>
                      <a:pPr algn="l" defTabSz="457200">
                        <a:defRPr sz="1800"/>
                      </a:pPr>
                      <a:endParaRPr lang="en-CA" dirty="0">
                        <a:solidFill>
                          <a:srgbClr val="3273B5"/>
                        </a:solidFill>
                        <a:latin typeface="Trebuchet MS"/>
                        <a:ea typeface="Trebuchet MS"/>
                        <a:cs typeface="Trebuchet MS"/>
                        <a:sym typeface="Trebuchet MS"/>
                      </a:endParaRPr>
                    </a:p>
                  </a:txBody>
                  <a:tcPr marL="45720" marR="45720" anchor="ctr" horzOverflow="overflow">
                    <a:lnR w="12700">
                      <a:solidFill>
                        <a:srgbClr val="408248"/>
                      </a:solidFill>
                      <a:miter lim="400000"/>
                    </a:lnR>
                    <a:noFill/>
                  </a:tcPr>
                </a:tc>
                <a:extLst>
                  <a:ext uri="{0D108BD9-81ED-4DB2-BD59-A6C34878D82A}">
                    <a16:rowId xmlns:a16="http://schemas.microsoft.com/office/drawing/2014/main" val="10004"/>
                  </a:ext>
                </a:extLst>
              </a:tr>
              <a:tr h="1384278">
                <a:tc>
                  <a:txBody>
                    <a:bodyPr/>
                    <a:lstStyle/>
                    <a:p>
                      <a:pPr algn="l" defTabSz="457200">
                        <a:defRPr sz="1800"/>
                      </a:pPr>
                      <a:endParaRPr lang="en-CA">
                        <a:solidFill>
                          <a:srgbClr val="FFFFFF"/>
                        </a:solidFill>
                        <a:latin typeface="Trebuchet MS"/>
                        <a:ea typeface="Trebuchet MS"/>
                        <a:cs typeface="Trebuchet MS"/>
                        <a:sym typeface="Trebuchet MS"/>
                      </a:endParaRPr>
                    </a:p>
                  </a:txBody>
                  <a:tcPr marL="45720" marR="45720" anchor="ctr" horzOverflow="overflow">
                    <a:lnL w="12700">
                      <a:solidFill>
                        <a:srgbClr val="408248"/>
                      </a:solidFill>
                      <a:miter lim="400000"/>
                    </a:lnL>
                    <a:lnB w="12700">
                      <a:solidFill>
                        <a:srgbClr val="408248"/>
                      </a:solidFill>
                      <a:miter lim="400000"/>
                    </a:lnB>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B w="12700">
                      <a:solidFill>
                        <a:srgbClr val="408248"/>
                      </a:solidFill>
                      <a:miter lim="400000"/>
                    </a:lnB>
                    <a:solidFill>
                      <a:schemeClr val="accent2"/>
                    </a:solidFill>
                  </a:tcPr>
                </a:tc>
                <a:tc>
                  <a:txBody>
                    <a:bodyPr/>
                    <a:lstStyle/>
                    <a:p>
                      <a:pPr algn="l" defTabSz="457200">
                        <a:defRPr sz="1800"/>
                      </a:pPr>
                      <a:endParaRPr lang="en-CA">
                        <a:solidFill>
                          <a:srgbClr val="FFFFFF"/>
                        </a:solidFill>
                        <a:latin typeface="Trebuchet MS"/>
                        <a:ea typeface="Trebuchet MS"/>
                        <a:cs typeface="Trebuchet MS"/>
                        <a:sym typeface="Trebuchet MS"/>
                      </a:endParaRPr>
                    </a:p>
                  </a:txBody>
                  <a:tcPr marL="45720" marR="45720" anchor="ctr" horzOverflow="overflow">
                    <a:lnB w="12700">
                      <a:solidFill>
                        <a:srgbClr val="408248"/>
                      </a:solidFill>
                      <a:miter lim="400000"/>
                    </a:lnB>
                    <a:solidFill>
                      <a:schemeClr val="accent2"/>
                    </a:solidFill>
                  </a:tcPr>
                </a:tc>
                <a:tc>
                  <a:txBody>
                    <a:bodyPr/>
                    <a:lstStyle/>
                    <a:p>
                      <a:pPr algn="l" defTabSz="457200">
                        <a:defRPr sz="1800"/>
                      </a:pPr>
                      <a:endParaRPr lang="en-CA" dirty="0">
                        <a:solidFill>
                          <a:srgbClr val="FFFFFF"/>
                        </a:solidFill>
                        <a:latin typeface="Trebuchet MS"/>
                        <a:ea typeface="Trebuchet MS"/>
                        <a:cs typeface="Trebuchet MS"/>
                        <a:sym typeface="Trebuchet MS"/>
                      </a:endParaRPr>
                    </a:p>
                  </a:txBody>
                  <a:tcPr marL="45720" marR="45720" anchor="ctr" horzOverflow="overflow">
                    <a:lnR w="12700">
                      <a:solidFill>
                        <a:srgbClr val="408248"/>
                      </a:solidFill>
                      <a:miter lim="400000"/>
                    </a:lnR>
                    <a:lnB w="12700">
                      <a:solidFill>
                        <a:srgbClr val="408248"/>
                      </a:solidFill>
                      <a:miter lim="400000"/>
                    </a:lnB>
                    <a:solidFill>
                      <a:schemeClr val="accent2"/>
                    </a:solidFill>
                  </a:tcPr>
                </a:tc>
                <a:extLst>
                  <a:ext uri="{0D108BD9-81ED-4DB2-BD59-A6C34878D82A}">
                    <a16:rowId xmlns:a16="http://schemas.microsoft.com/office/drawing/2014/main" val="10005"/>
                  </a:ext>
                </a:extLst>
              </a:tr>
            </a:tbl>
          </a:graphicData>
        </a:graphic>
      </p:graphicFrame>
      <p:sp>
        <p:nvSpPr>
          <p:cNvPr id="10" name="Text Placeholder 16">
            <a:extLst>
              <a:ext uri="{FF2B5EF4-FFF2-40B4-BE49-F238E27FC236}">
                <a16:creationId xmlns:a16="http://schemas.microsoft.com/office/drawing/2014/main" id="{7A44539B-4111-4DD5-A40C-59F96B18E437}"/>
              </a:ext>
            </a:extLst>
          </p:cNvPr>
          <p:cNvSpPr>
            <a:spLocks noGrp="1"/>
          </p:cNvSpPr>
          <p:nvPr>
            <p:ph type="body" sz="quarter" idx="13" hasCustomPrompt="1"/>
          </p:nvPr>
        </p:nvSpPr>
        <p:spPr>
          <a:xfrm>
            <a:off x="4393191" y="1326962"/>
            <a:ext cx="15597618" cy="1616862"/>
          </a:xfrm>
          <a:prstGeom prst="rect">
            <a:avLst/>
          </a:prstGeom>
        </p:spPr>
        <p:txBody>
          <a:bodyPr/>
          <a:lstStyle>
            <a:lvl1pPr marL="0" indent="0" algn="ctr">
              <a:buNone/>
              <a:defRPr sz="9000" b="1">
                <a:solidFill>
                  <a:schemeClr val="accent2"/>
                </a:solidFill>
                <a:latin typeface="Trebuchet MS" panose="020B0603020202020204" pitchFamily="34" charset="0"/>
              </a:defRPr>
            </a:lvl1pPr>
          </a:lstStyle>
          <a:p>
            <a:pPr lvl="0"/>
            <a:r>
              <a:rPr lang="en-US" dirty="0"/>
              <a:t>TITLE HERE</a:t>
            </a:r>
            <a:endParaRPr lang="en-CA" dirty="0"/>
          </a:p>
        </p:txBody>
      </p:sp>
      <p:sp>
        <p:nvSpPr>
          <p:cNvPr id="11" name="Text Placeholder 9">
            <a:extLst>
              <a:ext uri="{FF2B5EF4-FFF2-40B4-BE49-F238E27FC236}">
                <a16:creationId xmlns:a16="http://schemas.microsoft.com/office/drawing/2014/main" id="{B3601D05-C897-44BF-99BA-45C4A734C9CD}"/>
              </a:ext>
            </a:extLst>
          </p:cNvPr>
          <p:cNvSpPr>
            <a:spLocks noGrp="1"/>
          </p:cNvSpPr>
          <p:nvPr>
            <p:ph type="body" sz="quarter" idx="16" hasCustomPrompt="1"/>
          </p:nvPr>
        </p:nvSpPr>
        <p:spPr>
          <a:xfrm>
            <a:off x="6741615" y="4968488"/>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16" name="Text Placeholder 9">
            <a:extLst>
              <a:ext uri="{FF2B5EF4-FFF2-40B4-BE49-F238E27FC236}">
                <a16:creationId xmlns:a16="http://schemas.microsoft.com/office/drawing/2014/main" id="{67AC99E6-2F44-45A4-BCF3-6B89C9C617B5}"/>
              </a:ext>
            </a:extLst>
          </p:cNvPr>
          <p:cNvSpPr>
            <a:spLocks noGrp="1"/>
          </p:cNvSpPr>
          <p:nvPr>
            <p:ph type="body" sz="quarter" idx="21" hasCustomPrompt="1"/>
          </p:nvPr>
        </p:nvSpPr>
        <p:spPr>
          <a:xfrm>
            <a:off x="8435673" y="4968488"/>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21" name="Text Placeholder 9">
            <a:extLst>
              <a:ext uri="{FF2B5EF4-FFF2-40B4-BE49-F238E27FC236}">
                <a16:creationId xmlns:a16="http://schemas.microsoft.com/office/drawing/2014/main" id="{00022850-652E-44D3-89BA-90268E90FC56}"/>
              </a:ext>
            </a:extLst>
          </p:cNvPr>
          <p:cNvSpPr>
            <a:spLocks noGrp="1"/>
          </p:cNvSpPr>
          <p:nvPr>
            <p:ph type="body" sz="quarter" idx="26" hasCustomPrompt="1"/>
          </p:nvPr>
        </p:nvSpPr>
        <p:spPr>
          <a:xfrm>
            <a:off x="10170731" y="4968488"/>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26" name="Text Placeholder 9">
            <a:extLst>
              <a:ext uri="{FF2B5EF4-FFF2-40B4-BE49-F238E27FC236}">
                <a16:creationId xmlns:a16="http://schemas.microsoft.com/office/drawing/2014/main" id="{F6337885-CD45-491D-8B01-A470CCDC6E4D}"/>
              </a:ext>
            </a:extLst>
          </p:cNvPr>
          <p:cNvSpPr>
            <a:spLocks noGrp="1"/>
          </p:cNvSpPr>
          <p:nvPr>
            <p:ph type="body" sz="quarter" idx="31" hasCustomPrompt="1"/>
          </p:nvPr>
        </p:nvSpPr>
        <p:spPr>
          <a:xfrm>
            <a:off x="14500223" y="4968488"/>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1" name="Text Placeholder 9">
            <a:extLst>
              <a:ext uri="{FF2B5EF4-FFF2-40B4-BE49-F238E27FC236}">
                <a16:creationId xmlns:a16="http://schemas.microsoft.com/office/drawing/2014/main" id="{CA3BAD48-969D-4DDF-A29C-1272A33BC145}"/>
              </a:ext>
            </a:extLst>
          </p:cNvPr>
          <p:cNvSpPr>
            <a:spLocks noGrp="1"/>
          </p:cNvSpPr>
          <p:nvPr>
            <p:ph type="body" sz="quarter" idx="32" hasCustomPrompt="1"/>
          </p:nvPr>
        </p:nvSpPr>
        <p:spPr>
          <a:xfrm>
            <a:off x="6741615" y="7732591"/>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2" name="Text Placeholder 9">
            <a:extLst>
              <a:ext uri="{FF2B5EF4-FFF2-40B4-BE49-F238E27FC236}">
                <a16:creationId xmlns:a16="http://schemas.microsoft.com/office/drawing/2014/main" id="{799920C4-D707-4912-9AB4-B891074FD125}"/>
              </a:ext>
            </a:extLst>
          </p:cNvPr>
          <p:cNvSpPr>
            <a:spLocks noGrp="1"/>
          </p:cNvSpPr>
          <p:nvPr>
            <p:ph type="body" sz="quarter" idx="33" hasCustomPrompt="1"/>
          </p:nvPr>
        </p:nvSpPr>
        <p:spPr>
          <a:xfrm>
            <a:off x="8435673" y="7732591"/>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3" name="Text Placeholder 9">
            <a:extLst>
              <a:ext uri="{FF2B5EF4-FFF2-40B4-BE49-F238E27FC236}">
                <a16:creationId xmlns:a16="http://schemas.microsoft.com/office/drawing/2014/main" id="{2DB49B92-79D8-4606-A674-67235438DD52}"/>
              </a:ext>
            </a:extLst>
          </p:cNvPr>
          <p:cNvSpPr>
            <a:spLocks noGrp="1"/>
          </p:cNvSpPr>
          <p:nvPr>
            <p:ph type="body" sz="quarter" idx="34" hasCustomPrompt="1"/>
          </p:nvPr>
        </p:nvSpPr>
        <p:spPr>
          <a:xfrm>
            <a:off x="10170731" y="7732591"/>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4" name="Text Placeholder 9">
            <a:extLst>
              <a:ext uri="{FF2B5EF4-FFF2-40B4-BE49-F238E27FC236}">
                <a16:creationId xmlns:a16="http://schemas.microsoft.com/office/drawing/2014/main" id="{1F058DF4-0442-432F-B888-824C33DD1200}"/>
              </a:ext>
            </a:extLst>
          </p:cNvPr>
          <p:cNvSpPr>
            <a:spLocks noGrp="1"/>
          </p:cNvSpPr>
          <p:nvPr>
            <p:ph type="body" sz="quarter" idx="35" hasCustomPrompt="1"/>
          </p:nvPr>
        </p:nvSpPr>
        <p:spPr>
          <a:xfrm>
            <a:off x="14500223" y="7732591"/>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5" name="Text Placeholder 9">
            <a:extLst>
              <a:ext uri="{FF2B5EF4-FFF2-40B4-BE49-F238E27FC236}">
                <a16:creationId xmlns:a16="http://schemas.microsoft.com/office/drawing/2014/main" id="{BBD26C6A-E873-4621-AF76-9131D780E0E8}"/>
              </a:ext>
            </a:extLst>
          </p:cNvPr>
          <p:cNvSpPr>
            <a:spLocks noGrp="1"/>
          </p:cNvSpPr>
          <p:nvPr>
            <p:ph type="body" sz="quarter" idx="36" hasCustomPrompt="1"/>
          </p:nvPr>
        </p:nvSpPr>
        <p:spPr>
          <a:xfrm>
            <a:off x="6741615" y="10496694"/>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6" name="Text Placeholder 9">
            <a:extLst>
              <a:ext uri="{FF2B5EF4-FFF2-40B4-BE49-F238E27FC236}">
                <a16:creationId xmlns:a16="http://schemas.microsoft.com/office/drawing/2014/main" id="{A8B8AF72-BF4A-4BFB-894A-74951EB1C7E9}"/>
              </a:ext>
            </a:extLst>
          </p:cNvPr>
          <p:cNvSpPr>
            <a:spLocks noGrp="1"/>
          </p:cNvSpPr>
          <p:nvPr>
            <p:ph type="body" sz="quarter" idx="37" hasCustomPrompt="1"/>
          </p:nvPr>
        </p:nvSpPr>
        <p:spPr>
          <a:xfrm>
            <a:off x="8435673" y="10496694"/>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7" name="Text Placeholder 9">
            <a:extLst>
              <a:ext uri="{FF2B5EF4-FFF2-40B4-BE49-F238E27FC236}">
                <a16:creationId xmlns:a16="http://schemas.microsoft.com/office/drawing/2014/main" id="{E018CB43-6F90-4F9C-B009-6C0F1B617B7C}"/>
              </a:ext>
            </a:extLst>
          </p:cNvPr>
          <p:cNvSpPr>
            <a:spLocks noGrp="1"/>
          </p:cNvSpPr>
          <p:nvPr>
            <p:ph type="body" sz="quarter" idx="38" hasCustomPrompt="1"/>
          </p:nvPr>
        </p:nvSpPr>
        <p:spPr>
          <a:xfrm>
            <a:off x="10170731" y="10496694"/>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8" name="Text Placeholder 9">
            <a:extLst>
              <a:ext uri="{FF2B5EF4-FFF2-40B4-BE49-F238E27FC236}">
                <a16:creationId xmlns:a16="http://schemas.microsoft.com/office/drawing/2014/main" id="{BE5F4181-9D04-4F8F-B1D4-5A0A427C6432}"/>
              </a:ext>
            </a:extLst>
          </p:cNvPr>
          <p:cNvSpPr>
            <a:spLocks noGrp="1"/>
          </p:cNvSpPr>
          <p:nvPr>
            <p:ph type="body" sz="quarter" idx="39" hasCustomPrompt="1"/>
          </p:nvPr>
        </p:nvSpPr>
        <p:spPr>
          <a:xfrm>
            <a:off x="14500223" y="10496694"/>
            <a:ext cx="1400103" cy="469125"/>
          </a:xfrm>
          <a:prstGeom prst="rect">
            <a:avLst/>
          </a:prstGeom>
        </p:spPr>
        <p:txBody>
          <a:bodyPr/>
          <a:lstStyle>
            <a:lvl1pPr marL="0" indent="0">
              <a:buNone/>
              <a:defRPr sz="1800" b="0">
                <a:solidFill>
                  <a:schemeClr val="bg1"/>
                </a:solidFill>
                <a:latin typeface="Trebuchet MS" panose="020B0603020202020204" pitchFamily="34" charset="0"/>
              </a:defRPr>
            </a:lvl1pPr>
            <a:lvl5pPr>
              <a:defRPr/>
            </a:lvl5pPr>
          </a:lstStyle>
          <a:p>
            <a:pPr lvl="0"/>
            <a:r>
              <a:rPr lang="en-US" dirty="0"/>
              <a:t>Data</a:t>
            </a:r>
            <a:endParaRPr lang="en-CA" dirty="0"/>
          </a:p>
        </p:txBody>
      </p:sp>
      <p:sp>
        <p:nvSpPr>
          <p:cNvPr id="39" name="Text Placeholder 9">
            <a:extLst>
              <a:ext uri="{FF2B5EF4-FFF2-40B4-BE49-F238E27FC236}">
                <a16:creationId xmlns:a16="http://schemas.microsoft.com/office/drawing/2014/main" id="{134F44BA-1D33-4AFA-BD68-1D0D0699828C}"/>
              </a:ext>
            </a:extLst>
          </p:cNvPr>
          <p:cNvSpPr>
            <a:spLocks noGrp="1"/>
          </p:cNvSpPr>
          <p:nvPr>
            <p:ph type="body" sz="quarter" idx="40" hasCustomPrompt="1"/>
          </p:nvPr>
        </p:nvSpPr>
        <p:spPr>
          <a:xfrm>
            <a:off x="6741615" y="9107681"/>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0" name="Text Placeholder 9">
            <a:extLst>
              <a:ext uri="{FF2B5EF4-FFF2-40B4-BE49-F238E27FC236}">
                <a16:creationId xmlns:a16="http://schemas.microsoft.com/office/drawing/2014/main" id="{6BAA90A1-2D2A-458D-889C-011E8CB8B387}"/>
              </a:ext>
            </a:extLst>
          </p:cNvPr>
          <p:cNvSpPr>
            <a:spLocks noGrp="1"/>
          </p:cNvSpPr>
          <p:nvPr>
            <p:ph type="body" sz="quarter" idx="41" hasCustomPrompt="1"/>
          </p:nvPr>
        </p:nvSpPr>
        <p:spPr>
          <a:xfrm>
            <a:off x="8435673" y="9107681"/>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1" name="Text Placeholder 9">
            <a:extLst>
              <a:ext uri="{FF2B5EF4-FFF2-40B4-BE49-F238E27FC236}">
                <a16:creationId xmlns:a16="http://schemas.microsoft.com/office/drawing/2014/main" id="{FB1A02DB-176F-4A21-BBD2-8271E9C98241}"/>
              </a:ext>
            </a:extLst>
          </p:cNvPr>
          <p:cNvSpPr>
            <a:spLocks noGrp="1"/>
          </p:cNvSpPr>
          <p:nvPr>
            <p:ph type="body" sz="quarter" idx="42" hasCustomPrompt="1"/>
          </p:nvPr>
        </p:nvSpPr>
        <p:spPr>
          <a:xfrm>
            <a:off x="10170731" y="9107681"/>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2" name="Text Placeholder 9">
            <a:extLst>
              <a:ext uri="{FF2B5EF4-FFF2-40B4-BE49-F238E27FC236}">
                <a16:creationId xmlns:a16="http://schemas.microsoft.com/office/drawing/2014/main" id="{045E8FA7-4099-4044-8031-A9DDCFBBA78C}"/>
              </a:ext>
            </a:extLst>
          </p:cNvPr>
          <p:cNvSpPr>
            <a:spLocks noGrp="1"/>
          </p:cNvSpPr>
          <p:nvPr>
            <p:ph type="body" sz="quarter" idx="43" hasCustomPrompt="1"/>
          </p:nvPr>
        </p:nvSpPr>
        <p:spPr>
          <a:xfrm>
            <a:off x="14500223" y="9107681"/>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3" name="Text Placeholder 9">
            <a:extLst>
              <a:ext uri="{FF2B5EF4-FFF2-40B4-BE49-F238E27FC236}">
                <a16:creationId xmlns:a16="http://schemas.microsoft.com/office/drawing/2014/main" id="{CA838B27-8230-464B-8690-34E97B75EBA8}"/>
              </a:ext>
            </a:extLst>
          </p:cNvPr>
          <p:cNvSpPr>
            <a:spLocks noGrp="1"/>
          </p:cNvSpPr>
          <p:nvPr>
            <p:ph type="body" sz="quarter" idx="44" hasCustomPrompt="1"/>
          </p:nvPr>
        </p:nvSpPr>
        <p:spPr>
          <a:xfrm>
            <a:off x="6741615" y="6348830"/>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4" name="Text Placeholder 9">
            <a:extLst>
              <a:ext uri="{FF2B5EF4-FFF2-40B4-BE49-F238E27FC236}">
                <a16:creationId xmlns:a16="http://schemas.microsoft.com/office/drawing/2014/main" id="{DCA452E9-F6FA-4D5C-B128-5D7E08306C40}"/>
              </a:ext>
            </a:extLst>
          </p:cNvPr>
          <p:cNvSpPr>
            <a:spLocks noGrp="1"/>
          </p:cNvSpPr>
          <p:nvPr>
            <p:ph type="body" sz="quarter" idx="45" hasCustomPrompt="1"/>
          </p:nvPr>
        </p:nvSpPr>
        <p:spPr>
          <a:xfrm>
            <a:off x="8435673" y="6348830"/>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5" name="Text Placeholder 9">
            <a:extLst>
              <a:ext uri="{FF2B5EF4-FFF2-40B4-BE49-F238E27FC236}">
                <a16:creationId xmlns:a16="http://schemas.microsoft.com/office/drawing/2014/main" id="{3D63CB24-3E2C-4F42-9B55-0F0C8EF0C67B}"/>
              </a:ext>
            </a:extLst>
          </p:cNvPr>
          <p:cNvSpPr>
            <a:spLocks noGrp="1"/>
          </p:cNvSpPr>
          <p:nvPr>
            <p:ph type="body" sz="quarter" idx="46" hasCustomPrompt="1"/>
          </p:nvPr>
        </p:nvSpPr>
        <p:spPr>
          <a:xfrm>
            <a:off x="10170731" y="6348830"/>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
        <p:nvSpPr>
          <p:cNvPr id="46" name="Text Placeholder 9">
            <a:extLst>
              <a:ext uri="{FF2B5EF4-FFF2-40B4-BE49-F238E27FC236}">
                <a16:creationId xmlns:a16="http://schemas.microsoft.com/office/drawing/2014/main" id="{AC41BD8B-3BD6-4700-9CB4-6FBB22B1891D}"/>
              </a:ext>
            </a:extLst>
          </p:cNvPr>
          <p:cNvSpPr>
            <a:spLocks noGrp="1"/>
          </p:cNvSpPr>
          <p:nvPr>
            <p:ph type="body" sz="quarter" idx="47" hasCustomPrompt="1"/>
          </p:nvPr>
        </p:nvSpPr>
        <p:spPr>
          <a:xfrm>
            <a:off x="14500223" y="6348830"/>
            <a:ext cx="1400103" cy="469125"/>
          </a:xfrm>
          <a:prstGeom prst="rect">
            <a:avLst/>
          </a:prstGeom>
        </p:spPr>
        <p:txBody>
          <a:bodyPr/>
          <a:lstStyle>
            <a:lvl1pPr marL="0" indent="0">
              <a:buNone/>
              <a:defRPr sz="1800" b="0">
                <a:solidFill>
                  <a:srgbClr val="3273B5"/>
                </a:solidFill>
                <a:latin typeface="Trebuchet MS" panose="020B0603020202020204" pitchFamily="34" charset="0"/>
              </a:defRPr>
            </a:lvl1pPr>
            <a:lvl5pPr>
              <a:defRPr/>
            </a:lvl5pPr>
          </a:lstStyle>
          <a:p>
            <a:pPr lvl="0"/>
            <a:r>
              <a:rPr lang="en-US" dirty="0"/>
              <a:t>Data</a:t>
            </a:r>
            <a:endParaRPr lang="en-CA" dirty="0"/>
          </a:p>
        </p:txBody>
      </p:sp>
    </p:spTree>
    <p:extLst>
      <p:ext uri="{BB962C8B-B14F-4D97-AF65-F5344CB8AC3E}">
        <p14:creationId xmlns:p14="http://schemas.microsoft.com/office/powerpoint/2010/main" val="33404268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Title &amp; Subtitle">
    <p:bg>
      <p:bgPr>
        <a:solidFill>
          <a:schemeClr val="bg1"/>
        </a:solidFill>
        <a:effectLst/>
      </p:bgPr>
    </p:bg>
    <p:spTree>
      <p:nvGrpSpPr>
        <p:cNvPr id="1" name=""/>
        <p:cNvGrpSpPr/>
        <p:nvPr/>
      </p:nvGrpSpPr>
      <p:grpSpPr>
        <a:xfrm>
          <a:off x="0" y="0"/>
          <a:ext cx="0" cy="0"/>
          <a:chOff x="0" y="0"/>
          <a:chExt cx="0" cy="0"/>
        </a:xfrm>
      </p:grpSpPr>
      <p:pic>
        <p:nvPicPr>
          <p:cNvPr id="4" name="CHCS_slides-111020-whatever.png" descr="CHCS_slides-111020-whatever.png">
            <a:extLst>
              <a:ext uri="{FF2B5EF4-FFF2-40B4-BE49-F238E27FC236}">
                <a16:creationId xmlns:a16="http://schemas.microsoft.com/office/drawing/2014/main" id="{C8364649-C1D1-4044-9FF7-60B40543C083}"/>
              </a:ext>
            </a:extLst>
          </p:cNvPr>
          <p:cNvPicPr>
            <a:picLocks noChangeAspect="1"/>
          </p:cNvPicPr>
          <p:nvPr userDrawn="1"/>
        </p:nvPicPr>
        <p:blipFill>
          <a:blip r:embed="rId2"/>
          <a:stretch>
            <a:fillRect/>
          </a:stretch>
        </p:blipFill>
        <p:spPr>
          <a:xfrm>
            <a:off x="0" y="0"/>
            <a:ext cx="24384000" cy="13716000"/>
          </a:xfrm>
          <a:prstGeom prst="rect">
            <a:avLst/>
          </a:prstGeom>
          <a:ln w="12700">
            <a:miter lim="400000"/>
          </a:ln>
        </p:spPr>
      </p:pic>
      <p:sp>
        <p:nvSpPr>
          <p:cNvPr id="9" name="Text Placeholder 16">
            <a:extLst>
              <a:ext uri="{FF2B5EF4-FFF2-40B4-BE49-F238E27FC236}">
                <a16:creationId xmlns:a16="http://schemas.microsoft.com/office/drawing/2014/main" id="{BD33AA9D-8CAC-4106-AAB8-336F4152CB55}"/>
              </a:ext>
            </a:extLst>
          </p:cNvPr>
          <p:cNvSpPr>
            <a:spLocks noGrp="1"/>
          </p:cNvSpPr>
          <p:nvPr>
            <p:ph type="body" sz="quarter" idx="13" hasCustomPrompt="1"/>
          </p:nvPr>
        </p:nvSpPr>
        <p:spPr>
          <a:xfrm>
            <a:off x="4393191" y="4877296"/>
            <a:ext cx="15597618" cy="4299361"/>
          </a:xfrm>
          <a:prstGeom prst="rect">
            <a:avLst/>
          </a:prstGeom>
        </p:spPr>
        <p:txBody>
          <a:bodyPr/>
          <a:lstStyle>
            <a:lvl1pPr marL="0" indent="0" algn="ctr">
              <a:buNone/>
              <a:defRPr sz="9000" b="1">
                <a:solidFill>
                  <a:schemeClr val="accent2"/>
                </a:solidFill>
                <a:latin typeface="Trebuchet MS" panose="020B0603020202020204" pitchFamily="34" charset="0"/>
              </a:defRPr>
            </a:lvl1pPr>
          </a:lstStyle>
          <a:p>
            <a:pPr lvl="0"/>
            <a:r>
              <a:rPr lang="en-US" dirty="0"/>
              <a:t>“Quote Here”</a:t>
            </a:r>
            <a:endParaRPr lang="en-CA" dirty="0"/>
          </a:p>
        </p:txBody>
      </p:sp>
    </p:spTree>
    <p:extLst>
      <p:ext uri="{BB962C8B-B14F-4D97-AF65-F5344CB8AC3E}">
        <p14:creationId xmlns:p14="http://schemas.microsoft.com/office/powerpoint/2010/main" val="420711398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Layout">
    <p:bg>
      <p:bgPr>
        <a:gradFill>
          <a:gsLst>
            <a:gs pos="0">
              <a:srgbClr val="556A7E"/>
            </a:gs>
            <a:gs pos="35000">
              <a:srgbClr val="556A7E"/>
            </a:gs>
            <a:gs pos="100000">
              <a:srgbClr val="333333"/>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title="&quot;&quot;">
            <a:extLst>
              <a:ext uri="{FF2B5EF4-FFF2-40B4-BE49-F238E27FC236}">
                <a16:creationId xmlns:a16="http://schemas.microsoft.com/office/drawing/2014/main" id="{DE3F76AE-A06E-4432-81ED-28CBF6FB1A98}"/>
              </a:ext>
            </a:extLst>
          </p:cNvPr>
          <p:cNvSpPr>
            <a:spLocks noGrp="1"/>
          </p:cNvSpPr>
          <p:nvPr>
            <p:ph type="title" hasCustomPrompt="1"/>
          </p:nvPr>
        </p:nvSpPr>
        <p:spPr>
          <a:xfrm>
            <a:off x="1663700" y="3524595"/>
            <a:ext cx="21031200" cy="3943006"/>
          </a:xfrm>
          <a:ln w="63500">
            <a:solidFill>
              <a:schemeClr val="bg1"/>
            </a:solidFill>
          </a:ln>
        </p:spPr>
        <p:txBody>
          <a:bodyPr anchor="ctr" anchorCtr="0">
            <a:normAutofit/>
          </a:bodyPr>
          <a:lstStyle>
            <a:lvl1pPr algn="ctr">
              <a:defRPr sz="13200" b="1">
                <a:solidFill>
                  <a:schemeClr val="bg1"/>
                </a:solidFill>
                <a:latin typeface="+mn-lt"/>
              </a:defRPr>
            </a:lvl1pPr>
          </a:lstStyle>
          <a:p>
            <a:r>
              <a:rPr lang="en-US" dirty="0"/>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1676400" y="7775218"/>
            <a:ext cx="21031200" cy="1089756"/>
          </a:xfrm>
        </p:spPr>
        <p:txBody>
          <a:bodyPr>
            <a:normAutofit/>
          </a:bodyPr>
          <a:lstStyle>
            <a:lvl1pPr marL="0" indent="0" algn="ctr">
              <a:buNone/>
              <a:defRPr sz="6400">
                <a:solidFill>
                  <a:schemeClr val="bg1"/>
                </a:solidFill>
                <a:latin typeface="+mn-lt"/>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Edit Master text styles</a:t>
            </a:r>
          </a:p>
        </p:txBody>
      </p:sp>
      <p:sp>
        <p:nvSpPr>
          <p:cNvPr id="6" name="Text Placeholder 5">
            <a:extLst>
              <a:ext uri="{FF2B5EF4-FFF2-40B4-BE49-F238E27FC236}">
                <a16:creationId xmlns:a16="http://schemas.microsoft.com/office/drawing/2014/main" id="{DBBC5130-6735-419A-B1B8-C36EA21FC405}"/>
              </a:ext>
            </a:extLst>
          </p:cNvPr>
          <p:cNvSpPr>
            <a:spLocks noGrp="1"/>
          </p:cNvSpPr>
          <p:nvPr>
            <p:ph type="body" sz="quarter" idx="10" hasCustomPrompt="1"/>
          </p:nvPr>
        </p:nvSpPr>
        <p:spPr>
          <a:xfrm>
            <a:off x="1676400" y="8864601"/>
            <a:ext cx="21018500" cy="1454150"/>
          </a:xfrm>
        </p:spPr>
        <p:txBody>
          <a:bodyPr>
            <a:normAutofit/>
          </a:bodyPr>
          <a:lstStyle>
            <a:lvl1pPr marL="0" indent="0" algn="ctr">
              <a:buNone/>
              <a:defRPr sz="3600" b="1">
                <a:solidFill>
                  <a:schemeClr val="bg1"/>
                </a:solidFill>
              </a:defRPr>
            </a:lvl1pPr>
          </a:lstStyle>
          <a:p>
            <a:pPr lvl="0"/>
            <a:r>
              <a:rPr lang="en-US" dirty="0"/>
              <a:t>Presenter</a:t>
            </a:r>
          </a:p>
        </p:txBody>
      </p:sp>
      <p:cxnSp>
        <p:nvCxnSpPr>
          <p:cNvPr id="10" name="Straight Connector 22" title="&quot; &quot;">
            <a:extLst>
              <a:ext uri="{FF2B5EF4-FFF2-40B4-BE49-F238E27FC236}">
                <a16:creationId xmlns:a16="http://schemas.microsoft.com/office/drawing/2014/main" id="{C518FDB4-615D-4BD8-B84D-E2866EE4D7D0}"/>
              </a:ext>
            </a:extLst>
          </p:cNvPr>
          <p:cNvCxnSpPr>
            <a:cxnSpLocks noChangeShapeType="1"/>
          </p:cNvCxnSpPr>
          <p:nvPr userDrawn="1"/>
        </p:nvCxnSpPr>
        <p:spPr bwMode="auto">
          <a:xfrm>
            <a:off x="0" y="323850"/>
            <a:ext cx="24384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5580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a:gsLst>
            <a:gs pos="0">
              <a:srgbClr val="005CB9"/>
            </a:gs>
            <a:gs pos="35000">
              <a:srgbClr val="005CB9"/>
            </a:gs>
            <a:gs pos="100000">
              <a:srgbClr val="1F4E79"/>
            </a:gs>
          </a:gsLst>
          <a:path path="circle">
            <a:fillToRect l="50000" t="-80000" r="50000" b="180000"/>
          </a:path>
        </a:gra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4640CF87-8DF6-4C8B-97AA-9ABBA6BC43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9614"/>
          <a:stretch/>
        </p:blipFill>
        <p:spPr>
          <a:xfrm>
            <a:off x="2" y="12029719"/>
            <a:ext cx="24384000" cy="1686282"/>
          </a:xfrm>
          <a:prstGeom prst="rect">
            <a:avLst/>
          </a:prstGeom>
          <a:ln>
            <a:noFill/>
          </a:ln>
        </p:spPr>
      </p:pic>
      <p:cxnSp>
        <p:nvCxnSpPr>
          <p:cNvPr id="8" name="Straight Connector 22" title="&quot; &quot;">
            <a:extLst>
              <a:ext uri="{FF2B5EF4-FFF2-40B4-BE49-F238E27FC236}">
                <a16:creationId xmlns:a16="http://schemas.microsoft.com/office/drawing/2014/main" id="{D13F4D1B-EF1A-49B9-B402-0B004EF26F30}"/>
              </a:ext>
            </a:extLst>
          </p:cNvPr>
          <p:cNvCxnSpPr>
            <a:cxnSpLocks noChangeShapeType="1"/>
          </p:cNvCxnSpPr>
          <p:nvPr userDrawn="1"/>
        </p:nvCxnSpPr>
        <p:spPr bwMode="auto">
          <a:xfrm>
            <a:off x="0" y="11994776"/>
            <a:ext cx="24384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9" name="Picture 8" title="Texas Department of State Health Services logo">
            <a:extLst>
              <a:ext uri="{FF2B5EF4-FFF2-40B4-BE49-F238E27FC236}">
                <a16:creationId xmlns:a16="http://schemas.microsoft.com/office/drawing/2014/main" id="{CBA3BA64-CAE0-4BE1-AAB8-D83A5CA4B19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1244" y="11959837"/>
            <a:ext cx="6473344" cy="1745706"/>
          </a:xfrm>
          <a:prstGeom prst="rect">
            <a:avLst/>
          </a:prstGeom>
        </p:spPr>
      </p:pic>
      <p:sp>
        <p:nvSpPr>
          <p:cNvPr id="2" name="Title 1">
            <a:extLst>
              <a:ext uri="{FF2B5EF4-FFF2-40B4-BE49-F238E27FC236}">
                <a16:creationId xmlns:a16="http://schemas.microsoft.com/office/drawing/2014/main" id="{DE3F76AE-A06E-4432-81ED-28CBF6FB1A98}"/>
              </a:ext>
            </a:extLst>
          </p:cNvPr>
          <p:cNvSpPr>
            <a:spLocks noGrp="1"/>
          </p:cNvSpPr>
          <p:nvPr>
            <p:ph type="title" hasCustomPrompt="1"/>
          </p:nvPr>
        </p:nvSpPr>
        <p:spPr>
          <a:xfrm>
            <a:off x="1663700" y="1721222"/>
            <a:ext cx="21031200" cy="5746380"/>
          </a:xfrm>
        </p:spPr>
        <p:txBody>
          <a:bodyPr anchor="b"/>
          <a:lstStyle>
            <a:lvl1pPr>
              <a:defRPr sz="12000" b="1">
                <a:solidFill>
                  <a:schemeClr val="bg1"/>
                </a:solidFill>
                <a:latin typeface="+mn-lt"/>
              </a:defRPr>
            </a:lvl1pPr>
          </a:lstStyle>
          <a:p>
            <a:r>
              <a:rPr lang="en-US" dirty="0"/>
              <a:t>CLICK TO EDIT MASTER TITLE SLIDE	</a:t>
            </a:r>
          </a:p>
        </p:txBody>
      </p:sp>
      <p:sp>
        <p:nvSpPr>
          <p:cNvPr id="3" name="Text Placeholder 2">
            <a:extLst>
              <a:ext uri="{FF2B5EF4-FFF2-40B4-BE49-F238E27FC236}">
                <a16:creationId xmlns:a16="http://schemas.microsoft.com/office/drawing/2014/main" id="{D09E720B-E25C-49B3-978B-6706735DDA41}"/>
              </a:ext>
            </a:extLst>
          </p:cNvPr>
          <p:cNvSpPr>
            <a:spLocks noGrp="1"/>
          </p:cNvSpPr>
          <p:nvPr>
            <p:ph type="body" idx="1"/>
          </p:nvPr>
        </p:nvSpPr>
        <p:spPr>
          <a:xfrm>
            <a:off x="1676400" y="7775217"/>
            <a:ext cx="21031200" cy="3000374"/>
          </a:xfrm>
        </p:spPr>
        <p:txBody>
          <a:bodyPr/>
          <a:lstStyle>
            <a:lvl1pPr marL="0" indent="0">
              <a:buNone/>
              <a:defRPr sz="4800">
                <a:solidFill>
                  <a:schemeClr val="bg1"/>
                </a:solidFill>
                <a:latin typeface="+mj-lt"/>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Edit Master text styles</a:t>
            </a:r>
          </a:p>
        </p:txBody>
      </p:sp>
      <p:sp>
        <p:nvSpPr>
          <p:cNvPr id="5" name="Footer Placeholder 4">
            <a:extLst>
              <a:ext uri="{FF2B5EF4-FFF2-40B4-BE49-F238E27FC236}">
                <a16:creationId xmlns:a16="http://schemas.microsoft.com/office/drawing/2014/main" id="{7D32FE2D-EC07-4B38-9F3D-0808B11B08CC}"/>
              </a:ext>
            </a:extLst>
          </p:cNvPr>
          <p:cNvSpPr>
            <a:spLocks noGrp="1"/>
          </p:cNvSpPr>
          <p:nvPr>
            <p:ph type="ftr" sz="quarter" idx="11"/>
          </p:nvPr>
        </p:nvSpPr>
        <p:spPr>
          <a:xfrm>
            <a:off x="15792450" y="12577297"/>
            <a:ext cx="8229600" cy="730250"/>
          </a:xfrm>
        </p:spPr>
        <p:txBody>
          <a:bodyPr anchor="b" anchorCtr="1"/>
          <a:lstStyle>
            <a:lvl1pPr>
              <a:defRPr sz="3600">
                <a:solidFill>
                  <a:schemeClr val="bg1"/>
                </a:solidFill>
              </a:defRPr>
            </a:lvl1pPr>
          </a:lstStyle>
          <a:p>
            <a:r>
              <a:rPr lang="en-US" dirty="0"/>
              <a:t>Presentation Title</a:t>
            </a:r>
          </a:p>
        </p:txBody>
      </p:sp>
    </p:spTree>
    <p:extLst>
      <p:ext uri="{BB962C8B-B14F-4D97-AF65-F5344CB8AC3E}">
        <p14:creationId xmlns:p14="http://schemas.microsoft.com/office/powerpoint/2010/main" val="924194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SHS Logo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30FFC8C-FFA4-4B32-A71B-6DF399E1577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369" b="8164"/>
          <a:stretch/>
        </p:blipFill>
        <p:spPr>
          <a:xfrm>
            <a:off x="0" y="0"/>
            <a:ext cx="24384000" cy="13716000"/>
          </a:xfrm>
          <a:prstGeom prst="rect">
            <a:avLst/>
          </a:prstGeom>
          <a:ln>
            <a:noFill/>
          </a:ln>
        </p:spPr>
      </p:pic>
      <p:cxnSp>
        <p:nvCxnSpPr>
          <p:cNvPr id="8" name="Straight Connector 22" title="&quot; &quot;">
            <a:extLst>
              <a:ext uri="{FF2B5EF4-FFF2-40B4-BE49-F238E27FC236}">
                <a16:creationId xmlns:a16="http://schemas.microsoft.com/office/drawing/2014/main" id="{B0F96CC1-470A-4CE3-9A55-CB49B5FCDE62}"/>
              </a:ext>
            </a:extLst>
          </p:cNvPr>
          <p:cNvCxnSpPr>
            <a:cxnSpLocks noChangeShapeType="1"/>
          </p:cNvCxnSpPr>
          <p:nvPr userDrawn="1"/>
        </p:nvCxnSpPr>
        <p:spPr bwMode="auto">
          <a:xfrm>
            <a:off x="0" y="342512"/>
            <a:ext cx="24384000" cy="0"/>
          </a:xfrm>
          <a:prstGeom prst="line">
            <a:avLst/>
          </a:prstGeom>
          <a:ln w="762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pic>
        <p:nvPicPr>
          <p:cNvPr id="10" name="Picture 9" title="Texas Department of State Health Services logo">
            <a:extLst>
              <a:ext uri="{FF2B5EF4-FFF2-40B4-BE49-F238E27FC236}">
                <a16:creationId xmlns:a16="http://schemas.microsoft.com/office/drawing/2014/main" id="{A2B8BECE-B9F2-4BF8-901C-9069CB22B8A5}"/>
              </a:ext>
            </a:extLst>
          </p:cNvPr>
          <p:cNvPicPr>
            <a:picLocks noChangeAspect="1"/>
          </p:cNvPicPr>
          <p:nvPr userDrawn="1"/>
        </p:nvPicPr>
        <p:blipFill>
          <a:blip r:embed="rId3"/>
          <a:stretch>
            <a:fillRect/>
          </a:stretch>
        </p:blipFill>
        <p:spPr>
          <a:xfrm>
            <a:off x="2303431" y="4193817"/>
            <a:ext cx="19777138" cy="5328366"/>
          </a:xfrm>
          <a:prstGeom prst="rect">
            <a:avLst/>
          </a:prstGeom>
        </p:spPr>
      </p:pic>
    </p:spTree>
    <p:extLst>
      <p:ext uri="{BB962C8B-B14F-4D97-AF65-F5344CB8AC3E}">
        <p14:creationId xmlns:p14="http://schemas.microsoft.com/office/powerpoint/2010/main" val="179955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mp; Pictur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6ABD5-C31F-46EC-9CD3-DED924A08517}"/>
              </a:ext>
            </a:extLst>
          </p:cNvPr>
          <p:cNvSpPr>
            <a:spLocks noGrp="1"/>
          </p:cNvSpPr>
          <p:nvPr>
            <p:ph type="title"/>
          </p:nvPr>
        </p:nvSpPr>
        <p:spPr>
          <a:xfrm>
            <a:off x="1676400" y="730251"/>
            <a:ext cx="10363200" cy="2217614"/>
          </a:xfrm>
        </p:spPr>
        <p:txBody>
          <a:bodyPr/>
          <a:lstStyle>
            <a:lvl1pPr>
              <a:defRPr b="1">
                <a:solidFill>
                  <a:srgbClr val="003087"/>
                </a:solidFill>
                <a:latin typeface="+mn-lt"/>
              </a:defRPr>
            </a:lvl1pPr>
          </a:lstStyle>
          <a:p>
            <a:r>
              <a:rPr lang="en-US"/>
              <a:t>Click to edit Master title style</a:t>
            </a:r>
            <a:endParaRPr lang="en-US" dirty="0"/>
          </a:p>
        </p:txBody>
      </p:sp>
      <p:sp>
        <p:nvSpPr>
          <p:cNvPr id="10" name="Subtitle 2">
            <a:extLst>
              <a:ext uri="{FF2B5EF4-FFF2-40B4-BE49-F238E27FC236}">
                <a16:creationId xmlns:a16="http://schemas.microsoft.com/office/drawing/2014/main" id="{CB133A63-C708-47BD-ACF4-8B6CB2BD3D06}"/>
              </a:ext>
            </a:extLst>
          </p:cNvPr>
          <p:cNvSpPr>
            <a:spLocks noGrp="1"/>
          </p:cNvSpPr>
          <p:nvPr>
            <p:ph type="subTitle" idx="13"/>
          </p:nvPr>
        </p:nvSpPr>
        <p:spPr>
          <a:xfrm>
            <a:off x="1676400" y="2947865"/>
            <a:ext cx="10363200" cy="816010"/>
          </a:xfrm>
        </p:spPr>
        <p:txBody>
          <a:bodyPr/>
          <a:lstStyle>
            <a:lvl1pPr marL="0" indent="0" algn="l">
              <a:buNone/>
              <a:defRPr sz="4800" b="1">
                <a:solidFill>
                  <a:srgbClr val="3F5763"/>
                </a:solidFill>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3" name="Content Placeholder 2">
            <a:extLst>
              <a:ext uri="{FF2B5EF4-FFF2-40B4-BE49-F238E27FC236}">
                <a16:creationId xmlns:a16="http://schemas.microsoft.com/office/drawing/2014/main" id="{C9FC7437-CEE2-4D3D-ABFF-BA414C9612E1}"/>
              </a:ext>
            </a:extLst>
          </p:cNvPr>
          <p:cNvSpPr>
            <a:spLocks noGrp="1"/>
          </p:cNvSpPr>
          <p:nvPr>
            <p:ph sz="half" idx="1"/>
          </p:nvPr>
        </p:nvSpPr>
        <p:spPr>
          <a:xfrm>
            <a:off x="1676400" y="4404047"/>
            <a:ext cx="10363200" cy="794987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Picture Placeholder 16">
            <a:extLst>
              <a:ext uri="{FF2B5EF4-FFF2-40B4-BE49-F238E27FC236}">
                <a16:creationId xmlns:a16="http://schemas.microsoft.com/office/drawing/2014/main" id="{F01F10DD-B56D-4580-8ED0-FA1631DEED4F}"/>
              </a:ext>
            </a:extLst>
          </p:cNvPr>
          <p:cNvSpPr>
            <a:spLocks noGrp="1"/>
          </p:cNvSpPr>
          <p:nvPr>
            <p:ph type="pic" sz="quarter" idx="14"/>
          </p:nvPr>
        </p:nvSpPr>
        <p:spPr>
          <a:xfrm>
            <a:off x="12458700" y="0"/>
            <a:ext cx="11925300" cy="13253156"/>
          </a:xfrm>
        </p:spPr>
        <p:txBody>
          <a:bodyPr/>
          <a:lstStyle/>
          <a:p>
            <a:r>
              <a:rPr lang="en-US"/>
              <a:t>Click icon to add picture</a:t>
            </a:r>
          </a:p>
        </p:txBody>
      </p:sp>
      <p:sp>
        <p:nvSpPr>
          <p:cNvPr id="11" name="Pentagon 9">
            <a:extLst>
              <a:ext uri="{FF2B5EF4-FFF2-40B4-BE49-F238E27FC236}">
                <a16:creationId xmlns:a16="http://schemas.microsoft.com/office/drawing/2014/main" id="{074A4DD4-1876-4878-9EFC-2A372FE3E4E6}"/>
              </a:ext>
            </a:extLst>
          </p:cNvPr>
          <p:cNvSpPr/>
          <p:nvPr userDrawn="1"/>
        </p:nvSpPr>
        <p:spPr>
          <a:xfrm>
            <a:off x="0" y="3763874"/>
            <a:ext cx="12458700"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spTree>
    <p:extLst>
      <p:ext uri="{BB962C8B-B14F-4D97-AF65-F5344CB8AC3E}">
        <p14:creationId xmlns:p14="http://schemas.microsoft.com/office/powerpoint/2010/main" val="11507465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7.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4.png"/><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4" r:id="rId5"/>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ln>
            <a:noFill/>
          </a:ln>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Helvetica Neue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443D7-7F30-4B8B-A2B9-80AFCA43384D}"/>
              </a:ext>
            </a:extLst>
          </p:cNvPr>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4033437-94B2-48B2-B9DF-D0A124C36129}"/>
              </a:ext>
            </a:extLst>
          </p:cNvPr>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196B4-59A7-4F55-AB1F-E472546A9CE5}"/>
              </a:ext>
            </a:extLst>
          </p:cNvPr>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DE9FCCAD-7EC3-41F9-AF25-DBEBDFD2D03C}" type="datetimeFigureOut">
              <a:rPr lang="en-US" smtClean="0"/>
              <a:t>6/5/2024</a:t>
            </a:fld>
            <a:endParaRPr lang="en-US"/>
          </a:p>
        </p:txBody>
      </p:sp>
      <p:sp>
        <p:nvSpPr>
          <p:cNvPr id="5" name="Footer Placeholder 4">
            <a:extLst>
              <a:ext uri="{FF2B5EF4-FFF2-40B4-BE49-F238E27FC236}">
                <a16:creationId xmlns:a16="http://schemas.microsoft.com/office/drawing/2014/main" id="{0ED6C522-DAE5-4E68-AFB5-CB47A0262C41}"/>
              </a:ext>
            </a:extLst>
          </p:cNvPr>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25248E-2126-4CBB-924B-FEEF06B72FD9}"/>
              </a:ext>
            </a:extLst>
          </p:cNvPr>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2AF131E7-C65A-4205-BD59-AD27FEB0E13B}" type="slidenum">
              <a:rPr lang="en-US" smtClean="0"/>
              <a:t>‹#›</a:t>
            </a:fld>
            <a:endParaRPr lang="en-US"/>
          </a:p>
        </p:txBody>
      </p:sp>
      <p:pic>
        <p:nvPicPr>
          <p:cNvPr id="9" name="Picture 8">
            <a:extLst>
              <a:ext uri="{FF2B5EF4-FFF2-40B4-BE49-F238E27FC236}">
                <a16:creationId xmlns:a16="http://schemas.microsoft.com/office/drawing/2014/main" id="{0F482BAF-12B2-4620-96B5-33302AEFD9DE}"/>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t="89614" b="8157"/>
          <a:stretch/>
        </p:blipFill>
        <p:spPr>
          <a:xfrm>
            <a:off x="0" y="13354051"/>
            <a:ext cx="24384000" cy="361950"/>
          </a:xfrm>
          <a:prstGeom prst="rect">
            <a:avLst/>
          </a:prstGeom>
          <a:ln>
            <a:noFill/>
          </a:ln>
        </p:spPr>
      </p:pic>
      <p:cxnSp>
        <p:nvCxnSpPr>
          <p:cNvPr id="10" name="Straight Connector 22" title="&quot; &quot;">
            <a:extLst>
              <a:ext uri="{FF2B5EF4-FFF2-40B4-BE49-F238E27FC236}">
                <a16:creationId xmlns:a16="http://schemas.microsoft.com/office/drawing/2014/main" id="{4242C5BE-DB79-4DCF-961F-CD36C176BAAD}"/>
              </a:ext>
            </a:extLst>
          </p:cNvPr>
          <p:cNvCxnSpPr>
            <a:cxnSpLocks noChangeShapeType="1"/>
          </p:cNvCxnSpPr>
          <p:nvPr userDrawn="1"/>
        </p:nvCxnSpPr>
        <p:spPr bwMode="auto">
          <a:xfrm>
            <a:off x="-2" y="13319108"/>
            <a:ext cx="24384000"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129410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1828800" rtl="0" eaLnBrk="1" latinLnBrk="0" hangingPunct="1">
        <a:lnSpc>
          <a:spcPct val="90000"/>
        </a:lnSpc>
        <a:spcBef>
          <a:spcPct val="0"/>
        </a:spcBef>
        <a:buNone/>
        <a:defRPr sz="8800" b="1" kern="1200">
          <a:solidFill>
            <a:srgbClr val="003087"/>
          </a:solidFill>
          <a:latin typeface="+mn-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pic>
        <p:nvPicPr>
          <p:cNvPr id="7" name="Picture 6" title="&quot;&quot;">
            <a:extLst>
              <a:ext uri="{FF2B5EF4-FFF2-40B4-BE49-F238E27FC236}">
                <a16:creationId xmlns:a16="http://schemas.microsoft.com/office/drawing/2014/main" id="{7620AFCD-4C7A-490F-B4EC-1E8A313F49F9}"/>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7951" t="11802" r="75174" b="3720"/>
          <a:stretch/>
        </p:blipFill>
        <p:spPr>
          <a:xfrm>
            <a:off x="3" y="0"/>
            <a:ext cx="4419598" cy="13716000"/>
          </a:xfrm>
          <a:prstGeom prst="rect">
            <a:avLst/>
          </a:prstGeom>
          <a:ln>
            <a:noFill/>
          </a:ln>
        </p:spPr>
      </p:pic>
      <p:sp>
        <p:nvSpPr>
          <p:cNvPr id="8" name="Pentagon 9" title="&quot;&quot;">
            <a:extLst>
              <a:ext uri="{FF2B5EF4-FFF2-40B4-BE49-F238E27FC236}">
                <a16:creationId xmlns:a16="http://schemas.microsoft.com/office/drawing/2014/main" id="{28070A9E-BB8B-4EB5-A97A-72B95557EE0B}"/>
              </a:ext>
            </a:extLst>
          </p:cNvPr>
          <p:cNvSpPr/>
          <p:nvPr userDrawn="1"/>
        </p:nvSpPr>
        <p:spPr>
          <a:xfrm>
            <a:off x="392132" y="3369854"/>
            <a:ext cx="22315468" cy="281396"/>
          </a:xfrm>
          <a:prstGeom prst="homePlate">
            <a:avLst/>
          </a:prstGeom>
          <a:solidFill>
            <a:srgbClr val="FFC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72122" tIns="86062" rIns="172122" bIns="86062" numCol="1" spcCol="0" rtlCol="0" fromWordArt="0" anchor="ctr" anchorCtr="0" forceAA="0" compatLnSpc="1">
            <a:prstTxWarp prst="textNoShape">
              <a:avLst/>
            </a:prstTxWarp>
            <a:noAutofit/>
          </a:bodyPr>
          <a:lstStyle/>
          <a:p>
            <a:pPr algn="ctr"/>
            <a:endParaRPr lang="en-US" sz="4518" b="1" dirty="0">
              <a:solidFill>
                <a:schemeClr val="tx1"/>
              </a:solidFill>
            </a:endParaRPr>
          </a:p>
        </p:txBody>
      </p:sp>
      <p:cxnSp>
        <p:nvCxnSpPr>
          <p:cNvPr id="9" name="Straight Connector 22" title="&quot; &quot;">
            <a:extLst>
              <a:ext uri="{FF2B5EF4-FFF2-40B4-BE49-F238E27FC236}">
                <a16:creationId xmlns:a16="http://schemas.microsoft.com/office/drawing/2014/main" id="{3868AE59-EB1E-4C7C-9634-491E3BC80F71}"/>
              </a:ext>
            </a:extLst>
          </p:cNvPr>
          <p:cNvCxnSpPr>
            <a:cxnSpLocks noChangeShapeType="1"/>
          </p:cNvCxnSpPr>
          <p:nvPr userDrawn="1"/>
        </p:nvCxnSpPr>
        <p:spPr bwMode="auto">
          <a:xfrm>
            <a:off x="3" y="13295150"/>
            <a:ext cx="4419598" cy="0"/>
          </a:xfrm>
          <a:prstGeom prst="line">
            <a:avLst/>
          </a:prstGeom>
          <a:ln w="38100">
            <a:solidFill>
              <a:srgbClr val="FFC600"/>
            </a:solidFill>
            <a:headEnd/>
            <a:tailEnd/>
          </a:ln>
          <a:effectLst/>
        </p:spPr>
        <p:style>
          <a:lnRef idx="2">
            <a:schemeClr val="accent1"/>
          </a:lnRef>
          <a:fillRef idx="0">
            <a:schemeClr val="accent1"/>
          </a:fillRef>
          <a:effectRef idx="1">
            <a:schemeClr val="accent1"/>
          </a:effectRef>
          <a:fontRef idx="minor">
            <a:schemeClr val="tx1"/>
          </a:fontRef>
        </p:style>
      </p:cxnSp>
      <p:sp>
        <p:nvSpPr>
          <p:cNvPr id="10" name="Rectangle 9" title="&quot;&quot;">
            <a:extLst>
              <a:ext uri="{FF2B5EF4-FFF2-40B4-BE49-F238E27FC236}">
                <a16:creationId xmlns:a16="http://schemas.microsoft.com/office/drawing/2014/main" id="{4D4A2005-8354-4C11-9408-7FFA3C38C317}"/>
              </a:ext>
            </a:extLst>
          </p:cNvPr>
          <p:cNvSpPr/>
          <p:nvPr userDrawn="1"/>
        </p:nvSpPr>
        <p:spPr>
          <a:xfrm>
            <a:off x="0" y="13295151"/>
            <a:ext cx="4419600" cy="420850"/>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 name="Title Placeholder 1">
            <a:extLst>
              <a:ext uri="{FF2B5EF4-FFF2-40B4-BE49-F238E27FC236}">
                <a16:creationId xmlns:a16="http://schemas.microsoft.com/office/drawing/2014/main" id="{46B789B8-5CE2-4A8E-A3CF-6573D397933D}"/>
              </a:ext>
            </a:extLst>
          </p:cNvPr>
          <p:cNvSpPr>
            <a:spLocks noGrp="1"/>
          </p:cNvSpPr>
          <p:nvPr>
            <p:ph type="title"/>
          </p:nvPr>
        </p:nvSpPr>
        <p:spPr>
          <a:xfrm>
            <a:off x="4811729" y="730251"/>
            <a:ext cx="17895870" cy="2651126"/>
          </a:xfrm>
          <a:prstGeom prst="rect">
            <a:avLst/>
          </a:prstGeom>
        </p:spPr>
        <p:txBody>
          <a:bodyPr vert="horz" lIns="91440" tIns="45720" rIns="91440" bIns="45720" rtlCol="0" anchor="ctr">
            <a:normAutofit/>
          </a:bodyPr>
          <a:lstStyle/>
          <a:p>
            <a:r>
              <a:rPr kumimoji="0" lang="en-US" sz="8000" b="1" i="0" u="none" strike="noStrike" kern="1200" cap="none" spc="0" normalizeH="0" baseline="0" noProof="0" dirty="0">
                <a:ln>
                  <a:noFill/>
                </a:ln>
                <a:solidFill>
                  <a:srgbClr val="003087"/>
                </a:solidFill>
                <a:effectLst/>
                <a:uLnTx/>
                <a:uFillTx/>
                <a:latin typeface="Calibri" panose="020F0502020204030204"/>
                <a:ea typeface="+mj-ea"/>
                <a:cs typeface="+mj-cs"/>
              </a:rPr>
              <a:t>Click to edit Master title style</a:t>
            </a:r>
            <a:endParaRPr lang="en-US" dirty="0"/>
          </a:p>
        </p:txBody>
      </p:sp>
      <p:sp>
        <p:nvSpPr>
          <p:cNvPr id="3" name="Text Placeholder 2">
            <a:extLst>
              <a:ext uri="{FF2B5EF4-FFF2-40B4-BE49-F238E27FC236}">
                <a16:creationId xmlns:a16="http://schemas.microsoft.com/office/drawing/2014/main" id="{80BE2A73-A47F-4628-B24D-71BF9CA2E7DF}"/>
              </a:ext>
            </a:extLst>
          </p:cNvPr>
          <p:cNvSpPr>
            <a:spLocks noGrp="1"/>
          </p:cNvSpPr>
          <p:nvPr>
            <p:ph type="body" idx="1"/>
          </p:nvPr>
        </p:nvSpPr>
        <p:spPr>
          <a:xfrm>
            <a:off x="4811728" y="4473483"/>
            <a:ext cx="16905316" cy="759904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title="Texas Department of State Health Services logo">
            <a:extLst>
              <a:ext uri="{FF2B5EF4-FFF2-40B4-BE49-F238E27FC236}">
                <a16:creationId xmlns:a16="http://schemas.microsoft.com/office/drawing/2014/main" id="{25AFC768-FDBA-4F71-84A8-646DFECB7BF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611209" y="10578385"/>
            <a:ext cx="3197182" cy="2295918"/>
          </a:xfrm>
          <a:prstGeom prst="rect">
            <a:avLst/>
          </a:prstGeom>
        </p:spPr>
      </p:pic>
      <p:sp>
        <p:nvSpPr>
          <p:cNvPr id="14" name="Slide Number Placeholder 13">
            <a:extLst>
              <a:ext uri="{FF2B5EF4-FFF2-40B4-BE49-F238E27FC236}">
                <a16:creationId xmlns:a16="http://schemas.microsoft.com/office/drawing/2014/main" id="{258A82E9-29F0-4669-AE6A-42B92398A5C0}"/>
              </a:ext>
            </a:extLst>
          </p:cNvPr>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B81B6698-EAFE-4EF4-8E59-4E345DB88409}" type="slidenum">
              <a:rPr lang="en-US" smtClean="0"/>
              <a:t>‹#›</a:t>
            </a:fld>
            <a:endParaRPr lang="en-US"/>
          </a:p>
        </p:txBody>
      </p:sp>
    </p:spTree>
    <p:extLst>
      <p:ext uri="{BB962C8B-B14F-4D97-AF65-F5344CB8AC3E}">
        <p14:creationId xmlns:p14="http://schemas.microsoft.com/office/powerpoint/2010/main" val="118027880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Lst>
  <p:txStyles>
    <p:titleStyle>
      <a:lvl1pPr algn="l" defTabSz="1828800" rtl="0" eaLnBrk="1" latinLnBrk="0" hangingPunct="1">
        <a:lnSpc>
          <a:spcPct val="90000"/>
        </a:lnSpc>
        <a:spcBef>
          <a:spcPct val="0"/>
        </a:spcBef>
        <a:buNone/>
        <a:defRPr sz="8800" b="0" kern="1200">
          <a:solidFill>
            <a:srgbClr val="003087"/>
          </a:solidFill>
          <a:latin typeface="+mn-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drugabuse.gov/publications/drugs-brains-behavior-science-addiction/drugs-brain"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291825B1-73EF-4396-9FC0-CDE3E2DE798B}"/>
              </a:ext>
            </a:extLst>
          </p:cNvPr>
          <p:cNvSpPr>
            <a:spLocks noGrp="1"/>
          </p:cNvSpPr>
          <p:nvPr>
            <p:ph type="body" sz="quarter" idx="11"/>
          </p:nvPr>
        </p:nvSpPr>
        <p:spPr>
          <a:xfrm>
            <a:off x="5261439" y="4283291"/>
            <a:ext cx="14308992" cy="3427216"/>
          </a:xfrm>
        </p:spPr>
        <p:txBody>
          <a:bodyPr/>
          <a:lstStyle/>
          <a:p>
            <a:r>
              <a:rPr lang="en-US" sz="12000" dirty="0"/>
              <a:t>OBOT</a:t>
            </a:r>
          </a:p>
        </p:txBody>
      </p:sp>
      <p:sp>
        <p:nvSpPr>
          <p:cNvPr id="12" name="Text Placeholder 11">
            <a:extLst>
              <a:ext uri="{FF2B5EF4-FFF2-40B4-BE49-F238E27FC236}">
                <a16:creationId xmlns:a16="http://schemas.microsoft.com/office/drawing/2014/main" id="{A39CEF45-A3D8-4898-8549-84F0F07BDE65}"/>
              </a:ext>
            </a:extLst>
          </p:cNvPr>
          <p:cNvSpPr>
            <a:spLocks noGrp="1"/>
          </p:cNvSpPr>
          <p:nvPr>
            <p:ph type="body" sz="quarter" idx="12"/>
          </p:nvPr>
        </p:nvSpPr>
        <p:spPr>
          <a:xfrm>
            <a:off x="4253733" y="6608432"/>
            <a:ext cx="16324404" cy="1108295"/>
          </a:xfrm>
        </p:spPr>
        <p:txBody>
          <a:bodyPr/>
          <a:lstStyle/>
          <a:p>
            <a:r>
              <a:rPr lang="en-CA" sz="6600" dirty="0"/>
              <a:t>An unusual name for a usual suspect</a:t>
            </a:r>
          </a:p>
        </p:txBody>
      </p:sp>
      <p:sp>
        <p:nvSpPr>
          <p:cNvPr id="13" name="Text Placeholder 12">
            <a:extLst>
              <a:ext uri="{FF2B5EF4-FFF2-40B4-BE49-F238E27FC236}">
                <a16:creationId xmlns:a16="http://schemas.microsoft.com/office/drawing/2014/main" id="{5AD5B39D-5A27-4F52-9424-ACE041DC9EAF}"/>
              </a:ext>
            </a:extLst>
          </p:cNvPr>
          <p:cNvSpPr>
            <a:spLocks noGrp="1"/>
          </p:cNvSpPr>
          <p:nvPr>
            <p:ph type="body" sz="quarter" idx="13"/>
          </p:nvPr>
        </p:nvSpPr>
        <p:spPr>
          <a:xfrm>
            <a:off x="8978611" y="10091796"/>
            <a:ext cx="6874648" cy="728604"/>
          </a:xfrm>
        </p:spPr>
        <p:txBody>
          <a:bodyPr/>
          <a:lstStyle/>
          <a:p>
            <a:r>
              <a:rPr lang="en-CA" dirty="0"/>
              <a:t>Brian D. Clark, PA-C</a:t>
            </a:r>
          </a:p>
        </p:txBody>
      </p:sp>
      <p:sp>
        <p:nvSpPr>
          <p:cNvPr id="14" name="Text Placeholder 13">
            <a:extLst>
              <a:ext uri="{FF2B5EF4-FFF2-40B4-BE49-F238E27FC236}">
                <a16:creationId xmlns:a16="http://schemas.microsoft.com/office/drawing/2014/main" id="{DF6C4E74-22B4-44AF-88F3-1694778FAECB}"/>
              </a:ext>
            </a:extLst>
          </p:cNvPr>
          <p:cNvSpPr>
            <a:spLocks noGrp="1"/>
          </p:cNvSpPr>
          <p:nvPr>
            <p:ph type="body" sz="quarter" idx="14"/>
          </p:nvPr>
        </p:nvSpPr>
        <p:spPr/>
        <p:txBody>
          <a:bodyPr/>
          <a:lstStyle/>
          <a:p>
            <a:r>
              <a:rPr lang="en-CA" dirty="0"/>
              <a:t>Lead OBOT provider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743200"/>
            <a:ext cx="19659600" cy="9050216"/>
          </a:xfrm>
        </p:spPr>
        <p:txBody>
          <a:bodyPr/>
          <a:lstStyle/>
          <a:p>
            <a:r>
              <a:rPr lang="en-US" sz="3600" kern="0" dirty="0">
                <a:solidFill>
                  <a:srgbClr val="3273B5"/>
                </a:solidFill>
                <a:effectLst/>
                <a:latin typeface="+mn-lt"/>
                <a:ea typeface="Times New Roman" panose="02020603050405020304" pitchFamily="18" charset="0"/>
                <a:cs typeface="Times New Roman" panose="02020603050405020304" pitchFamily="18" charset="0"/>
              </a:rPr>
              <a:t>In Texas, drug overdose deaths have increased exponentially in recent years.</a:t>
            </a:r>
          </a:p>
          <a:p>
            <a:pPr>
              <a:spcBef>
                <a:spcPts val="3000"/>
              </a:spcBef>
            </a:pPr>
            <a:r>
              <a:rPr lang="en-US" sz="3600" kern="0" dirty="0">
                <a:solidFill>
                  <a:srgbClr val="3273B5"/>
                </a:solidFill>
                <a:effectLst/>
                <a:latin typeface="+mn-lt"/>
                <a:ea typeface="Times New Roman" panose="02020603050405020304" pitchFamily="18" charset="0"/>
                <a:cs typeface="Times New Roman" panose="02020603050405020304" pitchFamily="18" charset="0"/>
              </a:rPr>
              <a:t>		</a:t>
            </a:r>
            <a:r>
              <a:rPr lang="en-US" sz="3600" kern="0" dirty="0">
                <a:solidFill>
                  <a:srgbClr val="FF6600"/>
                </a:solidFill>
                <a:effectLst/>
                <a:latin typeface="+mn-lt"/>
                <a:ea typeface="Times New Roman" panose="02020603050405020304" pitchFamily="18" charset="0"/>
                <a:cs typeface="Times New Roman" panose="02020603050405020304" pitchFamily="18" charset="0"/>
              </a:rPr>
              <a:t>2022: 18.2 deaths per 100,000 residents</a:t>
            </a:r>
          </a:p>
          <a:p>
            <a:pPr>
              <a:spcBef>
                <a:spcPts val="1800"/>
              </a:spcBef>
            </a:pPr>
            <a:r>
              <a:rPr lang="en-US" sz="3600" dirty="0">
                <a:solidFill>
                  <a:srgbClr val="FF6600"/>
                </a:solidFill>
                <a:latin typeface="+mn-lt"/>
                <a:ea typeface="Times New Roman" panose="02020603050405020304" pitchFamily="18" charset="0"/>
                <a:cs typeface="Times New Roman" panose="02020603050405020304" pitchFamily="18" charset="0"/>
              </a:rPr>
              <a:t>		2017:</a:t>
            </a:r>
            <a:r>
              <a:rPr lang="en-US" sz="3600" kern="0" dirty="0">
                <a:solidFill>
                  <a:srgbClr val="FF6600"/>
                </a:solidFill>
                <a:effectLst/>
                <a:latin typeface="+mn-lt"/>
                <a:ea typeface="Times New Roman" panose="02020603050405020304" pitchFamily="18" charset="0"/>
                <a:cs typeface="Times New Roman" panose="02020603050405020304" pitchFamily="18" charset="0"/>
              </a:rPr>
              <a:t> 9.4 deaths per 100,000 residents</a:t>
            </a:r>
          </a:p>
          <a:p>
            <a:pPr>
              <a:spcBef>
                <a:spcPts val="3000"/>
              </a:spcBef>
            </a:pPr>
            <a:r>
              <a:rPr lang="en-US" sz="3600" kern="0" dirty="0">
                <a:solidFill>
                  <a:srgbClr val="3273B5"/>
                </a:solidFill>
                <a:effectLst/>
                <a:latin typeface="+mn-lt"/>
                <a:ea typeface="Times New Roman" panose="02020603050405020304" pitchFamily="18" charset="0"/>
                <a:cs typeface="Times New Roman" panose="02020603050405020304" pitchFamily="18" charset="0"/>
              </a:rPr>
              <a:t>Males have overdose death rates over twice as high as females. Non-Hispanic Caucasian and Black males have the highest rates of overdose deaths. Texas continues to see alarming increases in fentanyl, methamphetamine, and opioid overdoses. </a:t>
            </a:r>
          </a:p>
          <a:p>
            <a:pPr>
              <a:spcBef>
                <a:spcPts val="3000"/>
              </a:spcBef>
              <a:spcAft>
                <a:spcPts val="3000"/>
              </a:spcAft>
            </a:pPr>
            <a:r>
              <a:rPr lang="en-US" sz="3600" kern="0" dirty="0">
                <a:solidFill>
                  <a:srgbClr val="3273B5"/>
                </a:solidFill>
                <a:effectLst/>
                <a:latin typeface="+mn-lt"/>
                <a:ea typeface="Times New Roman" panose="02020603050405020304" pitchFamily="18" charset="0"/>
              </a:rPr>
              <a:t>Across the nation, the rising rate of fatal overdoses has disproportionately impacted individuals in lower-income strata. </a:t>
            </a:r>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909596" y="776310"/>
            <a:ext cx="11927388"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Why we got here</a:t>
            </a:r>
          </a:p>
        </p:txBody>
      </p:sp>
      <p:sp>
        <p:nvSpPr>
          <p:cNvPr id="2" name="TextBox 1">
            <a:extLst>
              <a:ext uri="{FF2B5EF4-FFF2-40B4-BE49-F238E27FC236}">
                <a16:creationId xmlns:a16="http://schemas.microsoft.com/office/drawing/2014/main" id="{FB7635DC-C47D-062B-EA61-1073361D2AE3}"/>
              </a:ext>
            </a:extLst>
          </p:cNvPr>
          <p:cNvSpPr txBox="1"/>
          <p:nvPr/>
        </p:nvSpPr>
        <p:spPr>
          <a:xfrm>
            <a:off x="3048000" y="8915400"/>
            <a:ext cx="15544800"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825500" rtl="0" fontAlgn="auto" latinLnBrk="0" hangingPunct="0">
              <a:lnSpc>
                <a:spcPct val="100000"/>
              </a:lnSpc>
              <a:spcBef>
                <a:spcPts val="0"/>
              </a:spcBef>
              <a:spcAft>
                <a:spcPts val="0"/>
              </a:spcAft>
              <a:buClrTx/>
              <a:buSzTx/>
              <a:buFontTx/>
              <a:buNone/>
              <a:tabLst/>
            </a:pPr>
            <a:r>
              <a:rPr lang="en-US" sz="3600" b="0" kern="0" dirty="0">
                <a:solidFill>
                  <a:srgbClr val="3273B5"/>
                </a:solidFill>
                <a:effectLst/>
                <a:latin typeface="+mn-lt"/>
                <a:ea typeface="Times New Roman" panose="02020603050405020304" pitchFamily="18" charset="0"/>
              </a:rPr>
              <a:t>Individuals who live at or below the federal poverty line, for instance, make up 31% of substance use overdose victims, and individuals not in the labor force comprise 47%, according to a study published in the medical journal </a:t>
            </a:r>
            <a:r>
              <a:rPr lang="en-US" sz="3600" b="0" i="1" kern="0" dirty="0">
                <a:solidFill>
                  <a:srgbClr val="3273B5"/>
                </a:solidFill>
                <a:effectLst/>
                <a:latin typeface="+mn-lt"/>
                <a:ea typeface="Times New Roman" panose="02020603050405020304" pitchFamily="18" charset="0"/>
              </a:rPr>
              <a:t>PLOS One.</a:t>
            </a:r>
            <a:endParaRPr kumimoji="0" lang="en-US" sz="3600" b="0" i="0" u="none" strike="noStrike" cap="none" spc="0" normalizeH="0" baseline="0" dirty="0">
              <a:ln>
                <a:noFill/>
              </a:ln>
              <a:solidFill>
                <a:srgbClr val="3273B5"/>
              </a:solidFill>
              <a:effectLst/>
              <a:uFillTx/>
              <a:latin typeface="+mn-lt"/>
              <a:sym typeface="Helvetica Neue"/>
            </a:endParaRPr>
          </a:p>
        </p:txBody>
      </p:sp>
    </p:spTree>
    <p:extLst>
      <p:ext uri="{BB962C8B-B14F-4D97-AF65-F5344CB8AC3E}">
        <p14:creationId xmlns:p14="http://schemas.microsoft.com/office/powerpoint/2010/main" val="153329842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743200"/>
            <a:ext cx="19659600" cy="8689731"/>
          </a:xfrm>
        </p:spPr>
        <p:txBody>
          <a:bodyPr/>
          <a:lstStyle/>
          <a:p>
            <a:pPr>
              <a:spcBef>
                <a:spcPts val="0"/>
              </a:spcBef>
            </a:pPr>
            <a:r>
              <a:rPr lang="en-US" sz="4400" kern="0" dirty="0">
                <a:solidFill>
                  <a:srgbClr val="FF6600"/>
                </a:solidFill>
                <a:effectLst/>
                <a:highlight>
                  <a:srgbClr val="FFFFFF"/>
                </a:highlight>
                <a:latin typeface="+mn-lt"/>
                <a:ea typeface="Times New Roman" panose="02020603050405020304" pitchFamily="18" charset="0"/>
                <a:cs typeface="Times New Roman" panose="02020603050405020304" pitchFamily="18" charset="0"/>
              </a:rPr>
              <a:t>Waiver Elimination (MAT Act)</a:t>
            </a:r>
          </a:p>
          <a:p>
            <a:pPr>
              <a:spcBef>
                <a:spcPts val="3600"/>
              </a:spcBef>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Main page content Section 1262 of the Consolidated Appropriations Act, 2023 (also known as Omnibus bill), removes the federal requirement for practitioners to submit a Notice of Intent (have a waiver) to prescribe medications, like buprenorphine, for the treatment of opioid use disorder (OUD).</a:t>
            </a:r>
          </a:p>
          <a:p>
            <a:pPr>
              <a:spcBef>
                <a:spcPts val="3600"/>
              </a:spcBef>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All practitioners who have a current DEA registration that includes Schedule III authority may now prescribe buprenorphine for opioid use disorder in their practice if permitted by applicable state law.</a:t>
            </a:r>
          </a:p>
          <a:p>
            <a:pPr>
              <a:spcBef>
                <a:spcPts val="3600"/>
              </a:spcBef>
            </a:pPr>
            <a:r>
              <a:rPr lang="en-US" sz="3600" kern="0" dirty="0">
                <a:solidFill>
                  <a:srgbClr val="FF6600"/>
                </a:solidFill>
                <a:effectLst/>
                <a:highlight>
                  <a:srgbClr val="FFFFFF"/>
                </a:highlight>
                <a:latin typeface="+mn-lt"/>
                <a:ea typeface="Times New Roman" panose="02020603050405020304" pitchFamily="18" charset="0"/>
                <a:cs typeface="Times New Roman" panose="02020603050405020304" pitchFamily="18" charset="0"/>
              </a:rPr>
              <a:t>SAMHSA </a:t>
            </a: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offers tools, training, and technical assistance to practitioners in the fields of mental and substance use disorders.</a:t>
            </a:r>
            <a:endParaRPr lang="en-US" sz="3600" kern="150" dirty="0">
              <a:effectLst/>
              <a:highlight>
                <a:srgbClr val="FFFFFF"/>
              </a:highlight>
              <a:ea typeface="Calibri" panose="020F0502020204030204" pitchFamily="34" charset="0"/>
              <a:cs typeface="Times New Roman" panose="02020603050405020304" pitchFamily="18" charset="0"/>
            </a:endParaRPr>
          </a:p>
          <a:p>
            <a:pPr>
              <a:spcBef>
                <a:spcPts val="0"/>
              </a:spcBef>
            </a:pPr>
            <a:r>
              <a:rPr lang="en-US" sz="3600" kern="0" dirty="0">
                <a:effectLst/>
                <a:latin typeface="Open Sans" panose="020B0606030504020204" pitchFamily="34" charset="0"/>
                <a:ea typeface="Times New Roman" panose="02020603050405020304" pitchFamily="18" charset="0"/>
              </a:rPr>
              <a:t> </a:t>
            </a:r>
            <a:endParaRPr lang="en-US" sz="3600" dirty="0">
              <a:solidFill>
                <a:srgbClr val="111111"/>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62000"/>
            <a:ext cx="11927388"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How We Got Here</a:t>
            </a:r>
          </a:p>
        </p:txBody>
      </p:sp>
    </p:spTree>
    <p:extLst>
      <p:ext uri="{BB962C8B-B14F-4D97-AF65-F5344CB8AC3E}">
        <p14:creationId xmlns:p14="http://schemas.microsoft.com/office/powerpoint/2010/main" val="404253860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743200"/>
            <a:ext cx="19659600" cy="8689731"/>
          </a:xfrm>
        </p:spPr>
        <p:txBody>
          <a:bodyPr/>
          <a:lstStyle/>
          <a:p>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The Be Well Texas (BWTX/UT Health)</a:t>
            </a:r>
            <a:r>
              <a:rPr lang="en-US" sz="3600" dirty="0">
                <a:solidFill>
                  <a:srgbClr val="3273B5"/>
                </a:solidFill>
                <a:highlight>
                  <a:srgbClr val="FFFFFF"/>
                </a:highlight>
                <a:latin typeface="+mn-lt"/>
                <a:ea typeface="Times New Roman" panose="02020603050405020304" pitchFamily="18" charset="0"/>
                <a:cs typeface="Times New Roman" panose="02020603050405020304" pitchFamily="18" charset="0"/>
              </a:rPr>
              <a:t> </a:t>
            </a: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initiative is a state-wide program for people seeking treatment for alcohol and drug use. It is funded in part, by The Health and Human Services Commission from State Opioid Response (SOR) and State Targeted Response (STR) Substance Abuse and Mental Health Services (SAMSHA) grants.</a:t>
            </a:r>
          </a:p>
          <a:p>
            <a:pPr>
              <a:spcBef>
                <a:spcPts val="3000"/>
              </a:spcBef>
              <a:spcAft>
                <a:spcPts val="1800"/>
              </a:spcAft>
            </a:pPr>
            <a:r>
              <a:rPr lang="en-US" sz="3600" kern="150" dirty="0">
                <a:solidFill>
                  <a:srgbClr val="3273B5"/>
                </a:solidFill>
                <a:latin typeface="+mn-lt"/>
                <a:ea typeface="Calibri" panose="020F0502020204030204" pitchFamily="34" charset="0"/>
                <a:cs typeface="Times New Roman" panose="02020603050405020304" pitchFamily="18" charset="0"/>
              </a:rPr>
              <a:t>OBOT is a component of the Be Well Texas initiative that provides</a:t>
            </a:r>
            <a:r>
              <a:rPr lang="en-US" sz="3600" kern="150" dirty="0">
                <a:solidFill>
                  <a:srgbClr val="3273B5"/>
                </a:solidFill>
                <a:effectLst/>
                <a:latin typeface="+mn-lt"/>
                <a:ea typeface="Calibri" panose="020F0502020204030204" pitchFamily="34" charset="0"/>
                <a:cs typeface="Times New Roman" panose="02020603050405020304" pitchFamily="18" charset="0"/>
              </a:rPr>
              <a:t> treatment services and medications (buprenorphine and extended-release naltrexone) for opioid use disorder. Treatment is limited to individuals who meet HHSC financial criteria and cannot afford treatment otherwise. </a:t>
            </a:r>
          </a:p>
          <a:p>
            <a:pPr marL="0" marR="0" fontAlgn="auto">
              <a:spcBef>
                <a:spcPts val="0"/>
              </a:spcBef>
              <a:spcAft>
                <a:spcPts val="1800"/>
              </a:spcAft>
            </a:pPr>
            <a:endParaRPr lang="en-US" sz="3600" kern="150" dirty="0">
              <a:effectLst/>
              <a:highlight>
                <a:srgbClr val="FFFFFF"/>
              </a:highlight>
              <a:ea typeface="Calibri" panose="020F0502020204030204" pitchFamily="34" charset="0"/>
              <a:cs typeface="Times New Roman" panose="02020603050405020304" pitchFamily="18" charset="0"/>
            </a:endParaRPr>
          </a:p>
          <a:p>
            <a:r>
              <a:rPr lang="en-US" sz="3600" kern="0" dirty="0">
                <a:effectLst/>
                <a:latin typeface="Open Sans" panose="020B0606030504020204" pitchFamily="34" charset="0"/>
                <a:ea typeface="Times New Roman" panose="02020603050405020304" pitchFamily="18" charset="0"/>
              </a:rPr>
              <a:t> </a:t>
            </a:r>
            <a:endParaRPr lang="en-US" sz="3600" dirty="0">
              <a:solidFill>
                <a:srgbClr val="111111"/>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62000"/>
            <a:ext cx="11927388"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How We Got Further</a:t>
            </a:r>
          </a:p>
        </p:txBody>
      </p:sp>
    </p:spTree>
    <p:extLst>
      <p:ext uri="{BB962C8B-B14F-4D97-AF65-F5344CB8AC3E}">
        <p14:creationId xmlns:p14="http://schemas.microsoft.com/office/powerpoint/2010/main" val="357717560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1975"/>
            <a:ext cx="19354800" cy="9431216"/>
          </a:xfrm>
        </p:spPr>
        <p:txBody>
          <a:bodyPr/>
          <a:lstStyle/>
          <a:p>
            <a:pPr>
              <a:spcBef>
                <a:spcPts val="1800"/>
              </a:spcBef>
            </a:pPr>
            <a:r>
              <a:rPr lang="en-US" sz="3600" b="1" dirty="0">
                <a:solidFill>
                  <a:srgbClr val="3273B5"/>
                </a:solidFill>
                <a:latin typeface="+mn-lt"/>
              </a:rPr>
              <a:t>3400 BC</a:t>
            </a:r>
            <a:r>
              <a:rPr lang="en-US" sz="3600" dirty="0">
                <a:solidFill>
                  <a:srgbClr val="3273B5"/>
                </a:solidFill>
                <a:latin typeface="+mn-lt"/>
              </a:rPr>
              <a:t>: Opioids are drugs derived from the opium poppy plant.</a:t>
            </a:r>
          </a:p>
          <a:p>
            <a:pPr>
              <a:spcBef>
                <a:spcPts val="1800"/>
              </a:spcBef>
            </a:pPr>
            <a:r>
              <a:rPr lang="en-US" sz="3600" b="1" dirty="0">
                <a:solidFill>
                  <a:srgbClr val="3273B5"/>
                </a:solidFill>
                <a:highlight>
                  <a:srgbClr val="FFFFFF"/>
                </a:highlight>
                <a:uFill>
                  <a:solidFill>
                    <a:srgbClr val="000000"/>
                  </a:solidFill>
                </a:uFill>
                <a:latin typeface="+mn-lt"/>
                <a:ea typeface="Calibri" panose="020F0502020204030204" pitchFamily="34" charset="0"/>
                <a:cs typeface="Times New Roman" panose="02020603050405020304" pitchFamily="18" charset="0"/>
              </a:rPr>
              <a:t>1803</a:t>
            </a:r>
            <a:r>
              <a:rPr lang="en-US" sz="3600" dirty="0">
                <a:solidFill>
                  <a:srgbClr val="3273B5"/>
                </a:solidFill>
                <a:highlight>
                  <a:srgbClr val="FFFFFF"/>
                </a:highlight>
                <a:uFill>
                  <a:solidFill>
                    <a:srgbClr val="000000"/>
                  </a:solidFill>
                </a:uFill>
                <a:latin typeface="+mn-lt"/>
                <a:ea typeface="Calibri" panose="020F0502020204030204" pitchFamily="34" charset="0"/>
                <a:cs typeface="Times New Roman" panose="02020603050405020304" pitchFamily="18" charset="0"/>
              </a:rPr>
              <a:t>: The first opioid to be isolated was morphine</a:t>
            </a:r>
            <a:r>
              <a:rPr lang="en-US" sz="3600" dirty="0">
                <a:solidFill>
                  <a:srgbClr val="3273B5"/>
                </a:solidFill>
                <a:effectLst/>
                <a:highlight>
                  <a:srgbClr val="FFFFFF"/>
                </a:highlight>
                <a:uFill>
                  <a:solidFill>
                    <a:srgbClr val="000000"/>
                  </a:solidFill>
                </a:uFill>
                <a:latin typeface="+mn-lt"/>
                <a:ea typeface="Calibri" panose="020F0502020204030204" pitchFamily="34" charset="0"/>
                <a:cs typeface="Times New Roman" panose="02020603050405020304" pitchFamily="18" charset="0"/>
              </a:rPr>
              <a:t>.</a:t>
            </a:r>
          </a:p>
          <a:p>
            <a:pPr algn="l">
              <a:spcBef>
                <a:spcPts val="1800"/>
              </a:spcBef>
            </a:pPr>
            <a:r>
              <a:rPr lang="en-US" sz="3600" b="1" kern="0" dirty="0">
                <a:solidFill>
                  <a:srgbClr val="3273B5"/>
                </a:solidFill>
                <a:effectLst/>
                <a:latin typeface="+mn-lt"/>
                <a:ea typeface="Times New Roman" panose="02020603050405020304" pitchFamily="18" charset="0"/>
                <a:cs typeface="Times New Roman" panose="02020603050405020304" pitchFamily="18" charset="0"/>
              </a:rPr>
              <a:t>1874</a:t>
            </a:r>
            <a:r>
              <a:rPr lang="en-US" sz="3600" b="0" kern="0" dirty="0">
                <a:solidFill>
                  <a:srgbClr val="3273B5"/>
                </a:solidFill>
                <a:effectLst/>
                <a:latin typeface="+mn-lt"/>
                <a:ea typeface="Times New Roman" panose="02020603050405020304" pitchFamily="18" charset="0"/>
                <a:cs typeface="Times New Roman" panose="02020603050405020304" pitchFamily="18" charset="0"/>
              </a:rPr>
              <a:t>: A “safer” form of morphine was refined.</a:t>
            </a:r>
            <a:endParaRPr lang="en-US" sz="3600" b="0" dirty="0">
              <a:solidFill>
                <a:srgbClr val="3273B5"/>
              </a:solidFill>
              <a:latin typeface="+mn-lt"/>
              <a:ea typeface="Calibri" panose="020F0502020204030204" pitchFamily="34" charset="0"/>
              <a:cs typeface="Times New Roman" panose="02020603050405020304" pitchFamily="18" charset="0"/>
            </a:endParaRPr>
          </a:p>
          <a:p>
            <a:pPr>
              <a:spcBef>
                <a:spcPts val="1800"/>
              </a:spcBef>
            </a:pPr>
            <a:r>
              <a:rPr lang="en-US" sz="3600" b="1" dirty="0">
                <a:solidFill>
                  <a:srgbClr val="3273B5"/>
                </a:solidFill>
                <a:latin typeface="+mn-lt"/>
              </a:rPr>
              <a:t>1940s</a:t>
            </a:r>
            <a:r>
              <a:rPr lang="en-US" sz="3600" dirty="0">
                <a:solidFill>
                  <a:srgbClr val="3273B5"/>
                </a:solidFill>
                <a:latin typeface="+mn-lt"/>
              </a:rPr>
              <a:t>: Synthetic and semi-synthetic opioids were developed.</a:t>
            </a:r>
          </a:p>
          <a:p>
            <a:pPr>
              <a:spcBef>
                <a:spcPts val="0"/>
              </a:spcBef>
            </a:pPr>
            <a:endParaRPr lang="en-US" sz="3600" kern="0" dirty="0">
              <a:solidFill>
                <a:srgbClr val="3273B5"/>
              </a:solidFill>
              <a:effectLst/>
              <a:latin typeface="+mn-lt"/>
              <a:ea typeface="Times New Roman" panose="02020603050405020304" pitchFamily="18" charset="0"/>
              <a:cs typeface="Times New Roman" panose="02020603050405020304" pitchFamily="18" charset="0"/>
            </a:endParaRPr>
          </a:p>
          <a:p>
            <a:pPr>
              <a:spcBef>
                <a:spcPts val="0"/>
              </a:spcBef>
            </a:pPr>
            <a:r>
              <a:rPr lang="en-US" sz="3600" kern="0" dirty="0">
                <a:solidFill>
                  <a:srgbClr val="3273B5"/>
                </a:solidFill>
                <a:effectLst/>
                <a:latin typeface="+mn-lt"/>
                <a:ea typeface="Times New Roman" panose="02020603050405020304" pitchFamily="18" charset="0"/>
                <a:cs typeface="Times New Roman" panose="02020603050405020304" pitchFamily="18" charset="0"/>
              </a:rPr>
              <a:t>Morphine is still the precursor to all other opioids.</a:t>
            </a:r>
          </a:p>
          <a:p>
            <a:pPr>
              <a:spcBef>
                <a:spcPts val="0"/>
              </a:spcBef>
            </a:pPr>
            <a:endParaRPr lang="en-US" sz="3600" kern="150" dirty="0">
              <a:solidFill>
                <a:srgbClr val="3273B5"/>
              </a:solidFill>
              <a:effectLst/>
              <a:latin typeface="+mn-lt"/>
              <a:ea typeface="Calibri" panose="020F0502020204030204" pitchFamily="34" charset="0"/>
              <a:cs typeface="Times New Roman" panose="02020603050405020304" pitchFamily="18" charset="0"/>
            </a:endParaRPr>
          </a:p>
          <a:p>
            <a:pPr>
              <a:spcBef>
                <a:spcPts val="0"/>
              </a:spcBef>
            </a:pPr>
            <a:r>
              <a:rPr lang="en-US" sz="3600" kern="150" dirty="0">
                <a:solidFill>
                  <a:srgbClr val="3273B5"/>
                </a:solidFill>
                <a:effectLst/>
                <a:latin typeface="+mn-lt"/>
                <a:ea typeface="Calibri" panose="020F0502020204030204" pitchFamily="34" charset="0"/>
                <a:cs typeface="Times New Roman" panose="02020603050405020304" pitchFamily="18" charset="0"/>
              </a:rPr>
              <a:t>Before becoming a popular recreational drug, </a:t>
            </a:r>
            <a:r>
              <a:rPr lang="en-US" sz="3600" kern="150" dirty="0">
                <a:solidFill>
                  <a:srgbClr val="FF6600"/>
                </a:solidFill>
                <a:effectLst/>
                <a:latin typeface="+mn-lt"/>
                <a:ea typeface="Calibri" panose="020F0502020204030204" pitchFamily="34" charset="0"/>
                <a:cs typeface="Times New Roman" panose="02020603050405020304" pitchFamily="18" charset="0"/>
              </a:rPr>
              <a:t>heroin was used in medicine until its addictive properties became known.</a:t>
            </a:r>
          </a:p>
          <a:p>
            <a:pPr>
              <a:spcBef>
                <a:spcPts val="0"/>
              </a:spcBef>
            </a:pPr>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endParaRPr lang="en-US" sz="3600" dirty="0">
              <a:solidFill>
                <a:srgbClr val="111111"/>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1927388"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Understanding Opioids</a:t>
            </a:r>
          </a:p>
        </p:txBody>
      </p:sp>
    </p:spTree>
    <p:extLst>
      <p:ext uri="{BB962C8B-B14F-4D97-AF65-F5344CB8AC3E}">
        <p14:creationId xmlns:p14="http://schemas.microsoft.com/office/powerpoint/2010/main" val="101546979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2895601" y="3200400"/>
            <a:ext cx="19354800" cy="6969370"/>
          </a:xfrm>
        </p:spPr>
        <p:txBody>
          <a:bodyPr/>
          <a:lstStyle/>
          <a:p>
            <a:pPr marL="571500" indent="-571500">
              <a:spcBef>
                <a:spcPts val="1200"/>
              </a:spcBef>
              <a:buClr>
                <a:schemeClr val="accent1"/>
              </a:buClr>
              <a:buSzPct val="100000"/>
              <a:buFont typeface="Arial" panose="020B0604020202020204" pitchFamily="34" charset="0"/>
              <a:buChar char="•"/>
            </a:pPr>
            <a:r>
              <a:rPr lang="en-US" sz="4400" dirty="0">
                <a:solidFill>
                  <a:srgbClr val="3273B5"/>
                </a:solidFill>
                <a:effectLst/>
                <a:latin typeface="+mn-lt"/>
                <a:ea typeface="Times New Roman" panose="02020603050405020304" pitchFamily="18" charset="0"/>
              </a:rPr>
              <a:t>The opioid receptors are located throughout the body and play an important role in many aspects of life. </a:t>
            </a:r>
          </a:p>
          <a:p>
            <a:pPr marL="571500" indent="-571500">
              <a:spcBef>
                <a:spcPts val="7200"/>
              </a:spcBef>
              <a:buClr>
                <a:schemeClr val="accent1"/>
              </a:buClr>
              <a:buSzPct val="100000"/>
              <a:buFont typeface="Arial" panose="020B0604020202020204" pitchFamily="34" charset="0"/>
              <a:buChar char="•"/>
            </a:pPr>
            <a:r>
              <a:rPr lang="en-US" sz="4400" dirty="0">
                <a:solidFill>
                  <a:srgbClr val="3273B5"/>
                </a:solidFill>
                <a:latin typeface="+mn-lt"/>
                <a:ea typeface="Times New Roman" panose="02020603050405020304" pitchFamily="18" charset="0"/>
              </a:rPr>
              <a:t>These receptors h</a:t>
            </a:r>
            <a:r>
              <a:rPr lang="en-US" sz="4400" dirty="0">
                <a:solidFill>
                  <a:srgbClr val="3273B5"/>
                </a:solidFill>
                <a:effectLst/>
                <a:latin typeface="+mn-lt"/>
                <a:ea typeface="Times New Roman" panose="02020603050405020304" pitchFamily="18" charset="0"/>
              </a:rPr>
              <a:t>elp regulate pain, sleep, relaxation, and mood.</a:t>
            </a:r>
            <a:endParaRPr lang="en-US" sz="4400" dirty="0">
              <a:solidFill>
                <a:srgbClr val="3273B5"/>
              </a:solidFill>
              <a:latin typeface="+mn-lt"/>
              <a:ea typeface="Times New Roman" panose="02020603050405020304" pitchFamily="18" charset="0"/>
            </a:endParaRPr>
          </a:p>
          <a:p>
            <a:pPr marL="571500" indent="-571500">
              <a:spcBef>
                <a:spcPts val="7200"/>
              </a:spcBef>
              <a:buClr>
                <a:schemeClr val="accent1"/>
              </a:buClr>
              <a:buSzPct val="100000"/>
              <a:buFont typeface="Arial" panose="020B0604020202020204" pitchFamily="34" charset="0"/>
              <a:buChar char="•"/>
            </a:pPr>
            <a:r>
              <a:rPr lang="en-US" sz="4400" dirty="0">
                <a:solidFill>
                  <a:srgbClr val="3273B5"/>
                </a:solidFill>
                <a:effectLst/>
                <a:latin typeface="+mn-lt"/>
                <a:ea typeface="Times New Roman" panose="02020603050405020304" pitchFamily="18" charset="0"/>
              </a:rPr>
              <a:t>Different opioid receptors — </a:t>
            </a:r>
            <a:r>
              <a:rPr lang="en-US" sz="4400" dirty="0">
                <a:solidFill>
                  <a:srgbClr val="FF6600"/>
                </a:solidFill>
                <a:effectLst/>
                <a:latin typeface="+mn-lt"/>
                <a:ea typeface="Times New Roman" panose="02020603050405020304" pitchFamily="18" charset="0"/>
              </a:rPr>
              <a:t>mu</a:t>
            </a:r>
            <a:r>
              <a:rPr lang="en-US" sz="4400" dirty="0">
                <a:solidFill>
                  <a:srgbClr val="3273B5"/>
                </a:solidFill>
                <a:effectLst/>
                <a:latin typeface="+mn-lt"/>
                <a:ea typeface="Times New Roman" panose="02020603050405020304" pitchFamily="18" charset="0"/>
              </a:rPr>
              <a:t>, delta, and kappa — create different impacts in your body and brain when triggered by opioids.</a:t>
            </a: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The Science of Addiction</a:t>
            </a:r>
          </a:p>
        </p:txBody>
      </p:sp>
    </p:spTree>
    <p:extLst>
      <p:ext uri="{BB962C8B-B14F-4D97-AF65-F5344CB8AC3E}">
        <p14:creationId xmlns:p14="http://schemas.microsoft.com/office/powerpoint/2010/main" val="362881223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2895600" y="2893983"/>
            <a:ext cx="19354800" cy="9431216"/>
          </a:xfrm>
        </p:spPr>
        <p:txBody>
          <a:bodyPr/>
          <a:lstStyle/>
          <a:p>
            <a:pPr marL="571500" marR="0" lvl="0" indent="-571500">
              <a:lnSpc>
                <a:spcPct val="106000"/>
              </a:lnSpc>
              <a:spcBef>
                <a:spcPts val="1800"/>
              </a:spcBef>
              <a:spcAft>
                <a:spcPts val="1800"/>
              </a:spcAft>
              <a:buClr>
                <a:srgbClr val="FFC000"/>
              </a:buClr>
              <a:buSzPct val="100000"/>
              <a:buFont typeface="Arial" panose="020B0604020202020204" pitchFamily="34" charset="0"/>
              <a:buChar char="•"/>
            </a:pPr>
            <a:r>
              <a:rPr lang="en-US" sz="36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Your brain is made up of cells called </a:t>
            </a:r>
            <a:r>
              <a:rPr lang="en-US" sz="3600" b="0" u="sng" kern="0" dirty="0">
                <a:solidFill>
                  <a:srgbClr val="FF6600"/>
                </a:solidFill>
                <a:effectLst/>
                <a:highlight>
                  <a:srgbClr val="FFFFFF"/>
                </a:highlight>
                <a:latin typeface="+mn-lt"/>
                <a:ea typeface="Times New Roman" panose="02020603050405020304" pitchFamily="18" charset="0"/>
                <a:cs typeface="Arial" panose="020B0604020202020204" pitchFamily="34" charset="0"/>
              </a:rPr>
              <a:t>neurons</a:t>
            </a:r>
            <a:r>
              <a:rPr lang="en-US" sz="36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 These neurons become arranged in systems and networks to send and receive messages across the brain and throughout the body using the spinal cord and nerves.</a:t>
            </a:r>
            <a:endParaRPr lang="en-US" sz="3600" b="0" kern="15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L="571500" marR="0" lvl="0" indent="-571500">
              <a:lnSpc>
                <a:spcPct val="106000"/>
              </a:lnSpc>
              <a:spcBef>
                <a:spcPts val="1800"/>
              </a:spcBef>
              <a:spcAft>
                <a:spcPts val="1800"/>
              </a:spcAft>
              <a:buClr>
                <a:srgbClr val="FFC000"/>
              </a:buClr>
              <a:buSzPct val="100000"/>
              <a:buFont typeface="Arial" panose="020B0604020202020204" pitchFamily="34" charset="0"/>
              <a:buChar char="•"/>
            </a:pPr>
            <a:r>
              <a:rPr lang="en-US" sz="36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When a message is sent, the neuron releases a special chemical (neurotransmitter) in the space between neurons, called the </a:t>
            </a:r>
            <a:r>
              <a:rPr lang="en-US" sz="3600" b="0" u="sng" kern="0" dirty="0">
                <a:solidFill>
                  <a:srgbClr val="FF6600"/>
                </a:solidFill>
                <a:effectLst/>
                <a:highlight>
                  <a:srgbClr val="FFFFFF"/>
                </a:highlight>
                <a:latin typeface="+mn-lt"/>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synapse</a:t>
            </a:r>
            <a:r>
              <a:rPr lang="en-US" sz="36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 The chemical crosses this space and attaches itself to receptors on the next neuron, causing a domino effect that communicates the message to various neurons until it reaches its destination. </a:t>
            </a:r>
            <a:endParaRPr lang="en-US" sz="3600" b="0" kern="15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L="571500" marR="0" lvl="0" indent="-571500">
              <a:lnSpc>
                <a:spcPct val="106000"/>
              </a:lnSpc>
              <a:spcBef>
                <a:spcPts val="1800"/>
              </a:spcBef>
              <a:spcAft>
                <a:spcPts val="1800"/>
              </a:spcAft>
              <a:buClr>
                <a:srgbClr val="FFC000"/>
              </a:buClr>
              <a:buSzPct val="100000"/>
              <a:buFont typeface="Arial" panose="020B0604020202020204" pitchFamily="34" charset="0"/>
              <a:buChar char="•"/>
            </a:pPr>
            <a:r>
              <a:rPr lang="en-US" sz="36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If all is well, these messages are communicated smoothly and accurately. Alcohol and other drugs, like </a:t>
            </a:r>
            <a:r>
              <a:rPr lang="en-US" sz="3600" b="0" u="sng" kern="0" dirty="0">
                <a:solidFill>
                  <a:srgbClr val="FF6600"/>
                </a:solidFill>
                <a:effectLst/>
                <a:highlight>
                  <a:srgbClr val="FFFFFF"/>
                </a:highlight>
                <a:latin typeface="+mn-lt"/>
                <a:ea typeface="Times New Roman" panose="02020603050405020304" pitchFamily="18" charset="0"/>
                <a:cs typeface="Arial" panose="020B0604020202020204" pitchFamily="34" charset="0"/>
              </a:rPr>
              <a:t>opioids</a:t>
            </a:r>
            <a:r>
              <a:rPr lang="en-US" sz="36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 can disrupt the normal signals</a:t>
            </a:r>
            <a:r>
              <a:rPr lang="en-US" sz="2400" b="0" kern="0" dirty="0">
                <a:solidFill>
                  <a:srgbClr val="3273B5"/>
                </a:solidFill>
                <a:effectLst/>
                <a:highlight>
                  <a:srgbClr val="FFFFFF"/>
                </a:highlight>
                <a:latin typeface="+mn-lt"/>
                <a:ea typeface="Times New Roman" panose="02020603050405020304" pitchFamily="18" charset="0"/>
                <a:cs typeface="Arial" panose="020B0604020202020204" pitchFamily="34" charset="0"/>
              </a:rPr>
              <a:t>. </a:t>
            </a:r>
            <a:endParaRPr lang="en-US" sz="2400" b="0" kern="15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endParaRPr lang="en-US" sz="3600" dirty="0">
              <a:solidFill>
                <a:srgbClr val="111111"/>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73736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How does the Brain send Messages?</a:t>
            </a:r>
          </a:p>
        </p:txBody>
      </p:sp>
    </p:spTree>
    <p:extLst>
      <p:ext uri="{BB962C8B-B14F-4D97-AF65-F5344CB8AC3E}">
        <p14:creationId xmlns:p14="http://schemas.microsoft.com/office/powerpoint/2010/main" val="219953350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4906"/>
            <a:ext cx="19354800" cy="8809893"/>
          </a:xfrm>
        </p:spPr>
        <p:txBody>
          <a:bodyPr/>
          <a:lstStyle/>
          <a:p>
            <a:pPr marL="0" marR="0">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Even though you may think of opioids as drugs like morphine, heroin, and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fentanyl</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your body actually makes its own opioids. </a:t>
            </a:r>
          </a:p>
          <a:p>
            <a:pPr marL="0" marR="0">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Any opioid that your brain produces is called an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endogenous opioid</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since endogenous means “to come from the inside”. They can create feelings of:</a:t>
            </a:r>
          </a:p>
          <a:p>
            <a:pPr marL="2108200" marR="0" indent="-571500">
              <a:spcBef>
                <a:spcPts val="1200"/>
              </a:spcBef>
              <a:buClr>
                <a:srgbClr val="3273B5"/>
              </a:buClr>
              <a:buSzPct val="100000"/>
              <a:buFont typeface="Arial" panose="020B0604020202020204" pitchFamily="34" charset="0"/>
              <a:buChar char="•"/>
              <a:tabLst>
                <a:tab pos="1773238" algn="l"/>
              </a:tabLst>
            </a:pPr>
            <a:r>
              <a:rPr lang="en-US" sz="4800" dirty="0">
                <a:solidFill>
                  <a:srgbClr val="FF6600"/>
                </a:solidFill>
                <a:highlight>
                  <a:srgbClr val="FFFFFF"/>
                </a:highlight>
                <a:latin typeface="+mn-lt"/>
                <a:ea typeface="Times New Roman" panose="02020603050405020304" pitchFamily="18" charset="0"/>
                <a:cs typeface="Arial" panose="020B0604020202020204" pitchFamily="34" charset="0"/>
              </a:rPr>
              <a:t>Pleasure</a:t>
            </a:r>
          </a:p>
          <a:p>
            <a:pPr marL="2108200" marR="0" indent="-571500">
              <a:spcBef>
                <a:spcPts val="1200"/>
              </a:spcBef>
              <a:buClr>
                <a:srgbClr val="3273B5"/>
              </a:buClr>
              <a:buSzPct val="100000"/>
              <a:buFont typeface="Arial" panose="020B0604020202020204" pitchFamily="34" charset="0"/>
              <a:buChar char="•"/>
              <a:tabLst>
                <a:tab pos="1773238" algn="l"/>
              </a:tabLst>
            </a:pPr>
            <a:r>
              <a:rPr lang="en-US" sz="4800" dirty="0">
                <a:solidFill>
                  <a:srgbClr val="FF6600"/>
                </a:solidFill>
                <a:highlight>
                  <a:srgbClr val="FFFFFF"/>
                </a:highlight>
                <a:latin typeface="+mn-lt"/>
                <a:ea typeface="Times New Roman" panose="02020603050405020304" pitchFamily="18" charset="0"/>
                <a:cs typeface="Arial" panose="020B0604020202020204" pitchFamily="34" charset="0"/>
              </a:rPr>
              <a:t>Relaxation</a:t>
            </a:r>
          </a:p>
          <a:p>
            <a:pPr marL="2108200" marR="0" indent="-571500">
              <a:spcBef>
                <a:spcPts val="1200"/>
              </a:spcBef>
              <a:buClr>
                <a:srgbClr val="3273B5"/>
              </a:buClr>
              <a:buSzPct val="100000"/>
              <a:buFont typeface="Arial" panose="020B0604020202020204" pitchFamily="34" charset="0"/>
              <a:buChar char="•"/>
              <a:tabLst>
                <a:tab pos="1773238" algn="l"/>
              </a:tabLst>
            </a:pPr>
            <a:r>
              <a:rPr lang="en-US" sz="4800" dirty="0">
                <a:solidFill>
                  <a:srgbClr val="FF6600"/>
                </a:solidFill>
                <a:effectLst/>
                <a:highlight>
                  <a:srgbClr val="FFFFFF"/>
                </a:highlight>
                <a:latin typeface="+mn-lt"/>
                <a:ea typeface="Times New Roman" panose="02020603050405020304" pitchFamily="18" charset="0"/>
                <a:cs typeface="Arial" panose="020B0604020202020204" pitchFamily="34" charset="0"/>
              </a:rPr>
              <a:t>Contentment</a:t>
            </a:r>
            <a:endParaRPr lang="en-US" sz="4800" dirty="0">
              <a:solidFill>
                <a:srgbClr val="FF6600"/>
              </a:solidFill>
              <a:effectLst/>
              <a:highlight>
                <a:srgbClr val="FFFFFF"/>
              </a:highlight>
              <a:latin typeface="+mn-lt"/>
              <a:ea typeface="Times New Roman" panose="02020603050405020304" pitchFamily="18" charset="0"/>
            </a:endParaRPr>
          </a:p>
          <a:p>
            <a:pPr marL="0" marR="0">
              <a:spcBef>
                <a:spcPts val="1800"/>
              </a:spcBef>
              <a:spcAft>
                <a:spcPts val="1800"/>
              </a:spcAft>
            </a:pPr>
            <a:endParaRPr lang="en-US" sz="3600" dirty="0">
              <a:solidFill>
                <a:srgbClr val="3273B5"/>
              </a:solidFill>
              <a:effectLst/>
              <a:highlight>
                <a:srgbClr val="FFFFFF"/>
              </a:highlight>
              <a:latin typeface="+mn-lt"/>
              <a:ea typeface="Times New Roman" panose="02020603050405020304" pitchFamily="18" charset="0"/>
            </a:endParaRPr>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31826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Endogenous Opioid System</a:t>
            </a:r>
          </a:p>
        </p:txBody>
      </p:sp>
      <p:sp>
        <p:nvSpPr>
          <p:cNvPr id="3" name="TextBox 2">
            <a:extLst>
              <a:ext uri="{FF2B5EF4-FFF2-40B4-BE49-F238E27FC236}">
                <a16:creationId xmlns:a16="http://schemas.microsoft.com/office/drawing/2014/main" id="{991DF445-52F8-5E97-CDB0-770027DB432E}"/>
              </a:ext>
            </a:extLst>
          </p:cNvPr>
          <p:cNvSpPr txBox="1"/>
          <p:nvPr/>
        </p:nvSpPr>
        <p:spPr>
          <a:xfrm>
            <a:off x="3048000" y="8820676"/>
            <a:ext cx="16154400" cy="27802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3600" b="0" dirty="0">
                <a:solidFill>
                  <a:srgbClr val="3273B5"/>
                </a:solidFill>
                <a:effectLst/>
                <a:latin typeface="+mn-lt"/>
                <a:ea typeface="Calibri" panose="020F0502020204030204" pitchFamily="34" charset="0"/>
                <a:cs typeface="Arial" panose="020B0604020202020204" pitchFamily="34" charset="0"/>
              </a:rPr>
              <a:t>If you ever felt the warm, relaxed, and satisfied feelings that follow sex or exercise, that was your endogenous opioid system </a:t>
            </a:r>
            <a:r>
              <a:rPr lang="en-US" sz="3600" b="0" dirty="0">
                <a:solidFill>
                  <a:srgbClr val="3273B5"/>
                </a:solidFill>
                <a:highlight>
                  <a:srgbClr val="FFFFFF"/>
                </a:highlight>
                <a:latin typeface="+mn-lt"/>
                <a:ea typeface="Calibri" panose="020F0502020204030204" pitchFamily="34" charset="0"/>
                <a:cs typeface="Arial" panose="020B0604020202020204" pitchFamily="34" charset="0"/>
              </a:rPr>
              <a:t>sending endorphins. In addition, </a:t>
            </a:r>
            <a:r>
              <a:rPr lang="en-US" sz="3600" b="0" dirty="0">
                <a:solidFill>
                  <a:srgbClr val="3273B5"/>
                </a:solidFill>
                <a:effectLst/>
                <a:latin typeface="+mn-lt"/>
                <a:ea typeface="Calibri" panose="020F0502020204030204" pitchFamily="34" charset="0"/>
                <a:cs typeface="Arial" panose="020B0604020202020204" pitchFamily="34" charset="0"/>
              </a:rPr>
              <a:t>your endogenous opioid system can also control breathing and coughing. </a:t>
            </a:r>
            <a:endParaRPr lang="en-US" sz="3600" b="0" dirty="0">
              <a:solidFill>
                <a:srgbClr val="3273B5"/>
              </a:solidFill>
              <a:effectLst/>
              <a:highlight>
                <a:srgbClr val="FFFFFF"/>
              </a:highlight>
              <a:latin typeface="+mn-lt"/>
              <a:ea typeface="Times New Roman" panose="02020603050405020304" pitchFamily="18" charset="0"/>
            </a:endParaRPr>
          </a:p>
          <a:p>
            <a:pPr marL="0" marR="0" indent="0" algn="ctr" defTabSz="825500" rtl="0" fontAlgn="auto" latinLnBrk="0" hangingPunct="0">
              <a:lnSpc>
                <a:spcPct val="100000"/>
              </a:lnSpc>
              <a:spcBef>
                <a:spcPts val="0"/>
              </a:spcBef>
              <a:spcAft>
                <a:spcPts val="0"/>
              </a:spcAft>
              <a:buClrTx/>
              <a:buSzTx/>
              <a:buFontTx/>
              <a:buNone/>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343825169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1975"/>
            <a:ext cx="19354800" cy="9422425"/>
          </a:xfrm>
        </p:spPr>
        <p:txBody>
          <a:bodyPr/>
          <a:lstStyle/>
          <a:p>
            <a:pPr>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Opioid receptors are a major part of the endogenous opioid system. Each neuron has receptors that serve as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docking stations for brain chemicals</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a:t>
            </a:r>
          </a:p>
          <a:p>
            <a:pPr>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The body’s opioid receptors do not trigger an electrical reaction to carry the message forward, instead, they stop or slow down the message. For example, if you break your leg after falling off your bike, a surge of opioids will disrupt the transmission of pain to your brain, so you may not feel the full discomfort for some time.</a:t>
            </a:r>
            <a:endParaRPr lang="en-US" sz="3600" dirty="0">
              <a:solidFill>
                <a:srgbClr val="3273B5"/>
              </a:solidFill>
              <a:effectLst/>
              <a:highlight>
                <a:srgbClr val="FFFFFF"/>
              </a:highlight>
              <a:latin typeface="+mn-lt"/>
              <a:ea typeface="Times New Roman" panose="02020603050405020304" pitchFamily="18" charset="0"/>
            </a:endParaRPr>
          </a:p>
          <a:p>
            <a:pPr>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Opioid receptors shut down the message by turning off other nerve cells called GABAergic neurons. When these cells shut down, they release dopamine, an important brain chemical related to rewarding feelings, happiness, and relaxation.</a:t>
            </a:r>
            <a:endParaRPr lang="en-US" sz="3600" dirty="0">
              <a:solidFill>
                <a:srgbClr val="3273B5"/>
              </a:solidFill>
              <a:effectLst/>
              <a:highlight>
                <a:srgbClr val="FFFFFF"/>
              </a:highlight>
              <a:latin typeface="+mn-lt"/>
              <a:ea typeface="Times New Roman" panose="02020603050405020304" pitchFamily="18" charset="0"/>
            </a:endParaRPr>
          </a:p>
          <a:p>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37160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What are Opioid Receptors?</a:t>
            </a:r>
          </a:p>
        </p:txBody>
      </p:sp>
    </p:spTree>
    <p:extLst>
      <p:ext uri="{BB962C8B-B14F-4D97-AF65-F5344CB8AC3E}">
        <p14:creationId xmlns:p14="http://schemas.microsoft.com/office/powerpoint/2010/main" val="322786175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1975"/>
            <a:ext cx="19354800" cy="9422425"/>
          </a:xfrm>
        </p:spPr>
        <p:txBody>
          <a:bodyPr/>
          <a:lstStyle/>
          <a:p>
            <a:pPr>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Whether an opioid comes from inside the body or outside the body, it will fit into an opioid receptor. Not all opioid receptors are the same, as experts have identified and named at least three different types of receptors.</a:t>
            </a:r>
          </a:p>
          <a:p>
            <a:pPr>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The most important ones are called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mu, delta, and kappa</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named for letters in the Greek alphabet.</a:t>
            </a:r>
            <a:endParaRPr lang="en-US" sz="3600" dirty="0">
              <a:solidFill>
                <a:srgbClr val="3273B5"/>
              </a:solidFill>
              <a:effectLst/>
              <a:highlight>
                <a:srgbClr val="FFFFFF"/>
              </a:highlight>
              <a:latin typeface="+mn-lt"/>
              <a:ea typeface="Times New Roman" panose="02020603050405020304" pitchFamily="18" charset="0"/>
            </a:endParaRPr>
          </a:p>
          <a:p>
            <a:pPr marL="0" marR="0">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The </a:t>
            </a:r>
            <a:r>
              <a:rPr lang="en-US" sz="3600" dirty="0">
                <a:solidFill>
                  <a:srgbClr val="FF6600"/>
                </a:solidFill>
                <a:effectLst/>
                <a:highlight>
                  <a:srgbClr val="FFFFFF"/>
                </a:highlight>
                <a:latin typeface="+mn-lt"/>
                <a:ea typeface="Times New Roman" panose="02020603050405020304" pitchFamily="18" charset="0"/>
                <a:cs typeface="Arial" panose="020B0604020202020204" pitchFamily="34" charset="0"/>
              </a:rPr>
              <a:t>MU opioid receptors </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seem to be the most important and impactful type. </a:t>
            </a:r>
            <a:r>
              <a:rPr lang="en-US" sz="3600" dirty="0">
                <a:solidFill>
                  <a:srgbClr val="3273B5"/>
                </a:solidFill>
                <a:highlight>
                  <a:srgbClr val="FFFFFF"/>
                </a:highlight>
                <a:latin typeface="+mn-lt"/>
                <a:ea typeface="Times New Roman" panose="02020603050405020304" pitchFamily="18" charset="0"/>
                <a:cs typeface="Arial" panose="020B0604020202020204" pitchFamily="34" charset="0"/>
              </a:rPr>
              <a:t>As the MU</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receptors play a role in feeling pain, breathing, and mood.  </a:t>
            </a:r>
          </a:p>
          <a:p>
            <a:pPr marL="0" marR="0">
              <a:spcBef>
                <a:spcPts val="1800"/>
              </a:spcBef>
              <a:spcAft>
                <a:spcPts val="1800"/>
              </a:spcAft>
            </a:pP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Additionally, much of an opioid’s </a:t>
            </a:r>
            <a:r>
              <a:rPr lang="en-US" sz="3600" dirty="0">
                <a:solidFill>
                  <a:srgbClr val="FF6600"/>
                </a:solidFill>
                <a:effectLst/>
                <a:highlight>
                  <a:srgbClr val="FFFFFF"/>
                </a:highlight>
                <a:latin typeface="+mn-lt"/>
                <a:ea typeface="Times New Roman" panose="02020603050405020304" pitchFamily="18" charset="0"/>
                <a:cs typeface="Arial" panose="020B0604020202020204" pitchFamily="34" charset="0"/>
              </a:rPr>
              <a:t>addictive tendency is controlled by mu receptors</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a:t>
            </a:r>
            <a:endParaRPr lang="en-US" sz="3600" dirty="0">
              <a:solidFill>
                <a:srgbClr val="3273B5"/>
              </a:solidFill>
              <a:effectLst/>
              <a:highlight>
                <a:srgbClr val="FFFFFF"/>
              </a:highlight>
              <a:latin typeface="+mn-lt"/>
              <a:ea typeface="Times New Roman" panose="02020603050405020304" pitchFamily="18" charset="0"/>
            </a:endParaRPr>
          </a:p>
          <a:p>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37160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MU Opioid Receptors</a:t>
            </a:r>
          </a:p>
        </p:txBody>
      </p:sp>
    </p:spTree>
    <p:extLst>
      <p:ext uri="{BB962C8B-B14F-4D97-AF65-F5344CB8AC3E}">
        <p14:creationId xmlns:p14="http://schemas.microsoft.com/office/powerpoint/2010/main" val="1245652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3733800"/>
            <a:ext cx="19354800" cy="8610600"/>
          </a:xfrm>
        </p:spPr>
        <p:txBody>
          <a:bodyPr/>
          <a:lstStyle/>
          <a:p>
            <a:pPr marL="0" marR="0">
              <a:spcBef>
                <a:spcPts val="1800"/>
              </a:spcBef>
              <a:spcAft>
                <a:spcPts val="1800"/>
              </a:spcAft>
            </a:pPr>
            <a:r>
              <a:rPr lang="en-US" sz="360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Opioid receptors play a key role in addiction because they flood the system with the key brain chemical, dopamine. Dopamine is the </a:t>
            </a:r>
            <a:r>
              <a:rPr lang="en-US" sz="3600" dirty="0">
                <a:solidFill>
                  <a:srgbClr val="0F79B7"/>
                </a:solidFill>
                <a:effectLst/>
                <a:highlight>
                  <a:srgbClr val="FFFFFF"/>
                </a:highlight>
                <a:uFill>
                  <a:solidFill>
                    <a:srgbClr val="000000"/>
                  </a:solidFill>
                </a:uFill>
                <a:latin typeface="Trebuchet MS" panose="020B0603020202020204" pitchFamily="34" charset="0"/>
                <a:ea typeface="Times New Roman" panose="02020603050405020304" pitchFamily="18" charset="0"/>
                <a:cs typeface="Arial" panose="020B0604020202020204" pitchFamily="34" charset="0"/>
              </a:rPr>
              <a:t>major driving force in substance use disorders</a:t>
            </a:r>
            <a:r>
              <a:rPr lang="en-US" sz="360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a:t>
            </a:r>
            <a:endParaRPr lang="en-US" sz="3600" dirty="0">
              <a:solidFill>
                <a:srgbClr val="0F79B7"/>
              </a:solidFill>
              <a:effectLst/>
              <a:highlight>
                <a:srgbClr val="FFFFFF"/>
              </a:highlight>
              <a:latin typeface="Times New Roman" panose="02020603050405020304" pitchFamily="18" charset="0"/>
              <a:ea typeface="Times New Roman" panose="02020603050405020304" pitchFamily="18" charset="0"/>
            </a:endParaRPr>
          </a:p>
          <a:p>
            <a:pPr marL="0" marR="0">
              <a:lnSpc>
                <a:spcPct val="106000"/>
              </a:lnSpc>
              <a:spcBef>
                <a:spcPts val="2400"/>
              </a:spcBef>
              <a:spcAft>
                <a:spcPts val="1800"/>
              </a:spcAft>
            </a:pPr>
            <a:r>
              <a:rPr lang="en-US" sz="360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When you eat a good meal, gather with friends, or have sex, your brain naturally provides a </a:t>
            </a:r>
            <a:r>
              <a:rPr lang="en-US" sz="3600" dirty="0">
                <a:solidFill>
                  <a:srgbClr val="0F79B7"/>
                </a:solidFill>
                <a:effectLst/>
                <a:highlight>
                  <a:srgbClr val="FFFFFF"/>
                </a:highlight>
                <a:uFill>
                  <a:solidFill>
                    <a:srgbClr val="000000"/>
                  </a:solidFill>
                </a:uFill>
                <a:latin typeface="Trebuchet MS" panose="020B0603020202020204" pitchFamily="34" charset="0"/>
                <a:ea typeface="Times New Roman" panose="02020603050405020304" pitchFamily="18" charset="0"/>
                <a:cs typeface="Arial" panose="020B0604020202020204" pitchFamily="34" charset="0"/>
              </a:rPr>
              <a:t>surge of dopamine</a:t>
            </a:r>
            <a:r>
              <a:rPr lang="en-US" sz="360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to remind you that these healthy behaviors should be repeated in the future. Dopamine helps you build habits and routines, but the problem is that it can create bad habits as well.</a:t>
            </a:r>
            <a:endParaRPr lang="en-US" sz="3600" dirty="0">
              <a:solidFill>
                <a:srgbClr val="0F79B7"/>
              </a:solidFill>
              <a:effectLst/>
              <a:highlight>
                <a:srgbClr val="FFFFFF"/>
              </a:highlight>
              <a:latin typeface="Times New Roman" panose="02020603050405020304" pitchFamily="18" charset="0"/>
              <a:ea typeface="Times New Roman" panose="02020603050405020304" pitchFamily="18" charset="0"/>
            </a:endParaRPr>
          </a:p>
          <a:p>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79832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Opioid Receptor Role in</a:t>
            </a:r>
          </a:p>
          <a:p>
            <a:pPr hangingPunct="1">
              <a:spcBef>
                <a:spcPts val="0"/>
              </a:spcBef>
            </a:pPr>
            <a:r>
              <a:rPr lang="en-US" sz="8000" b="1" dirty="0"/>
              <a:t>Substance Use Disorder</a:t>
            </a:r>
          </a:p>
        </p:txBody>
      </p:sp>
      <p:sp>
        <p:nvSpPr>
          <p:cNvPr id="2" name="TextBox 1">
            <a:extLst>
              <a:ext uri="{FF2B5EF4-FFF2-40B4-BE49-F238E27FC236}">
                <a16:creationId xmlns:a16="http://schemas.microsoft.com/office/drawing/2014/main" id="{DFC3682A-7F59-392A-D0A3-B5A2E860006C}"/>
              </a:ext>
            </a:extLst>
          </p:cNvPr>
          <p:cNvSpPr txBox="1"/>
          <p:nvPr/>
        </p:nvSpPr>
        <p:spPr>
          <a:xfrm>
            <a:off x="3048000" y="7696200"/>
            <a:ext cx="15544800" cy="33342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endParaRPr lang="en-US" sz="3600" b="0" dirty="0">
              <a:solidFill>
                <a:srgbClr val="0F79B7"/>
              </a:solidFill>
              <a:effectLst/>
              <a:highlight>
                <a:srgbClr val="FFFFFF"/>
              </a:highlight>
              <a:latin typeface="+mn-lt"/>
              <a:ea typeface="Times New Roman" panose="02020603050405020304" pitchFamily="18" charset="0"/>
              <a:cs typeface="Arial" panose="020B0604020202020204" pitchFamily="34" charset="0"/>
            </a:endParaRPr>
          </a:p>
          <a:p>
            <a:pPr algn="l"/>
            <a:r>
              <a:rPr lang="en-US" sz="3600" b="0" dirty="0">
                <a:solidFill>
                  <a:srgbClr val="0F79B7"/>
                </a:solidFill>
                <a:highlight>
                  <a:srgbClr val="FFFFFF"/>
                </a:highlight>
                <a:latin typeface="+mn-lt"/>
                <a:ea typeface="Times New Roman" panose="02020603050405020304" pitchFamily="18" charset="0"/>
                <a:cs typeface="Arial" panose="020B0604020202020204" pitchFamily="34" charset="0"/>
              </a:rPr>
              <a:t>T</a:t>
            </a:r>
            <a:r>
              <a:rPr lang="en-US" sz="3600" b="0" dirty="0">
                <a:solidFill>
                  <a:srgbClr val="0F79B7"/>
                </a:solidFill>
                <a:effectLst/>
                <a:highlight>
                  <a:srgbClr val="FFFFFF"/>
                </a:highlight>
                <a:latin typeface="+mn-lt"/>
                <a:ea typeface="Times New Roman" panose="02020603050405020304" pitchFamily="18" charset="0"/>
                <a:cs typeface="Arial" panose="020B0604020202020204" pitchFamily="34" charset="0"/>
              </a:rPr>
              <a:t>he pleasure, relaxation, and contentment created by the natural opioids in the body cannot compete with the intense highs provided by opioid drugs. Natural rewards are like a quiet song, while drug-induced rewards are like a booming rock concert.</a:t>
            </a:r>
            <a:endParaRPr lang="en-US" sz="3600" b="0" dirty="0">
              <a:solidFill>
                <a:srgbClr val="0F79B7"/>
              </a:solidFill>
              <a:effectLst/>
              <a:highlight>
                <a:srgbClr val="FFFFFF"/>
              </a:highlight>
              <a:latin typeface="+mn-lt"/>
              <a:ea typeface="Times New Roman" panose="02020603050405020304" pitchFamily="18" charset="0"/>
            </a:endParaRPr>
          </a:p>
          <a:p>
            <a:pPr marL="0" marR="0" indent="0" algn="ctr" defTabSz="825500" rtl="0" fontAlgn="auto" latinLnBrk="0" hangingPunct="0">
              <a:lnSpc>
                <a:spcPct val="100000"/>
              </a:lnSpc>
              <a:spcBef>
                <a:spcPts val="0"/>
              </a:spcBef>
              <a:spcAft>
                <a:spcPts val="0"/>
              </a:spcAft>
              <a:buClrTx/>
              <a:buSzTx/>
              <a:buFontTx/>
              <a:buNone/>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47819807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C23345-8610-40CB-8D8D-A3D8FFACC3DA}"/>
              </a:ext>
            </a:extLst>
          </p:cNvPr>
          <p:cNvSpPr>
            <a:spLocks noGrp="1"/>
          </p:cNvSpPr>
          <p:nvPr>
            <p:ph type="body" sz="quarter" idx="11"/>
          </p:nvPr>
        </p:nvSpPr>
        <p:spPr>
          <a:xfrm>
            <a:off x="4245429" y="7031503"/>
            <a:ext cx="17874342" cy="1579097"/>
          </a:xfrm>
        </p:spPr>
        <p:txBody>
          <a:bodyPr/>
          <a:lstStyle/>
          <a:p>
            <a:r>
              <a:rPr lang="en-CA" sz="9600" dirty="0"/>
              <a:t>1006</a:t>
            </a:r>
          </a:p>
          <a:p>
            <a:endParaRPr lang="en-CA" dirty="0"/>
          </a:p>
        </p:txBody>
      </p:sp>
      <p:sp>
        <p:nvSpPr>
          <p:cNvPr id="3" name="Text Placeholder 2">
            <a:extLst>
              <a:ext uri="{FF2B5EF4-FFF2-40B4-BE49-F238E27FC236}">
                <a16:creationId xmlns:a16="http://schemas.microsoft.com/office/drawing/2014/main" id="{4E0A2BE8-C7CD-4B96-B57A-D1042DDA55A0}"/>
              </a:ext>
            </a:extLst>
          </p:cNvPr>
          <p:cNvSpPr>
            <a:spLocks noGrp="1"/>
          </p:cNvSpPr>
          <p:nvPr>
            <p:ph type="body" sz="quarter" idx="13"/>
          </p:nvPr>
        </p:nvSpPr>
        <p:spPr>
          <a:xfrm>
            <a:off x="4876800" y="4775635"/>
            <a:ext cx="16611600" cy="1917482"/>
          </a:xfrm>
        </p:spPr>
        <p:txBody>
          <a:bodyPr/>
          <a:lstStyle/>
          <a:p>
            <a:r>
              <a:rPr lang="en-CA" sz="12000" b="1" dirty="0">
                <a:solidFill>
                  <a:srgbClr val="FF6600"/>
                </a:solidFill>
              </a:rPr>
              <a:t>Session Check-in Code</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2895601" y="4038600"/>
            <a:ext cx="19354800" cy="6131170"/>
          </a:xfrm>
        </p:spPr>
        <p:txBody>
          <a:bodyPr/>
          <a:lstStyle/>
          <a:p>
            <a:pPr marL="0" marR="0">
              <a:lnSpc>
                <a:spcPct val="106000"/>
              </a:lnSpc>
              <a:spcBef>
                <a:spcPts val="0"/>
              </a:spcBef>
            </a:pPr>
            <a:r>
              <a:rPr lang="en-US" sz="3600"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Medication-Assisted Treatments (MATs) </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for opioids all target the MU receptors. By regulating these receptors with a steady stream of opioids - addictive thoughts, feelings, and behaviors can be stabilized.</a:t>
            </a:r>
            <a:endParaRPr lang="en-US" sz="3600" kern="150" dirty="0">
              <a:solidFill>
                <a:srgbClr val="0F79B7"/>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spcBef>
                <a:spcPts val="3600"/>
              </a:spcBef>
            </a:pPr>
            <a:r>
              <a:rPr lang="en-US" sz="3600" kern="0" dirty="0">
                <a:solidFill>
                  <a:srgbClr val="0F79B7"/>
                </a:solidFill>
                <a:effectLst/>
                <a:latin typeface="Trebuchet MS" panose="020B0603020202020204" pitchFamily="34" charset="0"/>
                <a:ea typeface="Times New Roman" panose="02020603050405020304" pitchFamily="18" charset="0"/>
                <a:cs typeface="Arial" panose="020B0604020202020204" pitchFamily="34" charset="0"/>
              </a:rPr>
              <a:t>Treatments that affect opioid receptors are available as pills, liquids, injections, and nasal sprays. Some treatments are </a:t>
            </a:r>
            <a:r>
              <a:rPr lang="en-US" sz="3600" kern="0" dirty="0">
                <a:solidFill>
                  <a:srgbClr val="FF6600"/>
                </a:solidFill>
                <a:effectLst/>
                <a:latin typeface="Trebuchet MS" panose="020B0603020202020204" pitchFamily="34" charset="0"/>
                <a:ea typeface="Times New Roman" panose="02020603050405020304" pitchFamily="18" charset="0"/>
                <a:cs typeface="Arial" panose="020B0604020202020204" pitchFamily="34" charset="0"/>
              </a:rPr>
              <a:t>Opioid Agonists</a:t>
            </a:r>
            <a:r>
              <a:rPr lang="en-US" sz="3600" kern="0" dirty="0">
                <a:solidFill>
                  <a:srgbClr val="0F79B7"/>
                </a:solidFill>
                <a:effectLst/>
                <a:latin typeface="Trebuchet MS" panose="020B0603020202020204" pitchFamily="34" charset="0"/>
                <a:ea typeface="Times New Roman" panose="02020603050405020304" pitchFamily="18" charset="0"/>
                <a:cs typeface="Arial" panose="020B0604020202020204" pitchFamily="34" charset="0"/>
              </a:rPr>
              <a:t>, and some are </a:t>
            </a:r>
            <a:r>
              <a:rPr lang="en-US" sz="3600" kern="0" dirty="0">
                <a:solidFill>
                  <a:srgbClr val="FF6600"/>
                </a:solidFill>
                <a:effectLst/>
                <a:latin typeface="Trebuchet MS" panose="020B0603020202020204" pitchFamily="34" charset="0"/>
                <a:ea typeface="Times New Roman" panose="02020603050405020304" pitchFamily="18" charset="0"/>
                <a:cs typeface="Arial" panose="020B0604020202020204" pitchFamily="34" charset="0"/>
              </a:rPr>
              <a:t>Opioid Antagonists</a:t>
            </a:r>
            <a:r>
              <a:rPr lang="en-US" sz="3600" kern="0" dirty="0">
                <a:solidFill>
                  <a:srgbClr val="0F79B7"/>
                </a:solidFill>
                <a:effectLst/>
                <a:latin typeface="Trebuchet MS" panose="020B0603020202020204" pitchFamily="34" charset="0"/>
                <a:ea typeface="Times New Roman" panose="02020603050405020304" pitchFamily="18" charset="0"/>
                <a:cs typeface="Arial" panose="020B0604020202020204" pitchFamily="34" charset="0"/>
              </a:rPr>
              <a:t>. </a:t>
            </a:r>
            <a:endParaRPr lang="en-US" sz="3600" dirty="0">
              <a:solidFill>
                <a:srgbClr val="0F79B7"/>
              </a:solidFill>
              <a:effectLst/>
              <a:highlight>
                <a:srgbClr val="FFFFFF"/>
              </a:highlight>
              <a:latin typeface="Times New Roman" panose="02020603050405020304" pitchFamily="18" charset="0"/>
              <a:ea typeface="Times New Roman" panose="02020603050405020304" pitchFamily="18" charset="0"/>
            </a:endParaRPr>
          </a:p>
          <a:p>
            <a:pPr marL="0" marR="0">
              <a:lnSpc>
                <a:spcPct val="106000"/>
              </a:lnSpc>
              <a:spcBef>
                <a:spcPts val="3600"/>
              </a:spcBef>
            </a:pPr>
            <a:r>
              <a:rPr lang="en-US" sz="3600"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Opioid Agonists </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are drugs that act like natural opioids once in the body. They attach to the MU opioid receptors to disrupt communication. </a:t>
            </a:r>
            <a:endParaRPr lang="en-US" sz="3600" kern="150" dirty="0">
              <a:solidFill>
                <a:srgbClr val="0F79B7"/>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What Treatments Affect Opioid Receptors?</a:t>
            </a:r>
          </a:p>
        </p:txBody>
      </p:sp>
    </p:spTree>
    <p:extLst>
      <p:ext uri="{BB962C8B-B14F-4D97-AF65-F5344CB8AC3E}">
        <p14:creationId xmlns:p14="http://schemas.microsoft.com/office/powerpoint/2010/main" val="284838127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743200"/>
            <a:ext cx="19354800" cy="6781800"/>
          </a:xfrm>
        </p:spPr>
        <p:txBody>
          <a:bodyPr/>
          <a:lstStyle/>
          <a:p>
            <a:pPr marL="0" marR="0">
              <a:lnSpc>
                <a:spcPct val="106000"/>
              </a:lnSpc>
              <a:spcBef>
                <a:spcPts val="0"/>
              </a:spcBef>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In the US, over 1.7 million people are estimated to have a</a:t>
            </a:r>
            <a:r>
              <a:rPr lang="en-US" sz="3600" dirty="0">
                <a:solidFill>
                  <a:srgbClr val="3273B5"/>
                </a:solidFill>
                <a:highlight>
                  <a:srgbClr val="FFFFFF"/>
                </a:highlight>
                <a:ea typeface="Times New Roman" panose="02020603050405020304" pitchFamily="18" charset="0"/>
                <a:cs typeface="Arial" panose="020B0604020202020204" pitchFamily="34" charset="0"/>
              </a:rPr>
              <a:t>n Opioid Use Disorder (</a:t>
            </a: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OUD) caused by prescription opiates. </a:t>
            </a:r>
            <a:r>
              <a:rPr lang="en-US" sz="3600" dirty="0">
                <a:solidFill>
                  <a:srgbClr val="3273B5"/>
                </a:solidFill>
                <a:highlight>
                  <a:srgbClr val="FFFFFF"/>
                </a:highlight>
                <a:ea typeface="Times New Roman" panose="02020603050405020304" pitchFamily="18" charset="0"/>
                <a:cs typeface="Arial" panose="020B0604020202020204" pitchFamily="34" charset="0"/>
              </a:rPr>
              <a:t>H</a:t>
            </a: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igh levels of drug use, combined with the rising number of heroin users, led to the death of 100,306 people from opioid overdose – in 2021 alone (CDC). </a:t>
            </a:r>
          </a:p>
          <a:p>
            <a:pPr marL="0" marR="0">
              <a:lnSpc>
                <a:spcPct val="106000"/>
              </a:lnSpc>
              <a:spcBef>
                <a:spcPts val="3600"/>
              </a:spcBef>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Medically-supported treatment is clinically effective in helping avoid withdrawal. When combined with behavioral therapy, and empowering activities, MAT has been seen to:</a:t>
            </a:r>
          </a:p>
          <a:p>
            <a:pPr marL="571500" marR="0" indent="-571500">
              <a:lnSpc>
                <a:spcPct val="106000"/>
              </a:lnSpc>
              <a:spcBef>
                <a:spcPts val="2400"/>
              </a:spcBef>
              <a:buClr>
                <a:srgbClr val="FFC000"/>
              </a:buClr>
              <a:buSzPct val="100000"/>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Increase treatment success rates</a:t>
            </a:r>
          </a:p>
          <a:p>
            <a:pPr marL="571500" marR="0" indent="-571500">
              <a:lnSpc>
                <a:spcPct val="106000"/>
              </a:lnSpc>
              <a:spcBef>
                <a:spcPts val="600"/>
              </a:spcBef>
              <a:buClr>
                <a:srgbClr val="FFC000"/>
              </a:buClr>
              <a:buSzPct val="100000"/>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Increase the patient’s chances of survival</a:t>
            </a:r>
          </a:p>
          <a:p>
            <a:pPr marL="571500" marR="0" indent="-571500">
              <a:lnSpc>
                <a:spcPct val="106000"/>
              </a:lnSpc>
              <a:spcBef>
                <a:spcPts val="600"/>
              </a:spcBef>
              <a:buClr>
                <a:srgbClr val="FFC000"/>
              </a:buClr>
              <a:buSzPct val="100000"/>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Decrease likelihood of relapses </a:t>
            </a:r>
          </a:p>
          <a:p>
            <a:pPr marL="571500" marR="0" indent="-571500">
              <a:lnSpc>
                <a:spcPct val="106000"/>
              </a:lnSpc>
              <a:spcBef>
                <a:spcPts val="600"/>
              </a:spcBef>
              <a:buClr>
                <a:srgbClr val="FFC000"/>
              </a:buClr>
              <a:buSzPct val="100000"/>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Increase ability of patients to retain jobs and enjoy a social life </a:t>
            </a:r>
          </a:p>
          <a:p>
            <a:pPr marL="571500" marR="0" indent="-571500">
              <a:lnSpc>
                <a:spcPct val="106000"/>
              </a:lnSpc>
              <a:spcBef>
                <a:spcPts val="600"/>
              </a:spcBef>
              <a:buClr>
                <a:srgbClr val="FFC000"/>
              </a:buClr>
              <a:buSzPct val="100000"/>
              <a:buFont typeface="Arial" panose="020B0604020202020204" pitchFamily="34" charset="0"/>
              <a:buChar char="•"/>
            </a:pPr>
            <a:r>
              <a:rPr lang="en-US" sz="3600" dirty="0">
                <a:solidFill>
                  <a:srgbClr val="3273B5"/>
                </a:solidFill>
                <a:highlight>
                  <a:srgbClr val="FFFFFF"/>
                </a:highlight>
                <a:ea typeface="Times New Roman" panose="02020603050405020304" pitchFamily="18" charset="0"/>
                <a:cs typeface="Arial" panose="020B0604020202020204" pitchFamily="34" charset="0"/>
              </a:rPr>
              <a:t>For </a:t>
            </a: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pregnant women struggling with OUD, MAT can improve birth outcomes</a:t>
            </a:r>
            <a:endParaRPr lang="en-US" dirty="0">
              <a:solidFill>
                <a:srgbClr val="3273B5"/>
              </a:solidFill>
            </a:endParaRPr>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How Does MAT Work?</a:t>
            </a:r>
          </a:p>
        </p:txBody>
      </p:sp>
    </p:spTree>
    <p:extLst>
      <p:ext uri="{BB962C8B-B14F-4D97-AF65-F5344CB8AC3E}">
        <p14:creationId xmlns:p14="http://schemas.microsoft.com/office/powerpoint/2010/main" val="3885012168"/>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2895601" y="4038600"/>
            <a:ext cx="19354800" cy="6131170"/>
          </a:xfrm>
        </p:spPr>
        <p:txBody>
          <a:bodyPr/>
          <a:lstStyle/>
          <a:p>
            <a:pPr marL="0" marR="0">
              <a:lnSpc>
                <a:spcPct val="106000"/>
              </a:lnSpc>
              <a:spcBef>
                <a:spcPts val="0"/>
              </a:spcBef>
            </a:pP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Buprenorphine, methadone, and naltrexone are the most common medications used to treat</a:t>
            </a:r>
          </a:p>
          <a:p>
            <a:pPr marL="0" marR="0">
              <a:lnSpc>
                <a:spcPct val="106000"/>
              </a:lnSpc>
              <a:spcBef>
                <a:spcPts val="0"/>
              </a:spcBef>
            </a:pP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OUD. These medications operate to normalize brain chemistry, block the euphoric effects of</a:t>
            </a:r>
          </a:p>
          <a:p>
            <a:pPr marL="0" marR="0">
              <a:lnSpc>
                <a:spcPct val="106000"/>
              </a:lnSpc>
              <a:spcBef>
                <a:spcPts val="0"/>
              </a:spcBef>
            </a:pP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alcohol and opioids, relieve physiological cravings and normalize body functions without the negative and euphoric effects of the substance used.</a:t>
            </a:r>
          </a:p>
          <a:p>
            <a:pPr marL="0" marR="0">
              <a:lnSpc>
                <a:spcPct val="106000"/>
              </a:lnSpc>
              <a:spcBef>
                <a:spcPts val="3600"/>
              </a:spcBef>
            </a:pP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Buprenorphine, methadone, and naltrexone are used to treat OUD to short-acting opioids such as heroin, morphine, and codeine, as well as semi-synthetic opioids like oxycodone and</a:t>
            </a:r>
          </a:p>
          <a:p>
            <a:pPr marL="0" marR="0">
              <a:lnSpc>
                <a:spcPct val="106000"/>
              </a:lnSpc>
              <a:spcBef>
                <a:spcPts val="0"/>
              </a:spcBef>
            </a:pP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hydrocodone. These medications are safe to use for </a:t>
            </a:r>
            <a:r>
              <a:rPr lang="en-US" sz="3600"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months, years, or even a lifetime</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a:t>
            </a:r>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Medications for Opiate Use Disorder (MOUD)</a:t>
            </a:r>
          </a:p>
        </p:txBody>
      </p:sp>
    </p:spTree>
    <p:extLst>
      <p:ext uri="{BB962C8B-B14F-4D97-AF65-F5344CB8AC3E}">
        <p14:creationId xmlns:p14="http://schemas.microsoft.com/office/powerpoint/2010/main" val="3794793451"/>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0002"/>
            <a:ext cx="19354800" cy="6131170"/>
          </a:xfrm>
        </p:spPr>
        <p:txBody>
          <a:bodyPr/>
          <a:lstStyle/>
          <a:p>
            <a:pPr marL="0" marR="0">
              <a:lnSpc>
                <a:spcPct val="106000"/>
              </a:lnSpc>
              <a:spcBef>
                <a:spcPts val="0"/>
              </a:spcBef>
            </a:pPr>
            <a:r>
              <a:rPr lang="en-US" sz="4400" b="1"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Some Opioid Agonist treatments include:</a:t>
            </a:r>
          </a:p>
          <a:p>
            <a:pPr marL="571500" marR="0" lvl="0" indent="-571500">
              <a:lnSpc>
                <a:spcPct val="106000"/>
              </a:lnSpc>
              <a:spcBef>
                <a:spcPts val="3600"/>
              </a:spcBef>
              <a:buClr>
                <a:srgbClr val="FFC000"/>
              </a:buClr>
              <a:buSzPct val="100000"/>
              <a:buFont typeface="Arial" panose="020B0604020202020204" pitchFamily="34" charset="0"/>
              <a:buChar char="•"/>
              <a:tabLst>
                <a:tab pos="457200" algn="l"/>
              </a:tabLst>
            </a:pPr>
            <a:r>
              <a:rPr lang="en-US" sz="3600" b="1"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Methadone:</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a </a:t>
            </a:r>
            <a:r>
              <a:rPr lang="en-US" sz="3600" u="sng"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full</a:t>
            </a:r>
            <a:r>
              <a:rPr lang="en-US" sz="3600"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agonist</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which means it can produce all opioid effects</a:t>
            </a:r>
            <a:endParaRPr lang="en-US" sz="3600" kern="150" dirty="0">
              <a:solidFill>
                <a:srgbClr val="0F79B7"/>
              </a:solidFill>
              <a:effectLst/>
              <a:highlight>
                <a:srgbClr val="FFFFFF"/>
              </a:highlight>
              <a:latin typeface="Symbol" panose="05050102010706020507" pitchFamily="18" charset="2"/>
              <a:ea typeface="Calibri" panose="020F0502020204030204" pitchFamily="34" charset="0"/>
              <a:cs typeface="Times New Roman" panose="02020603050405020304" pitchFamily="18" charset="0"/>
            </a:endParaRPr>
          </a:p>
          <a:p>
            <a:pPr marL="571500" marR="0" lvl="0" indent="-571500">
              <a:lnSpc>
                <a:spcPct val="106000"/>
              </a:lnSpc>
              <a:spcBef>
                <a:spcPts val="4800"/>
              </a:spcBef>
              <a:buClr>
                <a:srgbClr val="FFC000"/>
              </a:buClr>
              <a:buSzPct val="100000"/>
              <a:buFont typeface="Arial" panose="020B0604020202020204" pitchFamily="34" charset="0"/>
              <a:buChar char="•"/>
              <a:tabLst>
                <a:tab pos="457200" algn="l"/>
              </a:tabLst>
            </a:pPr>
            <a:r>
              <a:rPr lang="en-US" sz="3600" b="1"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Buprenorphine:</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a </a:t>
            </a:r>
            <a:r>
              <a:rPr lang="en-US" sz="3600" u="sng"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partial</a:t>
            </a:r>
            <a:r>
              <a:rPr lang="en-US" sz="3600" kern="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agonist</a:t>
            </a: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Treats opioid addiction without producing the high or sleepy feelings usually linked to opioids. Diminishes physical dependency and withdrawal symptoms/cravings. Lowers potential fo</a:t>
            </a:r>
            <a:r>
              <a:rPr lang="en-US" sz="3600" dirty="0">
                <a:solidFill>
                  <a:srgbClr val="0F79B7"/>
                </a:solidFill>
                <a:highlight>
                  <a:srgbClr val="FFFFFF"/>
                </a:highlight>
                <a:ea typeface="Times New Roman" panose="02020603050405020304" pitchFamily="18" charset="0"/>
                <a:cs typeface="Arial" panose="020B0604020202020204" pitchFamily="34" charset="0"/>
              </a:rPr>
              <a:t>r misuse.</a:t>
            </a:r>
            <a:endParaRPr lang="en-US" sz="3600" kern="150" dirty="0">
              <a:solidFill>
                <a:srgbClr val="0F79B7"/>
              </a:solidFill>
              <a:effectLst/>
              <a:highlight>
                <a:srgbClr val="FFFFFF"/>
              </a:highlight>
              <a:latin typeface="Symbol" panose="05050102010706020507" pitchFamily="18" charset="2"/>
              <a:ea typeface="Calibri" panose="020F0502020204030204" pitchFamily="34" charset="0"/>
              <a:cs typeface="Times New Roman" panose="02020603050405020304" pitchFamily="18" charset="0"/>
            </a:endParaRPr>
          </a:p>
          <a:p>
            <a:pPr marL="0" marR="0">
              <a:lnSpc>
                <a:spcPct val="106000"/>
              </a:lnSpc>
              <a:spcBef>
                <a:spcPts val="3600"/>
              </a:spcBef>
            </a:pPr>
            <a:r>
              <a:rPr lang="en-US" sz="3600" kern="0" dirty="0">
                <a:solidFill>
                  <a:srgbClr val="0F79B7"/>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These types of drugs help to decrease the cravings for opioids when used as part of a MAT.</a:t>
            </a:r>
            <a:endParaRPr lang="en-US" sz="3600" kern="150" dirty="0">
              <a:solidFill>
                <a:srgbClr val="0F79B7"/>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6000"/>
              </a:lnSpc>
              <a:spcBef>
                <a:spcPts val="0"/>
              </a:spcBef>
            </a:pPr>
            <a:endParaRPr lang="en-US" sz="3600" kern="150" dirty="0">
              <a:solidFill>
                <a:srgbClr val="0F79B7"/>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Opioid Agonists</a:t>
            </a:r>
          </a:p>
        </p:txBody>
      </p:sp>
    </p:spTree>
    <p:extLst>
      <p:ext uri="{BB962C8B-B14F-4D97-AF65-F5344CB8AC3E}">
        <p14:creationId xmlns:p14="http://schemas.microsoft.com/office/powerpoint/2010/main" val="340512120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1975"/>
            <a:ext cx="19354800" cy="9422425"/>
          </a:xfrm>
        </p:spPr>
        <p:txBody>
          <a:bodyPr/>
          <a:lstStyle/>
          <a:p>
            <a:pPr marL="0" marR="0">
              <a:lnSpc>
                <a:spcPct val="107000"/>
              </a:lnSpc>
              <a:spcBef>
                <a:spcPts val="0"/>
              </a:spcBef>
              <a:spcAft>
                <a:spcPts val="800"/>
              </a:spcAft>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Buprenorphine is the first medication to treat opioid use disorder (OUD) that can be prescribed or dispensed in physician offices, significantly increasing access to treatment. Buprenorphine should be prescribed as part of a comprehensive treatment plan that includes counseling and other services to provide patients with a whole-person approach.</a:t>
            </a:r>
            <a:endParaRPr lang="en-US" sz="3600" kern="100" dirty="0">
              <a:solidFill>
                <a:srgbClr val="3273B5"/>
              </a:solidFill>
              <a:effectLst/>
              <a:highlight>
                <a:srgbClr val="FFFFFF"/>
              </a:highlight>
              <a:latin typeface="+mn-lt"/>
              <a:ea typeface="Aptos" panose="020B0004020202020204" pitchFamily="34" charset="0"/>
              <a:cs typeface="Times New Roman" panose="02020603050405020304" pitchFamily="18" charset="0"/>
            </a:endParaRPr>
          </a:p>
          <a:p>
            <a:pPr marL="0" marR="0">
              <a:lnSpc>
                <a:spcPct val="107000"/>
              </a:lnSpc>
              <a:spcBef>
                <a:spcPts val="3600"/>
              </a:spcBef>
            </a:pPr>
            <a:r>
              <a:rPr lang="en-US" sz="3600" b="1"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The following buprenorphine products are FDA approved for the treatment of OUD:</a:t>
            </a:r>
            <a:endParaRPr lang="en-US" sz="3600" kern="100" dirty="0">
              <a:solidFill>
                <a:srgbClr val="3273B5"/>
              </a:solidFill>
              <a:effectLst/>
              <a:highlight>
                <a:srgbClr val="FFFFFF"/>
              </a:highlight>
              <a:latin typeface="+mn-lt"/>
              <a:ea typeface="Aptos" panose="020B0004020202020204" pitchFamily="34" charset="0"/>
              <a:cs typeface="Times New Roman" panose="02020603050405020304" pitchFamily="18" charset="0"/>
            </a:endParaRPr>
          </a:p>
          <a:p>
            <a:pPr marL="1941513" marR="0" lvl="0" indent="-571500">
              <a:lnSpc>
                <a:spcPct val="107000"/>
              </a:lnSpc>
              <a:spcBef>
                <a:spcPts val="3000"/>
              </a:spcBef>
              <a:spcAft>
                <a:spcPts val="600"/>
              </a:spcAft>
              <a:buClr>
                <a:srgbClr val="FFC000"/>
              </a:buClr>
              <a:buSzPct val="100000"/>
              <a:buFont typeface="Symbol" panose="05050102010706020507" pitchFamily="18" charset="2"/>
              <a:buChar char=""/>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Buprenorphine/naloxone sublingual films (Suboxone)</a:t>
            </a:r>
            <a:endParaRPr lang="en-US" sz="3600" kern="100" dirty="0">
              <a:solidFill>
                <a:srgbClr val="3273B5"/>
              </a:solidFill>
              <a:effectLst/>
              <a:highlight>
                <a:srgbClr val="FFFFFF"/>
              </a:highlight>
              <a:latin typeface="+mn-lt"/>
              <a:ea typeface="Aptos" panose="020B0004020202020204" pitchFamily="34" charset="0"/>
              <a:cs typeface="Times New Roman" panose="02020603050405020304" pitchFamily="18" charset="0"/>
            </a:endParaRPr>
          </a:p>
          <a:p>
            <a:pPr marL="1941513" marR="0" lvl="0" indent="-571500">
              <a:lnSpc>
                <a:spcPct val="107000"/>
              </a:lnSpc>
              <a:spcBef>
                <a:spcPts val="0"/>
              </a:spcBef>
              <a:spcAft>
                <a:spcPts val="600"/>
              </a:spcAft>
              <a:buClr>
                <a:srgbClr val="FFC000"/>
              </a:buClr>
              <a:buSzPct val="100000"/>
              <a:buFont typeface="Symbol" panose="05050102010706020507" pitchFamily="18" charset="2"/>
              <a:buChar char=""/>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Buprenorphine/naloxone) sublingual tablets (</a:t>
            </a:r>
            <a:r>
              <a:rPr lang="en-US" sz="3600" kern="0" dirty="0" err="1">
                <a:solidFill>
                  <a:srgbClr val="3273B5"/>
                </a:solidFill>
                <a:effectLst/>
                <a:highlight>
                  <a:srgbClr val="FFFFFF"/>
                </a:highlight>
                <a:latin typeface="+mn-lt"/>
                <a:ea typeface="Times New Roman" panose="02020603050405020304" pitchFamily="18" charset="0"/>
                <a:cs typeface="Times New Roman" panose="02020603050405020304" pitchFamily="18" charset="0"/>
              </a:rPr>
              <a:t>Zubsolv</a:t>
            </a: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 or Generic)</a:t>
            </a:r>
            <a:endParaRPr lang="en-US" sz="3600" kern="100" dirty="0">
              <a:solidFill>
                <a:srgbClr val="3273B5"/>
              </a:solidFill>
              <a:effectLst/>
              <a:highlight>
                <a:srgbClr val="FFFFFF"/>
              </a:highlight>
              <a:latin typeface="+mn-lt"/>
              <a:ea typeface="Aptos" panose="020B0004020202020204" pitchFamily="34" charset="0"/>
              <a:cs typeface="Times New Roman" panose="02020603050405020304" pitchFamily="18" charset="0"/>
            </a:endParaRPr>
          </a:p>
          <a:p>
            <a:pPr marL="1941513" marR="0" lvl="0" indent="-571500">
              <a:lnSpc>
                <a:spcPct val="107000"/>
              </a:lnSpc>
              <a:spcBef>
                <a:spcPts val="0"/>
              </a:spcBef>
              <a:spcAft>
                <a:spcPts val="600"/>
              </a:spcAft>
              <a:buClr>
                <a:srgbClr val="FFC000"/>
              </a:buClr>
              <a:buSzPct val="100000"/>
              <a:buFont typeface="Symbol" panose="05050102010706020507" pitchFamily="18" charset="2"/>
              <a:buChar char=""/>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Buprenorphine extended-release injection (</a:t>
            </a:r>
            <a:r>
              <a:rPr lang="en-US" sz="3600" kern="0" dirty="0" err="1">
                <a:solidFill>
                  <a:srgbClr val="3273B5"/>
                </a:solidFill>
                <a:effectLst/>
                <a:highlight>
                  <a:srgbClr val="FFFFFF"/>
                </a:highlight>
                <a:latin typeface="+mn-lt"/>
                <a:ea typeface="Times New Roman" panose="02020603050405020304" pitchFamily="18" charset="0"/>
                <a:cs typeface="Times New Roman" panose="02020603050405020304" pitchFamily="18" charset="0"/>
              </a:rPr>
              <a:t>Sublocade</a:t>
            </a: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a:t>
            </a:r>
            <a:endParaRPr lang="en-US" sz="3600" kern="100" dirty="0">
              <a:solidFill>
                <a:srgbClr val="3273B5"/>
              </a:solidFill>
              <a:effectLst/>
              <a:highlight>
                <a:srgbClr val="FFFFFF"/>
              </a:highlight>
              <a:latin typeface="+mn-lt"/>
              <a:ea typeface="Aptos" panose="020B0004020202020204" pitchFamily="34" charset="0"/>
              <a:cs typeface="Times New Roman" panose="02020603050405020304" pitchFamily="18" charset="0"/>
            </a:endParaRPr>
          </a:p>
          <a:p>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37160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What is Buprenorphine?</a:t>
            </a:r>
          </a:p>
        </p:txBody>
      </p:sp>
    </p:spTree>
    <p:extLst>
      <p:ext uri="{BB962C8B-B14F-4D97-AF65-F5344CB8AC3E}">
        <p14:creationId xmlns:p14="http://schemas.microsoft.com/office/powerpoint/2010/main" val="4947521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1975"/>
            <a:ext cx="19354800" cy="5460025"/>
          </a:xfrm>
        </p:spPr>
        <p:txBody>
          <a:bodyPr/>
          <a:lstStyle/>
          <a:p>
            <a:pPr marL="0" marR="0">
              <a:lnSpc>
                <a:spcPct val="107000"/>
              </a:lnSpc>
              <a:spcBef>
                <a:spcPts val="3600"/>
              </a:spcBef>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To begin treatment, a patient with OUD must abstain from opioid use for at least 12-24 hours and be in the early stages of withdrawal. Patients with opioids in their bloodstream or who are not in the early stages of withdrawal may experience acute withdrawal.</a:t>
            </a:r>
            <a:endParaRPr lang="en-US" sz="3600" kern="100" dirty="0">
              <a:solidFill>
                <a:srgbClr val="3273B5"/>
              </a:solidFill>
              <a:effectLst/>
              <a:highlight>
                <a:srgbClr val="FFFFFF"/>
              </a:highlight>
              <a:latin typeface="+mn-lt"/>
              <a:ea typeface="Aptos" panose="020B0004020202020204" pitchFamily="34" charset="0"/>
              <a:cs typeface="Times New Roman" panose="02020603050405020304" pitchFamily="18" charset="0"/>
            </a:endParaRPr>
          </a:p>
          <a:p>
            <a:pPr marL="0" marR="0">
              <a:lnSpc>
                <a:spcPct val="107000"/>
              </a:lnSpc>
              <a:spcBef>
                <a:spcPts val="3600"/>
              </a:spcBef>
            </a:pPr>
            <a:r>
              <a:rPr lang="en-US" sz="360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After a patient has discontinued or greatly reduced opioid use, no longer has cravings and is experiencing few, if any, side effects, the dose of buprenorphine may be adjusted. </a:t>
            </a:r>
          </a:p>
          <a:p>
            <a:pPr>
              <a:lnSpc>
                <a:spcPct val="107000"/>
              </a:lnSpc>
              <a:spcBef>
                <a:spcPts val="3600"/>
              </a:spcBef>
            </a:pPr>
            <a:r>
              <a:rPr lang="en-US" sz="3600" b="0" kern="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The length of time a patient receives buprenorphine is tailored to meet the needs of each patient, and in some cases, treatment can even be indefinite. </a:t>
            </a: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a:p>
            <a:pPr marL="0" marR="0">
              <a:lnSpc>
                <a:spcPct val="107000"/>
              </a:lnSpc>
              <a:spcBef>
                <a:spcPts val="3600"/>
              </a:spcBef>
            </a:pPr>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37160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Buprenorphine for OUD</a:t>
            </a:r>
          </a:p>
        </p:txBody>
      </p:sp>
    </p:spTree>
    <p:extLst>
      <p:ext uri="{BB962C8B-B14F-4D97-AF65-F5344CB8AC3E}">
        <p14:creationId xmlns:p14="http://schemas.microsoft.com/office/powerpoint/2010/main" val="3976758743"/>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1975"/>
            <a:ext cx="19354800" cy="7136425"/>
          </a:xfrm>
        </p:spPr>
        <p:txBody>
          <a:bodyPr/>
          <a:lstStyle/>
          <a:p>
            <a:pPr marL="0" marR="0">
              <a:spcBef>
                <a:spcPts val="3600"/>
              </a:spcBef>
            </a:pPr>
            <a:r>
              <a:rPr lang="en-US" sz="3600" dirty="0">
                <a:solidFill>
                  <a:srgbClr val="3273B5"/>
                </a:solidFill>
                <a:effectLst/>
                <a:highlight>
                  <a:srgbClr val="FFFFFF"/>
                </a:highlight>
                <a:latin typeface="+mn-lt"/>
                <a:ea typeface="Times New Roman" panose="02020603050405020304" pitchFamily="18" charset="0"/>
              </a:rPr>
              <a:t>The most common dosing of buprenorphine is 8-24 mg daily. The starting dose is 4-8 mg on the first day with gradual titration. </a:t>
            </a:r>
          </a:p>
          <a:p>
            <a:pPr marL="0" marR="0">
              <a:spcBef>
                <a:spcPts val="3600"/>
              </a:spcBef>
            </a:pPr>
            <a:r>
              <a:rPr lang="en-US" sz="3600" dirty="0">
                <a:solidFill>
                  <a:srgbClr val="3273B5"/>
                </a:solidFill>
                <a:effectLst/>
                <a:latin typeface="+mn-lt"/>
                <a:ea typeface="Aptos" panose="020B0004020202020204" pitchFamily="34" charset="0"/>
                <a:cs typeface="Times New Roman" panose="02020603050405020304" pitchFamily="18" charset="0"/>
              </a:rPr>
              <a:t>The dose of buprenorphine depends on the severity of withdrawal symptoms and the history of last opioid use</a:t>
            </a:r>
            <a:r>
              <a:rPr lang="en-US" sz="3600" dirty="0">
                <a:solidFill>
                  <a:srgbClr val="3273B5"/>
                </a:solidFill>
                <a:latin typeface="+mn-lt"/>
                <a:ea typeface="Aptos" panose="020B0004020202020204" pitchFamily="34" charset="0"/>
                <a:cs typeface="Times New Roman" panose="02020603050405020304" pitchFamily="18" charset="0"/>
              </a:rPr>
              <a:t>:</a:t>
            </a:r>
            <a:endParaRPr lang="en-US" sz="3600" dirty="0">
              <a:solidFill>
                <a:srgbClr val="3273B5"/>
              </a:solidFill>
              <a:effectLst/>
              <a:latin typeface="+mn-lt"/>
              <a:ea typeface="Aptos" panose="020B0004020202020204" pitchFamily="34" charset="0"/>
              <a:cs typeface="Times New Roman" panose="02020603050405020304" pitchFamily="18" charset="0"/>
            </a:endParaRPr>
          </a:p>
          <a:p>
            <a:pPr marL="1609725" marR="0" indent="-571500">
              <a:spcBef>
                <a:spcPts val="1800"/>
              </a:spcBef>
              <a:buClr>
                <a:srgbClr val="FFC000"/>
              </a:buClr>
              <a:buSzPct val="100000"/>
              <a:buFont typeface="Arial" panose="020B0604020202020204" pitchFamily="34" charset="0"/>
              <a:buChar char="•"/>
            </a:pPr>
            <a:r>
              <a:rPr lang="en-US" sz="3600" dirty="0">
                <a:solidFill>
                  <a:srgbClr val="3273B5"/>
                </a:solidFill>
                <a:latin typeface="+mn-lt"/>
                <a:ea typeface="Aptos" panose="020B0004020202020204" pitchFamily="34" charset="0"/>
                <a:cs typeface="Times New Roman" panose="02020603050405020304" pitchFamily="18" charset="0"/>
              </a:rPr>
              <a:t>Methadone – requires 48-72 hours since last use</a:t>
            </a:r>
          </a:p>
          <a:p>
            <a:pPr marL="1609725" marR="0" indent="-571500">
              <a:spcBef>
                <a:spcPts val="1800"/>
              </a:spcBef>
              <a:buClr>
                <a:srgbClr val="FFC000"/>
              </a:buClr>
              <a:buSzPct val="100000"/>
              <a:buFont typeface="Arial" panose="020B0604020202020204" pitchFamily="34" charset="0"/>
              <a:buChar char="•"/>
            </a:pPr>
            <a:r>
              <a:rPr lang="en-US" sz="3600" dirty="0">
                <a:solidFill>
                  <a:srgbClr val="3273B5"/>
                </a:solidFill>
                <a:effectLst/>
                <a:latin typeface="+mn-lt"/>
                <a:ea typeface="Aptos" panose="020B0004020202020204" pitchFamily="34" charset="0"/>
                <a:cs typeface="Times New Roman" panose="02020603050405020304" pitchFamily="18" charset="0"/>
              </a:rPr>
              <a:t>Heroin – requi</a:t>
            </a:r>
            <a:r>
              <a:rPr lang="en-US" sz="3600" dirty="0">
                <a:solidFill>
                  <a:srgbClr val="3273B5"/>
                </a:solidFill>
                <a:latin typeface="+mn-lt"/>
                <a:ea typeface="Aptos" panose="020B0004020202020204" pitchFamily="34" charset="0"/>
                <a:cs typeface="Times New Roman" panose="02020603050405020304" pitchFamily="18" charset="0"/>
              </a:rPr>
              <a:t>res 12 hours since last use</a:t>
            </a:r>
          </a:p>
          <a:p>
            <a:pPr marL="1609725" marR="0" indent="-571500">
              <a:spcBef>
                <a:spcPts val="1800"/>
              </a:spcBef>
              <a:buClr>
                <a:srgbClr val="FFC000"/>
              </a:buClr>
              <a:buSzPct val="100000"/>
              <a:buFont typeface="Arial" panose="020B0604020202020204" pitchFamily="34" charset="0"/>
              <a:buChar char="•"/>
            </a:pPr>
            <a:r>
              <a:rPr lang="en-US" sz="3600" dirty="0">
                <a:solidFill>
                  <a:srgbClr val="3273B5"/>
                </a:solidFill>
                <a:latin typeface="+mn-lt"/>
                <a:ea typeface="Aptos" panose="020B0004020202020204" pitchFamily="34" charset="0"/>
                <a:cs typeface="Times New Roman" panose="02020603050405020304" pitchFamily="18" charset="0"/>
              </a:rPr>
              <a:t>Fentanyl – requires 12+ hours since last use</a:t>
            </a:r>
          </a:p>
        </p:txBody>
      </p:sp>
      <p:sp>
        <p:nvSpPr>
          <p:cNvPr id="3" name="Text Placeholder 4">
            <a:extLst>
              <a:ext uri="{FF2B5EF4-FFF2-40B4-BE49-F238E27FC236}">
                <a16:creationId xmlns:a16="http://schemas.microsoft.com/office/drawing/2014/main" id="{E6AE28CF-61DB-77F2-0713-E99D1E2234D3}"/>
              </a:ext>
            </a:extLst>
          </p:cNvPr>
          <p:cNvSpPr txBox="1">
            <a:spLocks/>
          </p:cNvSpPr>
          <p:nvPr/>
        </p:nvSpPr>
        <p:spPr>
          <a:xfrm>
            <a:off x="2895600" y="759068"/>
            <a:ext cx="137160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Buprenorphine Dosing</a:t>
            </a:r>
          </a:p>
        </p:txBody>
      </p:sp>
      <p:sp>
        <p:nvSpPr>
          <p:cNvPr id="4" name="TextBox 3">
            <a:extLst>
              <a:ext uri="{FF2B5EF4-FFF2-40B4-BE49-F238E27FC236}">
                <a16:creationId xmlns:a16="http://schemas.microsoft.com/office/drawing/2014/main" id="{8E60A6C2-2521-4D3F-FE87-A10EF2B1B51F}"/>
              </a:ext>
            </a:extLst>
          </p:cNvPr>
          <p:cNvSpPr txBox="1"/>
          <p:nvPr/>
        </p:nvSpPr>
        <p:spPr>
          <a:xfrm>
            <a:off x="3063240" y="8229600"/>
            <a:ext cx="15468600" cy="222625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3600" b="0" kern="100" dirty="0">
                <a:solidFill>
                  <a:srgbClr val="FF6600"/>
                </a:solidFill>
                <a:effectLst/>
                <a:latin typeface="+mn-lt"/>
                <a:ea typeface="Aptos" panose="020B0004020202020204" pitchFamily="34" charset="0"/>
                <a:cs typeface="Times New Roman" panose="02020603050405020304" pitchFamily="18" charset="0"/>
              </a:rPr>
              <a:t>The risk with initiating buprenorphine too soon is that buprenorphine has a very high affinity for the MU receptor and will displace any other opioid on the receptor, thereby causing precipitated opioid withdrawal.</a:t>
            </a:r>
            <a:endParaRPr lang="en-US" sz="3600" b="0" dirty="0">
              <a:solidFill>
                <a:srgbClr val="FF6600"/>
              </a:solidFill>
              <a:effectLst/>
              <a:highlight>
                <a:srgbClr val="FFFFFF"/>
              </a:highlight>
              <a:latin typeface="+mn-lt"/>
              <a:ea typeface="Calibri" panose="020F0502020204030204" pitchFamily="34" charset="0"/>
              <a:cs typeface="Times New Roman" panose="02020603050405020304" pitchFamily="18" charset="0"/>
            </a:endParaRPr>
          </a:p>
          <a:p>
            <a:pPr marL="0" marR="0" indent="0" algn="l" defTabSz="825500" rtl="0" fontAlgn="auto" latinLnBrk="0" hangingPunct="0">
              <a:lnSpc>
                <a:spcPct val="100000"/>
              </a:lnSpc>
              <a:spcBef>
                <a:spcPts val="0"/>
              </a:spcBef>
              <a:spcAft>
                <a:spcPts val="0"/>
              </a:spcAft>
              <a:buClrTx/>
              <a:buSzTx/>
              <a:buFontTx/>
              <a:buNone/>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123618524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4906"/>
            <a:ext cx="19354800" cy="8047894"/>
          </a:xfrm>
        </p:spPr>
        <p:txBody>
          <a:bodyPr/>
          <a:lstStyle/>
          <a:p>
            <a:pPr marL="0" marR="0">
              <a:lnSpc>
                <a:spcPct val="107000"/>
              </a:lnSpc>
              <a:spcBef>
                <a:spcPts val="3600"/>
              </a:spcBef>
            </a:pPr>
            <a:r>
              <a:rPr lang="en-US" sz="3600" kern="100" dirty="0">
                <a:effectLst/>
                <a:latin typeface="+mn-lt"/>
                <a:ea typeface="Aptos" panose="020B0004020202020204" pitchFamily="34" charset="0"/>
                <a:cs typeface="Times New Roman" panose="02020603050405020304" pitchFamily="18" charset="0"/>
              </a:rPr>
              <a:t>Precipitated withdrawal can occur due to the replacement of a full opioid receptor agonist (heroin, fentanyl, or morphine) with a partial agonist that binds with a higher affinity (Buprenorphine). </a:t>
            </a:r>
          </a:p>
          <a:p>
            <a:pPr marL="0" marR="0">
              <a:lnSpc>
                <a:spcPct val="107000"/>
              </a:lnSpc>
              <a:spcBef>
                <a:spcPts val="3600"/>
              </a:spcBef>
            </a:pPr>
            <a:r>
              <a:rPr lang="en-US" sz="3600" kern="100" dirty="0">
                <a:effectLst/>
                <a:latin typeface="+mn-lt"/>
                <a:ea typeface="Aptos" panose="020B0004020202020204" pitchFamily="34" charset="0"/>
                <a:cs typeface="Times New Roman" panose="02020603050405020304" pitchFamily="18" charset="0"/>
              </a:rPr>
              <a:t>Symptoms are similar to opiate withdrawal. </a:t>
            </a:r>
          </a:p>
          <a:p>
            <a:pPr marL="0" marR="0">
              <a:lnSpc>
                <a:spcPct val="107000"/>
              </a:lnSpc>
              <a:spcBef>
                <a:spcPts val="3600"/>
              </a:spcBef>
            </a:pPr>
            <a:r>
              <a:rPr lang="en-US" sz="3600" kern="100" dirty="0">
                <a:effectLst/>
                <a:latin typeface="+mn-lt"/>
                <a:ea typeface="Aptos" panose="020B0004020202020204" pitchFamily="34" charset="0"/>
                <a:cs typeface="Times New Roman" panose="02020603050405020304" pitchFamily="18" charset="0"/>
              </a:rPr>
              <a:t>Avoid precipitated withdrawal by measuring symptoms before induction via COWS.</a:t>
            </a:r>
          </a:p>
          <a:p>
            <a:pPr marL="0" marR="0">
              <a:lnSpc>
                <a:spcPct val="107000"/>
              </a:lnSpc>
              <a:spcBef>
                <a:spcPts val="3600"/>
              </a:spcBef>
            </a:pPr>
            <a:r>
              <a:rPr lang="en-US" sz="3600" kern="100" dirty="0">
                <a:latin typeface="+mn-lt"/>
                <a:ea typeface="Aptos" panose="020B0004020202020204" pitchFamily="34" charset="0"/>
                <a:cs typeface="Times New Roman" panose="02020603050405020304" pitchFamily="18" charset="0"/>
              </a:rPr>
              <a:t>COWS score </a:t>
            </a:r>
            <a:r>
              <a:rPr lang="en-US" sz="3600" kern="100" dirty="0">
                <a:effectLst/>
                <a:latin typeface="+mn-lt"/>
                <a:ea typeface="Aptos" panose="020B0004020202020204" pitchFamily="34" charset="0"/>
                <a:cs typeface="Times New Roman" panose="02020603050405020304" pitchFamily="18" charset="0"/>
              </a:rPr>
              <a:t>&gt; 12 or Fentanyl use may require lower initial Buprenorphine dosing   (2.0mg/0.5 mg). </a:t>
            </a: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Precipitated Withdrawal</a:t>
            </a:r>
          </a:p>
        </p:txBody>
      </p:sp>
      <p:sp>
        <p:nvSpPr>
          <p:cNvPr id="3" name="TextBox 2">
            <a:extLst>
              <a:ext uri="{FF2B5EF4-FFF2-40B4-BE49-F238E27FC236}">
                <a16:creationId xmlns:a16="http://schemas.microsoft.com/office/drawing/2014/main" id="{7411289A-1B74-C84D-961A-6A91EAEFD0E7}"/>
              </a:ext>
            </a:extLst>
          </p:cNvPr>
          <p:cNvSpPr txBox="1"/>
          <p:nvPr/>
        </p:nvSpPr>
        <p:spPr>
          <a:xfrm>
            <a:off x="3048000" y="8993832"/>
            <a:ext cx="15544800" cy="17645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r>
              <a:rPr lang="en-US" sz="3600" b="0" kern="100" dirty="0">
                <a:solidFill>
                  <a:srgbClr val="3273B5"/>
                </a:solidFill>
                <a:effectLst/>
                <a:latin typeface="+mn-lt"/>
                <a:ea typeface="Aptos" panose="020B0004020202020204" pitchFamily="34" charset="0"/>
                <a:cs typeface="Times New Roman" panose="02020603050405020304" pitchFamily="18" charset="0"/>
              </a:rPr>
              <a:t>Should precipitated withdrawal occur, provide support and information to the patient, manage acute symptoms, and avoid the use of benzodiazepines. </a:t>
            </a: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384668535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4038600"/>
            <a:ext cx="19354800" cy="4314094"/>
          </a:xfrm>
        </p:spPr>
        <p:txBody>
          <a:bodyPr/>
          <a:lstStyle/>
          <a:p>
            <a:pPr marL="571500" marR="0" indent="-571500">
              <a:lnSpc>
                <a:spcPct val="106000"/>
              </a:lnSpc>
              <a:spcBef>
                <a:spcPts val="0"/>
              </a:spcBef>
              <a:spcAft>
                <a:spcPts val="1000"/>
              </a:spcAft>
              <a:buClr>
                <a:srgbClr val="FFC000"/>
              </a:buClr>
              <a:buSzPct val="100000"/>
              <a:buFont typeface="Arial" panose="020B0604020202020204" pitchFamily="34" charset="0"/>
              <a:buChar char="•"/>
            </a:pPr>
            <a:r>
              <a:rPr lang="en-US" sz="4400" kern="0" spc="-1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Misconception 1: Suboxone just substitutes one drug for another.</a:t>
            </a:r>
            <a:endParaRPr lang="en-US" sz="4400" kern="15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L="571500" indent="-571500">
              <a:lnSpc>
                <a:spcPct val="106000"/>
              </a:lnSpc>
              <a:spcAft>
                <a:spcPts val="1125"/>
              </a:spcAft>
              <a:buClr>
                <a:srgbClr val="FFC000"/>
              </a:buClr>
              <a:buSzPct val="100000"/>
              <a:buFont typeface="Arial" panose="020B0604020202020204" pitchFamily="34" charset="0"/>
              <a:buChar char="•"/>
            </a:pPr>
            <a:r>
              <a:rPr lang="en-US" sz="4400" kern="0" spc="-1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Misconception 2: Suboxone is a “failure of willpower” or “giving up.”</a:t>
            </a:r>
            <a:endParaRPr lang="en-US" sz="4400" kern="15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L="571500" indent="-571500">
              <a:lnSpc>
                <a:spcPct val="106000"/>
              </a:lnSpc>
              <a:spcAft>
                <a:spcPts val="1125"/>
              </a:spcAft>
              <a:buClr>
                <a:srgbClr val="FFC000"/>
              </a:buClr>
              <a:buSzPct val="100000"/>
              <a:buFont typeface="Arial" panose="020B0604020202020204" pitchFamily="34" charset="0"/>
              <a:buChar char="•"/>
            </a:pPr>
            <a:r>
              <a:rPr lang="en-US" sz="4400" kern="0" spc="-10" dirty="0">
                <a:solidFill>
                  <a:srgbClr val="3273B5"/>
                </a:solidFill>
                <a:effectLst/>
                <a:highlight>
                  <a:srgbClr val="FFFFFF"/>
                </a:highlight>
                <a:latin typeface="+mn-lt"/>
                <a:ea typeface="Times New Roman" panose="02020603050405020304" pitchFamily="18" charset="0"/>
                <a:cs typeface="Times New Roman" panose="02020603050405020304" pitchFamily="18" charset="0"/>
              </a:rPr>
              <a:t>Misconception 3: Patients can get “high” or “loaded” on Suboxone.</a:t>
            </a:r>
            <a:endParaRPr lang="en-US" sz="4400" kern="15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L="0" marR="0">
              <a:lnSpc>
                <a:spcPct val="106000"/>
              </a:lnSpc>
              <a:spcBef>
                <a:spcPts val="0"/>
              </a:spcBef>
              <a:spcAft>
                <a:spcPts val="1125"/>
              </a:spcAft>
            </a:pPr>
            <a:endParaRPr lang="en-US" sz="3600" kern="150" dirty="0">
              <a:solidFill>
                <a:srgbClr val="231F20"/>
              </a:solidFill>
              <a:effectLst/>
              <a:highlight>
                <a:srgbClr val="FFFFFF"/>
              </a:highlight>
              <a:latin typeface="Trebuchet MS" panose="020B0603020202020204" pitchFamily="34" charset="0"/>
              <a:ea typeface="Calibri" panose="020F0502020204030204" pitchFamily="34" charset="0"/>
              <a:cs typeface="Arial" panose="020B0604020202020204" pitchFamily="34" charset="0"/>
            </a:endParaRPr>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81356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Misconceptions about Buprenorphine</a:t>
            </a:r>
          </a:p>
        </p:txBody>
      </p:sp>
    </p:spTree>
    <p:extLst>
      <p:ext uri="{BB962C8B-B14F-4D97-AF65-F5344CB8AC3E}">
        <p14:creationId xmlns:p14="http://schemas.microsoft.com/office/powerpoint/2010/main" val="3458707673"/>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4906"/>
            <a:ext cx="19354800" cy="7133493"/>
          </a:xfrm>
        </p:spPr>
        <p:txBody>
          <a:bodyPr/>
          <a:lstStyle/>
          <a:p>
            <a:pPr marR="0" lvl="0" algn="l">
              <a:lnSpc>
                <a:spcPct val="106000"/>
              </a:lnSpc>
              <a:spcBef>
                <a:spcPts val="500"/>
              </a:spcBef>
              <a:spcAft>
                <a:spcPts val="600"/>
              </a:spcAft>
              <a:buSzPts val="1000"/>
            </a:pPr>
            <a:r>
              <a:rPr lang="en-US" sz="3600" b="1" dirty="0">
                <a:solidFill>
                  <a:srgbClr val="3273B5"/>
                </a:solidFill>
                <a:highlight>
                  <a:srgbClr val="FFFFFF"/>
                </a:highlight>
                <a:latin typeface="+mn-lt"/>
                <a:ea typeface="Calibri" panose="020F0502020204030204" pitchFamily="34" charset="0"/>
                <a:cs typeface="Times New Roman" panose="02020603050405020304" pitchFamily="18" charset="0"/>
              </a:rPr>
              <a:t>Buprenorphine:</a:t>
            </a:r>
          </a:p>
          <a:p>
            <a:pPr marR="0" lvl="0" algn="l">
              <a:lnSpc>
                <a:spcPct val="106000"/>
              </a:lnSpc>
              <a:spcBef>
                <a:spcPts val="500"/>
              </a:spcBef>
              <a:spcAft>
                <a:spcPts val="600"/>
              </a:spcAft>
              <a:buSzPts val="1000"/>
            </a:pPr>
            <a:r>
              <a:rPr lang="en-US" sz="3600" dirty="0">
                <a:solidFill>
                  <a:srgbClr val="3273B5"/>
                </a:solidFill>
                <a:highlight>
                  <a:srgbClr val="FFFFFF"/>
                </a:highlight>
                <a:latin typeface="+mn-lt"/>
                <a:ea typeface="Calibri" panose="020F0502020204030204" pitchFamily="34" charset="0"/>
                <a:cs typeface="Times New Roman" panose="02020603050405020304" pitchFamily="18" charset="0"/>
              </a:rPr>
              <a:t>Partial agonist. Superior </a:t>
            </a:r>
            <a:r>
              <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rPr>
              <a:t>to methadone for tolerability and equivalent for treatment retention and other outcomes. Lower risk of overdose. Treatment of choic</a:t>
            </a:r>
            <a:r>
              <a:rPr lang="en-US" sz="3600" dirty="0">
                <a:solidFill>
                  <a:srgbClr val="3273B5"/>
                </a:solidFill>
                <a:highlight>
                  <a:srgbClr val="FFFFFF"/>
                </a:highlight>
                <a:latin typeface="+mn-lt"/>
                <a:ea typeface="Calibri" panose="020F0502020204030204" pitchFamily="34" charset="0"/>
                <a:cs typeface="Times New Roman" panose="02020603050405020304" pitchFamily="18" charset="0"/>
              </a:rPr>
              <a:t>e for pregnant/breastfeeding women. Few drug-to-drug interactions.</a:t>
            </a:r>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R="0" lvl="0" algn="l">
              <a:lnSpc>
                <a:spcPct val="106000"/>
              </a:lnSpc>
              <a:spcBef>
                <a:spcPts val="500"/>
              </a:spcBef>
              <a:spcAft>
                <a:spcPts val="600"/>
              </a:spcAft>
              <a:buSzPts val="1000"/>
            </a:pPr>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pPr marR="0" lvl="0" algn="l">
              <a:lnSpc>
                <a:spcPct val="106000"/>
              </a:lnSpc>
              <a:spcBef>
                <a:spcPts val="500"/>
              </a:spcBef>
              <a:spcAft>
                <a:spcPts val="600"/>
              </a:spcAft>
              <a:buSzPts val="1000"/>
            </a:pPr>
            <a:r>
              <a:rPr lang="en-US" sz="3600" b="1" dirty="0">
                <a:solidFill>
                  <a:srgbClr val="3273B5"/>
                </a:solidFill>
                <a:effectLst/>
                <a:highlight>
                  <a:srgbClr val="FFFFFF"/>
                </a:highlight>
                <a:latin typeface="+mn-lt"/>
                <a:ea typeface="Calibri" panose="020F0502020204030204" pitchFamily="34" charset="0"/>
                <a:cs typeface="Times New Roman" panose="02020603050405020304" pitchFamily="18" charset="0"/>
              </a:rPr>
              <a:t>Methadone:</a:t>
            </a:r>
          </a:p>
          <a:p>
            <a:pPr marR="0" lvl="0" algn="l">
              <a:lnSpc>
                <a:spcPct val="106000"/>
              </a:lnSpc>
              <a:spcBef>
                <a:spcPts val="500"/>
              </a:spcBef>
              <a:spcAft>
                <a:spcPts val="600"/>
              </a:spcAft>
              <a:buSzPts val="1000"/>
            </a:pPr>
            <a:r>
              <a:rPr lang="en-US" sz="3600" dirty="0">
                <a:solidFill>
                  <a:srgbClr val="3273B5"/>
                </a:solidFill>
                <a:highlight>
                  <a:srgbClr val="FFFFFF"/>
                </a:highlight>
                <a:latin typeface="+mn-lt"/>
                <a:ea typeface="Calibri" panose="020F0502020204030204" pitchFamily="34" charset="0"/>
                <a:cs typeface="Times New Roman" panose="02020603050405020304" pitchFamily="18" charset="0"/>
              </a:rPr>
              <a:t>Full agonist. Superior to Buprenorphine in treatment of severe OUD. </a:t>
            </a:r>
            <a:r>
              <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rPr>
              <a:t>Treatment of choic</a:t>
            </a:r>
            <a:r>
              <a:rPr lang="en-US" sz="3600" dirty="0">
                <a:solidFill>
                  <a:srgbClr val="3273B5"/>
                </a:solidFill>
                <a:highlight>
                  <a:srgbClr val="FFFFFF"/>
                </a:highlight>
                <a:latin typeface="+mn-lt"/>
                <a:ea typeface="Calibri" panose="020F0502020204030204" pitchFamily="34" charset="0"/>
                <a:cs typeface="Times New Roman" panose="02020603050405020304" pitchFamily="18" charset="0"/>
              </a:rPr>
              <a:t>e for pregnant/breastfeeding women. More readily available through OTP.</a:t>
            </a:r>
            <a:endParaRPr lang="en-US" sz="3600" dirty="0">
              <a:solidFill>
                <a:srgbClr val="3273B5"/>
              </a:solidFill>
              <a:effectLst/>
              <a:highlight>
                <a:srgbClr val="FFFFFF"/>
              </a:highlight>
              <a:latin typeface="+mn-lt"/>
              <a:ea typeface="Calibri" panose="020F0502020204030204" pitchFamily="34" charset="0"/>
              <a:cs typeface="Times New Roman" panose="02020603050405020304" pitchFamily="18" charset="0"/>
            </a:endParaRP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41732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Buprenorphine vs Methadone</a:t>
            </a:r>
          </a:p>
        </p:txBody>
      </p:sp>
    </p:spTree>
    <p:extLst>
      <p:ext uri="{BB962C8B-B14F-4D97-AF65-F5344CB8AC3E}">
        <p14:creationId xmlns:p14="http://schemas.microsoft.com/office/powerpoint/2010/main" val="242654029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6AC6A-155C-452B-A591-5E0B91903EAC}"/>
              </a:ext>
            </a:extLst>
          </p:cNvPr>
          <p:cNvSpPr>
            <a:spLocks noGrp="1"/>
          </p:cNvSpPr>
          <p:nvPr>
            <p:ph type="title"/>
          </p:nvPr>
        </p:nvSpPr>
        <p:spPr/>
        <p:txBody>
          <a:bodyPr/>
          <a:lstStyle/>
          <a:p>
            <a:r>
              <a:rPr lang="en-US" dirty="0"/>
              <a:t>Disclosure to Learners</a:t>
            </a:r>
          </a:p>
        </p:txBody>
      </p:sp>
      <p:sp>
        <p:nvSpPr>
          <p:cNvPr id="3" name="Text Placeholder 2">
            <a:extLst>
              <a:ext uri="{FF2B5EF4-FFF2-40B4-BE49-F238E27FC236}">
                <a16:creationId xmlns:a16="http://schemas.microsoft.com/office/drawing/2014/main" id="{75E2845A-EF74-496A-BB22-37F68516BA94}"/>
              </a:ext>
            </a:extLst>
          </p:cNvPr>
          <p:cNvSpPr>
            <a:spLocks noGrp="1"/>
          </p:cNvSpPr>
          <p:nvPr>
            <p:ph type="body" idx="1"/>
          </p:nvPr>
        </p:nvSpPr>
        <p:spPr/>
        <p:txBody>
          <a:bodyPr/>
          <a:lstStyle/>
          <a:p>
            <a:r>
              <a:rPr lang="en-US" sz="6400" dirty="0">
                <a:latin typeface="Calibri" panose="020F0502020204030204" pitchFamily="34" charset="0"/>
                <a:ea typeface="Times New Roman" panose="02020603050405020304" pitchFamily="18" charset="0"/>
              </a:rPr>
              <a:t>37th Annual Texas Council Conference</a:t>
            </a:r>
            <a:endParaRPr lang="en-US" sz="6400" dirty="0"/>
          </a:p>
          <a:p>
            <a:r>
              <a:rPr lang="en-US" dirty="0"/>
              <a:t>June 17-19, 2024</a:t>
            </a:r>
          </a:p>
        </p:txBody>
      </p:sp>
    </p:spTree>
    <p:extLst>
      <p:ext uri="{BB962C8B-B14F-4D97-AF65-F5344CB8AC3E}">
        <p14:creationId xmlns:p14="http://schemas.microsoft.com/office/powerpoint/2010/main" val="442850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4907"/>
            <a:ext cx="19354800" cy="6131170"/>
          </a:xfrm>
        </p:spPr>
        <p:txBody>
          <a:bodyPr/>
          <a:lstStyle/>
          <a:p>
            <a:pPr>
              <a:lnSpc>
                <a:spcPct val="106000"/>
              </a:lnSpc>
              <a:spcBef>
                <a:spcPts val="3600"/>
              </a:spcBef>
              <a:spcAft>
                <a:spcPts val="1800"/>
              </a:spcAft>
            </a:pPr>
            <a:r>
              <a:rPr lang="en-US" sz="360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Antagonists work well to prevent opioid abuse because the euphoric effects of the drugs are blocked. </a:t>
            </a:r>
            <a:r>
              <a:rPr lang="en-US" sz="360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But they also work for people who have </a:t>
            </a:r>
            <a:r>
              <a:rPr lang="en-US" sz="3600" dirty="0">
                <a:solidFill>
                  <a:srgbClr val="FF6600"/>
                </a:solidFill>
                <a:effectLst/>
                <a:highlight>
                  <a:srgbClr val="FFFFFF"/>
                </a:highlight>
                <a:uFill>
                  <a:solidFill>
                    <a:srgbClr val="000000"/>
                  </a:solidFill>
                </a:uFill>
                <a:latin typeface="Trebuchet MS" panose="020B0603020202020204" pitchFamily="34" charset="0"/>
                <a:ea typeface="Times New Roman" panose="02020603050405020304" pitchFamily="18" charset="0"/>
                <a:cs typeface="Arial" panose="020B0604020202020204" pitchFamily="34" charset="0"/>
              </a:rPr>
              <a:t>overdosed</a:t>
            </a:r>
            <a:r>
              <a:rPr lang="en-US" sz="3600" dirty="0">
                <a:solidFill>
                  <a:srgbClr val="FF6600"/>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and consumed too many opioids. These opioid antagonists will pull the opioids out of the receptors and take their place instead, which can help reverse an overdose.</a:t>
            </a:r>
            <a:endParaRPr lang="en-US" sz="3600" dirty="0">
              <a:solidFill>
                <a:srgbClr val="FF6600"/>
              </a:solidFill>
              <a:effectLst/>
              <a:highlight>
                <a:srgbClr val="FFFFFF"/>
              </a:highlight>
              <a:latin typeface="Times New Roman" panose="02020603050405020304" pitchFamily="18" charset="0"/>
              <a:ea typeface="Times New Roman" panose="02020603050405020304" pitchFamily="18" charset="0"/>
            </a:endParaRPr>
          </a:p>
          <a:p>
            <a:pPr>
              <a:lnSpc>
                <a:spcPct val="106000"/>
              </a:lnSpc>
              <a:spcBef>
                <a:spcPts val="3600"/>
              </a:spcBef>
              <a:spcAft>
                <a:spcPts val="1800"/>
              </a:spcAft>
            </a:pPr>
            <a:r>
              <a:rPr lang="en-US" sz="3600" dirty="0">
                <a:solidFill>
                  <a:srgbClr val="3273B5"/>
                </a:solidFill>
                <a:effectLst/>
                <a:highlight>
                  <a:srgbClr val="FFFFFF"/>
                </a:highlight>
                <a:uFill>
                  <a:solidFill>
                    <a:srgbClr val="000000"/>
                  </a:solidFill>
                </a:uFill>
                <a:latin typeface="Trebuchet MS" panose="020B0603020202020204" pitchFamily="34" charset="0"/>
                <a:ea typeface="Times New Roman" panose="02020603050405020304" pitchFamily="18" charset="0"/>
                <a:cs typeface="Arial" panose="020B0604020202020204" pitchFamily="34" charset="0"/>
              </a:rPr>
              <a:t>Opioid antagonists</a:t>
            </a:r>
            <a:r>
              <a:rPr lang="en-US" sz="3600" dirty="0">
                <a:solidFill>
                  <a:srgbClr val="3273B5"/>
                </a:solidFill>
                <a:effectLst/>
                <a:highlight>
                  <a:srgbClr val="FFFFFF"/>
                </a:highlight>
                <a:latin typeface="Trebuchet MS" panose="020B0603020202020204" pitchFamily="34" charset="0"/>
                <a:ea typeface="Times New Roman" panose="02020603050405020304" pitchFamily="18" charset="0"/>
                <a:cs typeface="Arial" panose="020B0604020202020204" pitchFamily="34" charset="0"/>
              </a:rPr>
              <a:t> work completely differently at the receptors. These drugs attach to the docking stations, but their purpose is to block other opioids from docking. When you use an opioid antagonist, other opioids cannot activate the cell. So, if you take an opioid after taking an opioid antagonist, you will not feel the opioid’s pleasurable effects. </a:t>
            </a:r>
            <a:endParaRPr lang="en-US" sz="3600" dirty="0">
              <a:solidFill>
                <a:srgbClr val="3273B5"/>
              </a:solidFill>
              <a:effectLst/>
              <a:highlight>
                <a:srgbClr val="FFFFFF"/>
              </a:highlight>
              <a:latin typeface="Times New Roman" panose="02020603050405020304" pitchFamily="18" charset="0"/>
              <a:ea typeface="Times New Roman" panose="02020603050405020304" pitchFamily="18" charset="0"/>
            </a:endParaRPr>
          </a:p>
          <a:p>
            <a:r>
              <a:rPr lang="en-US" dirty="0">
                <a:solidFill>
                  <a:srgbClr val="FF6600"/>
                </a:solidFill>
              </a:rPr>
              <a:t>What Opioid Antagonist do you know?</a:t>
            </a:r>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Opioid Antagonists</a:t>
            </a:r>
          </a:p>
        </p:txBody>
      </p:sp>
    </p:spTree>
    <p:extLst>
      <p:ext uri="{BB962C8B-B14F-4D97-AF65-F5344CB8AC3E}">
        <p14:creationId xmlns:p14="http://schemas.microsoft.com/office/powerpoint/2010/main" val="777293831"/>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0002"/>
            <a:ext cx="19354800" cy="6131170"/>
          </a:xfrm>
        </p:spPr>
        <p:txBody>
          <a:bodyPr/>
          <a:lstStyle/>
          <a:p>
            <a:pPr marL="0" marR="0">
              <a:spcBef>
                <a:spcPts val="1800"/>
              </a:spcBef>
              <a:spcAft>
                <a:spcPts val="1800"/>
              </a:spcAft>
            </a:pPr>
            <a:r>
              <a:rPr lang="en-US" sz="4400" b="1" dirty="0">
                <a:solidFill>
                  <a:srgbClr val="3273B5"/>
                </a:solidFill>
                <a:effectLst/>
                <a:highlight>
                  <a:srgbClr val="FFFFFF"/>
                </a:highlight>
                <a:latin typeface="+mn-lt"/>
                <a:ea typeface="Times New Roman" panose="02020603050405020304" pitchFamily="18" charset="0"/>
                <a:cs typeface="Arial" panose="020B0604020202020204" pitchFamily="34" charset="0"/>
              </a:rPr>
              <a:t>Some </a:t>
            </a:r>
            <a:r>
              <a:rPr lang="en-US" sz="4400" b="1"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Opioid Antagonist treatments</a:t>
            </a:r>
            <a:r>
              <a:rPr lang="en-US" sz="4400" b="1" dirty="0">
                <a:solidFill>
                  <a:srgbClr val="3273B5"/>
                </a:solidFill>
                <a:effectLst/>
                <a:highlight>
                  <a:srgbClr val="FFFFFF"/>
                </a:highlight>
                <a:latin typeface="+mn-lt"/>
                <a:ea typeface="Times New Roman" panose="02020603050405020304" pitchFamily="18" charset="0"/>
                <a:cs typeface="Arial" panose="020B0604020202020204" pitchFamily="34" charset="0"/>
              </a:rPr>
              <a:t> include:</a:t>
            </a:r>
            <a:endParaRPr lang="en-US" sz="4400" b="1" dirty="0">
              <a:solidFill>
                <a:srgbClr val="3273B5"/>
              </a:solidFill>
              <a:effectLst/>
              <a:highlight>
                <a:srgbClr val="FFFFFF"/>
              </a:highlight>
              <a:latin typeface="+mn-lt"/>
              <a:ea typeface="Times New Roman" panose="02020603050405020304" pitchFamily="18" charset="0"/>
            </a:endParaRPr>
          </a:p>
          <a:p>
            <a:pPr marL="571500" marR="0" lvl="0" indent="-571500">
              <a:spcBef>
                <a:spcPts val="1800"/>
              </a:spcBef>
              <a:spcAft>
                <a:spcPts val="1800"/>
              </a:spcAft>
              <a:buClr>
                <a:srgbClr val="FFC000"/>
              </a:buClr>
              <a:buSzPct val="100000"/>
              <a:buFont typeface="Arial" panose="020B0604020202020204" pitchFamily="34" charset="0"/>
              <a:buChar char="•"/>
              <a:tabLst>
                <a:tab pos="457200" algn="l"/>
              </a:tabLst>
            </a:pPr>
            <a:r>
              <a:rPr lang="en-US" sz="3600" b="1"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Naloxone</a:t>
            </a:r>
            <a:r>
              <a:rPr lang="en-US" sz="3600" b="1" dirty="0">
                <a:solidFill>
                  <a:srgbClr val="3273B5"/>
                </a:solidFill>
                <a:effectLst/>
                <a:highlight>
                  <a:srgbClr val="FFFFFF"/>
                </a:highlight>
                <a:latin typeface="+mn-lt"/>
                <a:ea typeface="Times New Roman" panose="02020603050405020304" pitchFamily="18" charset="0"/>
                <a:cs typeface="Arial" panose="020B0604020202020204" pitchFamily="34" charset="0"/>
              </a:rPr>
              <a:t>:</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available in a combination product with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buprenorphine</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(Suboxone), as an injectable device (</a:t>
            </a:r>
            <a:r>
              <a:rPr lang="en-US" sz="3600" dirty="0" err="1">
                <a:solidFill>
                  <a:srgbClr val="3273B5"/>
                </a:solidFill>
                <a:effectLst/>
                <a:highlight>
                  <a:srgbClr val="FFFFFF"/>
                </a:highlight>
                <a:latin typeface="+mn-lt"/>
                <a:ea typeface="Times New Roman" panose="02020603050405020304" pitchFamily="18" charset="0"/>
                <a:cs typeface="Arial" panose="020B0604020202020204" pitchFamily="34" charset="0"/>
              </a:rPr>
              <a:t>Evzio</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or as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a nasal spray (</a:t>
            </a:r>
            <a:r>
              <a:rPr lang="en-US" sz="3600" dirty="0">
                <a:solidFill>
                  <a:srgbClr val="FF6600"/>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Narcan</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a:t>
            </a:r>
            <a:endParaRPr lang="en-US" sz="3600" dirty="0">
              <a:solidFill>
                <a:srgbClr val="3273B5"/>
              </a:solidFill>
              <a:effectLst/>
              <a:highlight>
                <a:srgbClr val="FFFFFF"/>
              </a:highlight>
              <a:latin typeface="+mn-lt"/>
              <a:ea typeface="Times New Roman" panose="02020603050405020304" pitchFamily="18" charset="0"/>
            </a:endParaRPr>
          </a:p>
          <a:p>
            <a:pPr marL="571500" marR="0" lvl="0" indent="-571500">
              <a:spcBef>
                <a:spcPts val="4800"/>
              </a:spcBef>
              <a:buClr>
                <a:srgbClr val="FFC000"/>
              </a:buClr>
              <a:buSzPct val="100000"/>
              <a:buFont typeface="Arial" panose="020B0604020202020204" pitchFamily="34" charset="0"/>
              <a:buChar char="•"/>
              <a:tabLst>
                <a:tab pos="457200" algn="l"/>
              </a:tabLst>
            </a:pPr>
            <a:r>
              <a:rPr lang="en-US" sz="3600" b="1"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Naltrexone</a:t>
            </a:r>
            <a:r>
              <a:rPr lang="en-US" sz="3600" b="1" dirty="0">
                <a:solidFill>
                  <a:srgbClr val="3273B5"/>
                </a:solidFill>
                <a:effectLst/>
                <a:highlight>
                  <a:srgbClr val="FFFFFF"/>
                </a:highlight>
                <a:latin typeface="+mn-lt"/>
                <a:ea typeface="Times New Roman" panose="02020603050405020304" pitchFamily="18" charset="0"/>
                <a:cs typeface="Arial" panose="020B0604020202020204" pitchFamily="34" charset="0"/>
              </a:rPr>
              <a:t>:</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available as a pill or a monthly injectable shot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Vivitrol</a:t>
            </a:r>
            <a:r>
              <a:rPr lang="en-US" sz="3600" dirty="0">
                <a:solidFill>
                  <a:srgbClr val="3273B5"/>
                </a:solidFill>
                <a:effectLst/>
                <a:highlight>
                  <a:srgbClr val="FFFFFF"/>
                </a:highlight>
                <a:latin typeface="+mn-lt"/>
                <a:ea typeface="Times New Roman" panose="02020603050405020304" pitchFamily="18" charset="0"/>
                <a:cs typeface="Arial" panose="020B0604020202020204" pitchFamily="34" charset="0"/>
              </a:rPr>
              <a:t>); because the opioid system is also involved in alcohol use disorders, naltrexone may be used in the treatment of </a:t>
            </a:r>
            <a:r>
              <a:rPr lang="en-US" sz="3600" dirty="0">
                <a:solidFill>
                  <a:srgbClr val="3273B5"/>
                </a:solidFill>
                <a:effectLst/>
                <a:highlight>
                  <a:srgbClr val="FFFFFF"/>
                </a:highlight>
                <a:uFill>
                  <a:solidFill>
                    <a:srgbClr val="000000"/>
                  </a:solidFill>
                </a:uFill>
                <a:latin typeface="+mn-lt"/>
                <a:ea typeface="Times New Roman" panose="02020603050405020304" pitchFamily="18" charset="0"/>
                <a:cs typeface="Arial" panose="020B0604020202020204" pitchFamily="34" charset="0"/>
              </a:rPr>
              <a:t>alcoholism.</a:t>
            </a:r>
            <a:endParaRPr lang="en-US" sz="3600" dirty="0">
              <a:solidFill>
                <a:srgbClr val="3273B5"/>
              </a:solidFill>
              <a:effectLst/>
              <a:highlight>
                <a:srgbClr val="FFFFFF"/>
              </a:highlight>
              <a:latin typeface="+mn-lt"/>
              <a:ea typeface="Times New Roman" panose="02020603050405020304" pitchFamily="18" charset="0"/>
            </a:endParaRPr>
          </a:p>
          <a:p>
            <a:pPr marL="0" marR="0">
              <a:lnSpc>
                <a:spcPct val="106000"/>
              </a:lnSpc>
              <a:spcBef>
                <a:spcPts val="0"/>
              </a:spcBef>
            </a:pPr>
            <a:endParaRPr lang="en-US" sz="3600" kern="150" dirty="0">
              <a:solidFill>
                <a:srgbClr val="0F79B7"/>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Opioid Antagonists</a:t>
            </a:r>
          </a:p>
        </p:txBody>
      </p:sp>
    </p:spTree>
    <p:extLst>
      <p:ext uri="{BB962C8B-B14F-4D97-AF65-F5344CB8AC3E}">
        <p14:creationId xmlns:p14="http://schemas.microsoft.com/office/powerpoint/2010/main" val="297023861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2983523" y="7543800"/>
            <a:ext cx="19354800" cy="4102600"/>
          </a:xfrm>
        </p:spPr>
        <p:txBody>
          <a:bodyPr/>
          <a:lstStyle/>
          <a:p>
            <a:pPr rtl="0"/>
            <a:r>
              <a:rPr lang="en-US" sz="6000" dirty="0"/>
              <a:t>Rise to the challenges of:</a:t>
            </a:r>
          </a:p>
          <a:p>
            <a:pPr marL="1079500" marR="0" indent="-571500">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Census limitations of funding grant</a:t>
            </a:r>
          </a:p>
          <a:p>
            <a:pPr marL="1079500" marR="0" indent="-571500">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Year-to-year funding</a:t>
            </a:r>
          </a:p>
          <a:p>
            <a:pPr marL="1079500" marR="0" indent="-571500">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Staffing challenges</a:t>
            </a:r>
          </a:p>
          <a:p>
            <a:pPr marL="1079500" marR="0" indent="-571500">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Consumer transportation</a:t>
            </a:r>
          </a:p>
          <a:p>
            <a:pPr marL="0" marR="0">
              <a:lnSpc>
                <a:spcPct val="106000"/>
              </a:lnSpc>
              <a:spcBef>
                <a:spcPts val="0"/>
              </a:spcBef>
            </a:pPr>
            <a:endParaRPr lang="en-US" sz="3600" kern="150" dirty="0">
              <a:solidFill>
                <a:srgbClr val="0F79B7"/>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971800" y="5940201"/>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How we stay here</a:t>
            </a:r>
          </a:p>
        </p:txBody>
      </p:sp>
      <p:sp>
        <p:nvSpPr>
          <p:cNvPr id="3" name="Text Placeholder 4">
            <a:extLst>
              <a:ext uri="{FF2B5EF4-FFF2-40B4-BE49-F238E27FC236}">
                <a16:creationId xmlns:a16="http://schemas.microsoft.com/office/drawing/2014/main" id="{B092230F-FF45-11D8-329F-34205F445A36}"/>
              </a:ext>
            </a:extLst>
          </p:cNvPr>
          <p:cNvSpPr txBox="1">
            <a:spLocks/>
          </p:cNvSpPr>
          <p:nvPr/>
        </p:nvSpPr>
        <p:spPr>
          <a:xfrm>
            <a:off x="2942492" y="1090255"/>
            <a:ext cx="12725400" cy="1447800"/>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Where we go from here:</a:t>
            </a:r>
          </a:p>
        </p:txBody>
      </p:sp>
      <p:sp>
        <p:nvSpPr>
          <p:cNvPr id="4" name="Text Placeholder 4">
            <a:extLst>
              <a:ext uri="{FF2B5EF4-FFF2-40B4-BE49-F238E27FC236}">
                <a16:creationId xmlns:a16="http://schemas.microsoft.com/office/drawing/2014/main" id="{DEF7EB50-DA04-BDC0-4302-396C48EEB0A6}"/>
              </a:ext>
            </a:extLst>
          </p:cNvPr>
          <p:cNvSpPr txBox="1">
            <a:spLocks/>
          </p:cNvSpPr>
          <p:nvPr/>
        </p:nvSpPr>
        <p:spPr>
          <a:xfrm>
            <a:off x="2819400" y="2819400"/>
            <a:ext cx="19354800" cy="2490198"/>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marL="1079500" indent="-571500" hangingPunct="1">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Educate the community </a:t>
            </a:r>
          </a:p>
          <a:p>
            <a:pPr marL="1079500" indent="-571500" hangingPunct="1">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Create awareness to break stigma</a:t>
            </a:r>
          </a:p>
          <a:p>
            <a:pPr marL="1079500" indent="-571500" hangingPunct="1">
              <a:spcBef>
                <a:spcPts val="1200"/>
              </a:spcBef>
              <a:buClr>
                <a:srgbClr val="F8D051"/>
              </a:buClr>
              <a:buSzPct val="100000"/>
              <a:buFont typeface="Arial" panose="020B0604020202020204" pitchFamily="34" charset="0"/>
              <a:buChar char="•"/>
            </a:pPr>
            <a:r>
              <a:rPr lang="en-US" dirty="0">
                <a:solidFill>
                  <a:srgbClr val="3273B5"/>
                </a:solidFill>
                <a:highlight>
                  <a:srgbClr val="FFFFFF"/>
                </a:highlight>
                <a:latin typeface="+mn-lt"/>
                <a:cs typeface="Arial" panose="020B0604020202020204" pitchFamily="34" charset="0"/>
              </a:rPr>
              <a:t>Be the squeaky wheel</a:t>
            </a:r>
          </a:p>
          <a:p>
            <a:pPr hangingPunct="1">
              <a:spcBef>
                <a:spcPts val="1800"/>
              </a:spcBef>
              <a:spcAft>
                <a:spcPts val="1800"/>
              </a:spcAft>
            </a:pPr>
            <a:r>
              <a:rPr lang="en-US" sz="4400" b="1" dirty="0">
                <a:solidFill>
                  <a:srgbClr val="3273B5"/>
                </a:solidFill>
                <a:highlight>
                  <a:srgbClr val="FFFFFF"/>
                </a:highlight>
                <a:latin typeface="+mn-lt"/>
                <a:ea typeface="Times New Roman" panose="02020603050405020304" pitchFamily="18" charset="0"/>
                <a:cs typeface="Arial" panose="020B0604020202020204" pitchFamily="34" charset="0"/>
              </a:rPr>
              <a:t> </a:t>
            </a:r>
            <a:endParaRPr lang="en-US" sz="4400" b="1" dirty="0">
              <a:solidFill>
                <a:srgbClr val="3273B5"/>
              </a:solidFill>
              <a:highlight>
                <a:srgbClr val="FFFFFF"/>
              </a:highlight>
              <a:latin typeface="+mn-lt"/>
              <a:ea typeface="Times New Roman" panose="02020603050405020304" pitchFamily="18" charset="0"/>
            </a:endParaRPr>
          </a:p>
          <a:p>
            <a:pPr hangingPunct="1"/>
            <a:endParaRPr lang="en-US" dirty="0"/>
          </a:p>
        </p:txBody>
      </p:sp>
    </p:spTree>
    <p:extLst>
      <p:ext uri="{BB962C8B-B14F-4D97-AF65-F5344CB8AC3E}">
        <p14:creationId xmlns:p14="http://schemas.microsoft.com/office/powerpoint/2010/main" val="2513950553"/>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213675A-FA7A-4468-BACE-4554B767B3E7}"/>
              </a:ext>
            </a:extLst>
          </p:cNvPr>
          <p:cNvSpPr>
            <a:spLocks noGrp="1"/>
          </p:cNvSpPr>
          <p:nvPr>
            <p:ph type="body" sz="quarter" idx="13"/>
          </p:nvPr>
        </p:nvSpPr>
        <p:spPr>
          <a:xfrm>
            <a:off x="3048000" y="2924907"/>
            <a:ext cx="16154400" cy="6131170"/>
          </a:xfrm>
        </p:spPr>
        <p:txBody>
          <a:bodyPr/>
          <a:lstStyle/>
          <a:p>
            <a:pPr marL="571500" marR="0" indent="-571500">
              <a:lnSpc>
                <a:spcPct val="106000"/>
              </a:lnSpc>
              <a:spcBef>
                <a:spcPts val="3600"/>
              </a:spcBef>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Times New Roman" panose="02020603050405020304" pitchFamily="18" charset="0"/>
              </a:rPr>
              <a:t>Buprenorphine-naloxone remains an underutilized treatment for opioid use disorder despite its efficacy, safety, and relative ease of use. </a:t>
            </a:r>
          </a:p>
          <a:p>
            <a:pPr marL="571500" marR="0" indent="-571500">
              <a:lnSpc>
                <a:spcPct val="106000"/>
              </a:lnSpc>
              <a:spcBef>
                <a:spcPts val="3600"/>
              </a:spcBef>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Times New Roman" panose="02020603050405020304" pitchFamily="18" charset="0"/>
              </a:rPr>
              <a:t>To fully address the vast opioid epidemic, more providers should be enlisted to diagnose and treat OUD. </a:t>
            </a:r>
          </a:p>
          <a:p>
            <a:pPr marL="571500" marR="0" indent="-571500">
              <a:lnSpc>
                <a:spcPct val="106000"/>
              </a:lnSpc>
              <a:spcBef>
                <a:spcPts val="3600"/>
              </a:spcBef>
              <a:buFont typeface="Arial" panose="020B0604020202020204" pitchFamily="34" charset="0"/>
              <a:buChar char="•"/>
            </a:pPr>
            <a:r>
              <a:rPr lang="en-US" sz="3600" kern="0" dirty="0">
                <a:solidFill>
                  <a:srgbClr val="3273B5"/>
                </a:solidFill>
                <a:effectLst/>
                <a:highlight>
                  <a:srgbClr val="FFFFFF"/>
                </a:highlight>
                <a:latin typeface="Trebuchet MS" panose="020B0603020202020204" pitchFamily="34" charset="0"/>
                <a:ea typeface="Times New Roman" panose="02020603050405020304" pitchFamily="18" charset="0"/>
                <a:cs typeface="Times New Roman" panose="02020603050405020304" pitchFamily="18" charset="0"/>
              </a:rPr>
              <a:t>With familiarization, training, and support networks, buprenorphine could become a vital part of the community practice and health system response to the opioid epidemic.</a:t>
            </a:r>
            <a:endParaRPr lang="en-US" sz="3600" kern="150" dirty="0">
              <a:solidFill>
                <a:srgbClr val="3273B5"/>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 Placeholder 4">
            <a:extLst>
              <a:ext uri="{FF2B5EF4-FFF2-40B4-BE49-F238E27FC236}">
                <a16:creationId xmlns:a16="http://schemas.microsoft.com/office/drawing/2014/main" id="{B092230F-FF45-11D8-329F-34205F445A36}"/>
              </a:ext>
            </a:extLst>
          </p:cNvPr>
          <p:cNvSpPr txBox="1">
            <a:spLocks/>
          </p:cNvSpPr>
          <p:nvPr/>
        </p:nvSpPr>
        <p:spPr>
          <a:xfrm>
            <a:off x="2895600" y="762000"/>
            <a:ext cx="12725400" cy="2162907"/>
          </a:xfrm>
          <a:prstGeom prst="rect">
            <a:avLst/>
          </a:prstGeom>
        </p:spPr>
        <p:txBody>
          <a:bodyPr/>
          <a:lstStyle>
            <a:lvl1pPr marL="0" marR="0" indent="0" algn="l" defTabSz="825500" latinLnBrk="0">
              <a:lnSpc>
                <a:spcPct val="100000"/>
              </a:lnSpc>
              <a:spcBef>
                <a:spcPts val="5900"/>
              </a:spcBef>
              <a:spcAft>
                <a:spcPts val="0"/>
              </a:spcAft>
              <a:buClrTx/>
              <a:buSzPct val="125000"/>
              <a:buFontTx/>
              <a:buNone/>
              <a:tabLst/>
              <a:defRPr sz="4000" b="0" i="0" u="none" strike="noStrike" cap="none" spc="0" baseline="0">
                <a:ln>
                  <a:noFill/>
                </a:ln>
                <a:solidFill>
                  <a:schemeClr val="accent2"/>
                </a:solidFill>
                <a:uFillTx/>
                <a:latin typeface="Trebuchet MS" panose="020B0603020202020204" pitchFamily="34" charset="0"/>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US" sz="8000" b="1" dirty="0"/>
              <a:t>Conclusion</a:t>
            </a:r>
          </a:p>
        </p:txBody>
      </p:sp>
    </p:spTree>
    <p:extLst>
      <p:ext uri="{BB962C8B-B14F-4D97-AF65-F5344CB8AC3E}">
        <p14:creationId xmlns:p14="http://schemas.microsoft.com/office/powerpoint/2010/main" val="2415534739"/>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7F3B7BF-E8F8-4FF7-8DE8-69FD40FD1E1C}"/>
              </a:ext>
            </a:extLst>
          </p:cNvPr>
          <p:cNvSpPr>
            <a:spLocks noGrp="1"/>
          </p:cNvSpPr>
          <p:nvPr>
            <p:ph type="body" sz="quarter" idx="13"/>
          </p:nvPr>
        </p:nvSpPr>
        <p:spPr>
          <a:xfrm>
            <a:off x="4393191" y="6011333"/>
            <a:ext cx="15597618" cy="3165324"/>
          </a:xfrm>
        </p:spPr>
        <p:txBody>
          <a:bodyPr/>
          <a:lstStyle/>
          <a:p>
            <a:r>
              <a:rPr lang="en-CA" dirty="0"/>
              <a:t>QUESTIONS AND ANSWERS</a:t>
            </a:r>
          </a:p>
        </p:txBody>
      </p:sp>
      <p:sp>
        <p:nvSpPr>
          <p:cNvPr id="7" name="15 Minute Open Discussion Period">
            <a:extLst>
              <a:ext uri="{FF2B5EF4-FFF2-40B4-BE49-F238E27FC236}">
                <a16:creationId xmlns:a16="http://schemas.microsoft.com/office/drawing/2014/main" id="{A174F059-E898-49D3-8AB7-AAB80914BE6A}"/>
              </a:ext>
            </a:extLst>
          </p:cNvPr>
          <p:cNvSpPr txBox="1">
            <a:spLocks/>
          </p:cNvSpPr>
          <p:nvPr/>
        </p:nvSpPr>
        <p:spPr>
          <a:xfrm>
            <a:off x="8426482" y="7349364"/>
            <a:ext cx="7531035" cy="915327"/>
          </a:xfrm>
          <a:prstGeom prst="rect">
            <a:avLst/>
          </a:prstGeom>
        </p:spPr>
        <p:txBody>
          <a:bodyPr anchor="t"/>
          <a:lstStyle>
            <a:lvl1pPr marL="0" marR="0" indent="0" algn="ctr" defTabSz="457200" latinLnBrk="0">
              <a:lnSpc>
                <a:spcPct val="100000"/>
              </a:lnSpc>
              <a:spcBef>
                <a:spcPts val="600"/>
              </a:spcBef>
              <a:spcAft>
                <a:spcPts val="0"/>
              </a:spcAft>
              <a:buClr>
                <a:srgbClr val="F5A408"/>
              </a:buClr>
              <a:buSzTx/>
              <a:buFont typeface="Wingdings 3"/>
              <a:buNone/>
              <a:tabLst/>
              <a:defRPr sz="3000" b="0" i="0" u="none" strike="noStrike" cap="none" spc="0" baseline="0">
                <a:ln>
                  <a:noFill/>
                </a:ln>
                <a:solidFill>
                  <a:srgbClr val="E17439"/>
                </a:solidFill>
                <a:uFillTx/>
                <a:latin typeface="Trebuchet MS"/>
                <a:ea typeface="Trebuchet MS"/>
                <a:cs typeface="Trebuchet MS"/>
                <a:sym typeface="Trebuchet MS"/>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ln>
                  <a:noFill/>
                </a:ln>
                <a:solidFill>
                  <a:srgbClr val="000000"/>
                </a:solidFill>
                <a:uFillTx/>
                <a:latin typeface="Helvetica Neue"/>
                <a:ea typeface="Helvetica Neue"/>
                <a:cs typeface="Helvetica Neue"/>
                <a:sym typeface="Helvetica Neue"/>
              </a:defRPr>
            </a:lvl9pPr>
          </a:lstStyle>
          <a:p>
            <a:pPr hangingPunct="1"/>
            <a:r>
              <a:rPr lang="en-CA" dirty="0">
                <a:solidFill>
                  <a:schemeClr val="accent5"/>
                </a:solidFill>
              </a:rPr>
              <a:t>15 Minute Open Discussion Period</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D64919-2EC4-4065-9F5F-089309874143}"/>
              </a:ext>
            </a:extLst>
          </p:cNvPr>
          <p:cNvSpPr>
            <a:spLocks noGrp="1"/>
          </p:cNvSpPr>
          <p:nvPr>
            <p:ph sz="half" idx="1"/>
          </p:nvPr>
        </p:nvSpPr>
        <p:spPr>
          <a:xfrm>
            <a:off x="4811725" y="3651250"/>
            <a:ext cx="17895870" cy="8702676"/>
          </a:xfrm>
        </p:spPr>
        <p:txBody>
          <a:bodyPr>
            <a:normAutofit/>
          </a:bodyPr>
          <a:lstStyle/>
          <a:p>
            <a:pPr marL="0" indent="0">
              <a:buNone/>
            </a:pPr>
            <a:endParaRPr lang="en-US" dirty="0"/>
          </a:p>
          <a:p>
            <a:pPr marL="0" indent="0">
              <a:buNone/>
            </a:pPr>
            <a:r>
              <a:rPr lang="en-US" dirty="0"/>
              <a:t>Successful completion of this continuing education event requires that you:</a:t>
            </a:r>
          </a:p>
          <a:p>
            <a:pPr marL="0" indent="0">
              <a:buNone/>
            </a:pPr>
            <a:endParaRPr lang="en-US" dirty="0"/>
          </a:p>
          <a:p>
            <a:r>
              <a:rPr lang="en-US" dirty="0"/>
              <a:t>Complete registration and sign in,</a:t>
            </a:r>
          </a:p>
          <a:p>
            <a:r>
              <a:rPr lang="en-US" dirty="0"/>
              <a:t>Attend the entire event,</a:t>
            </a:r>
          </a:p>
          <a:p>
            <a:r>
              <a:rPr lang="en-US" dirty="0"/>
              <a:t>Participate in education activities, and </a:t>
            </a:r>
          </a:p>
          <a:p>
            <a:r>
              <a:rPr lang="en-US" dirty="0"/>
              <a:t>Complete the participant evaluation.</a:t>
            </a:r>
          </a:p>
          <a:p>
            <a:endParaRPr lang="en-US" dirty="0"/>
          </a:p>
        </p:txBody>
      </p:sp>
      <p:sp>
        <p:nvSpPr>
          <p:cNvPr id="4" name="Title 3">
            <a:extLst>
              <a:ext uri="{FF2B5EF4-FFF2-40B4-BE49-F238E27FC236}">
                <a16:creationId xmlns:a16="http://schemas.microsoft.com/office/drawing/2014/main" id="{E08F8D94-2629-4CCA-8DE4-3C743392B06D}"/>
              </a:ext>
            </a:extLst>
          </p:cNvPr>
          <p:cNvSpPr>
            <a:spLocks noGrp="1"/>
          </p:cNvSpPr>
          <p:nvPr>
            <p:ph type="title"/>
          </p:nvPr>
        </p:nvSpPr>
        <p:spPr/>
        <p:txBody>
          <a:bodyPr/>
          <a:lstStyle/>
          <a:p>
            <a:r>
              <a:rPr lang="en-US" dirty="0"/>
              <a:t>Successful Completion </a:t>
            </a:r>
          </a:p>
        </p:txBody>
      </p:sp>
    </p:spTree>
    <p:extLst>
      <p:ext uri="{BB962C8B-B14F-4D97-AF65-F5344CB8AC3E}">
        <p14:creationId xmlns:p14="http://schemas.microsoft.com/office/powerpoint/2010/main" val="355740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DB0905-0F05-41DF-895A-169A79285E5E}"/>
              </a:ext>
            </a:extLst>
          </p:cNvPr>
          <p:cNvSpPr>
            <a:spLocks noGrp="1"/>
          </p:cNvSpPr>
          <p:nvPr>
            <p:ph sz="half" idx="1"/>
          </p:nvPr>
        </p:nvSpPr>
        <p:spPr>
          <a:xfrm>
            <a:off x="4441372" y="3709851"/>
            <a:ext cx="19942628" cy="10006150"/>
          </a:xfrm>
        </p:spPr>
        <p:txBody>
          <a:bodyPr>
            <a:normAutofit fontScale="70000" lnSpcReduction="20000"/>
          </a:bodyPr>
          <a:lstStyle/>
          <a:p>
            <a:pPr marL="0" indent="0">
              <a:buNone/>
            </a:pPr>
            <a:r>
              <a:rPr lang="en-US" b="1" dirty="0"/>
              <a:t>Continuing Medical Education:</a:t>
            </a:r>
          </a:p>
          <a:p>
            <a:pPr marL="0" indent="0">
              <a:buNone/>
            </a:pPr>
            <a:r>
              <a:rPr lang="en-US" dirty="0"/>
              <a:t>This activity has been planned and implemented in accordance with the accreditation requirements and policies of the Texas Medical Association (TMA) through the joint </a:t>
            </a:r>
            <a:r>
              <a:rPr lang="en-US" dirty="0" err="1"/>
              <a:t>providership</a:t>
            </a:r>
            <a:r>
              <a:rPr lang="en-US" dirty="0"/>
              <a:t> of The Texas Department of State Health Services, Continuing Education Service and Texas Council of Community Centers. The Texas Department of State Health Services, Continuing Education Service is accredited by TMA to provide continuing medical education for physicians. </a:t>
            </a:r>
          </a:p>
          <a:p>
            <a:pPr marL="0" indent="0">
              <a:buNone/>
            </a:pPr>
            <a:r>
              <a:rPr lang="en-US" dirty="0"/>
              <a:t>The Texas Department of State Health Services, Continuing Education Service designates this live activity for a maximum of 7.00 </a:t>
            </a:r>
            <a:r>
              <a:rPr lang="en-US" i="1" dirty="0"/>
              <a:t>AMA PRA Category 1 Credits</a:t>
            </a:r>
            <a:r>
              <a:rPr lang="en-US" baseline="30000" dirty="0"/>
              <a:t>TM</a:t>
            </a:r>
            <a:r>
              <a:rPr lang="en-US" dirty="0"/>
              <a:t>. Physicians should claim only the credit commensurate with the extent of their participation in the activity.</a:t>
            </a:r>
          </a:p>
          <a:p>
            <a:pPr marL="0" indent="0">
              <a:buNone/>
            </a:pPr>
            <a:r>
              <a:rPr lang="en-US" dirty="0"/>
              <a:t>This course has been designated by The Texas Department of State Health Services, Continuing Education Service for 1.00 credits of education in medical ethics and/or professional responsibility.</a:t>
            </a:r>
          </a:p>
          <a:p>
            <a:pPr marL="0" indent="0">
              <a:buNone/>
            </a:pPr>
            <a:endParaRPr lang="en-US" dirty="0"/>
          </a:p>
          <a:p>
            <a:pPr marL="0" indent="0">
              <a:buNone/>
            </a:pPr>
            <a:r>
              <a:rPr lang="en-US" b="1" dirty="0"/>
              <a:t>Nursing Continuing Professional Development: </a:t>
            </a:r>
          </a:p>
          <a:p>
            <a:pPr marL="0" indent="0">
              <a:buNone/>
            </a:pPr>
            <a:r>
              <a:rPr lang="en-US" dirty="0"/>
              <a:t>The Texas Department of State Health Services, Continuing Education Service is accredited as a provider of Nursing Continuing Professional Development by the American Nurses Credentialing Center’s Commission on Accreditation. </a:t>
            </a:r>
          </a:p>
          <a:p>
            <a:pPr marL="0" indent="0">
              <a:buNone/>
            </a:pPr>
            <a:r>
              <a:rPr lang="en-US" dirty="0"/>
              <a:t>The Texas Department of State Health Services, Continuing Education Service has awarded 7.00 contact hours of Nursing Continuing Professional Development.</a:t>
            </a:r>
          </a:p>
          <a:p>
            <a:endParaRPr lang="en-US" dirty="0"/>
          </a:p>
          <a:p>
            <a:endParaRPr lang="en-US" dirty="0"/>
          </a:p>
        </p:txBody>
      </p:sp>
      <p:sp>
        <p:nvSpPr>
          <p:cNvPr id="4" name="Title 3">
            <a:extLst>
              <a:ext uri="{FF2B5EF4-FFF2-40B4-BE49-F238E27FC236}">
                <a16:creationId xmlns:a16="http://schemas.microsoft.com/office/drawing/2014/main" id="{6F37A709-8833-4C81-A563-2F1FD3290D27}"/>
              </a:ext>
            </a:extLst>
          </p:cNvPr>
          <p:cNvSpPr>
            <a:spLocks noGrp="1"/>
          </p:cNvSpPr>
          <p:nvPr>
            <p:ph type="title"/>
          </p:nvPr>
        </p:nvSpPr>
        <p:spPr/>
        <p:txBody>
          <a:bodyPr/>
          <a:lstStyle/>
          <a:p>
            <a:r>
              <a:rPr lang="en-US" dirty="0"/>
              <a:t>Continuing Education</a:t>
            </a:r>
          </a:p>
        </p:txBody>
      </p:sp>
    </p:spTree>
    <p:extLst>
      <p:ext uri="{BB962C8B-B14F-4D97-AF65-F5344CB8AC3E}">
        <p14:creationId xmlns:p14="http://schemas.microsoft.com/office/powerpoint/2010/main" val="1677681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58334C-396D-470C-8B17-E713FE36DA35}"/>
              </a:ext>
            </a:extLst>
          </p:cNvPr>
          <p:cNvSpPr>
            <a:spLocks noGrp="1"/>
          </p:cNvSpPr>
          <p:nvPr>
            <p:ph sz="half" idx="1"/>
          </p:nvPr>
        </p:nvSpPr>
        <p:spPr>
          <a:xfrm>
            <a:off x="4811725" y="3651250"/>
            <a:ext cx="17895870" cy="8702676"/>
          </a:xfrm>
        </p:spPr>
        <p:txBody>
          <a:bodyPr/>
          <a:lstStyle/>
          <a:p>
            <a:pPr marL="0" indent="0">
              <a:buNone/>
            </a:pPr>
            <a:r>
              <a:rPr lang="en-US" b="1" dirty="0"/>
              <a:t>Licensed Psychologists:</a:t>
            </a:r>
          </a:p>
          <a:p>
            <a:pPr marL="0" indent="0">
              <a:buNone/>
            </a:pPr>
            <a:r>
              <a:rPr lang="en-US" dirty="0"/>
              <a:t>The Texas Department of State Health Services, Continuing Education Service is approved as a provider of professional development hours for licensed psychologists, per the Texas Administrative Code Rule §463.35 (f)(1). The Texas Department of State Health Services, Continuing Education Service has awarded 7.00 professional development hours. This course has been designated by The Texas Department of State Health Services, Continuing Education Service for 1.00 hours in professional ethics. </a:t>
            </a:r>
          </a:p>
        </p:txBody>
      </p:sp>
      <p:sp>
        <p:nvSpPr>
          <p:cNvPr id="4" name="Title 3">
            <a:extLst>
              <a:ext uri="{FF2B5EF4-FFF2-40B4-BE49-F238E27FC236}">
                <a16:creationId xmlns:a16="http://schemas.microsoft.com/office/drawing/2014/main" id="{5EA79F93-12B5-45EE-AD5E-412DFD820E1A}"/>
              </a:ext>
            </a:extLst>
          </p:cNvPr>
          <p:cNvSpPr>
            <a:spLocks noGrp="1"/>
          </p:cNvSpPr>
          <p:nvPr>
            <p:ph type="title"/>
          </p:nvPr>
        </p:nvSpPr>
        <p:spPr/>
        <p:txBody>
          <a:bodyPr/>
          <a:lstStyle/>
          <a:p>
            <a:r>
              <a:rPr lang="en-US" dirty="0"/>
              <a:t>Continuing Education</a:t>
            </a:r>
          </a:p>
        </p:txBody>
      </p:sp>
    </p:spTree>
    <p:extLst>
      <p:ext uri="{BB962C8B-B14F-4D97-AF65-F5344CB8AC3E}">
        <p14:creationId xmlns:p14="http://schemas.microsoft.com/office/powerpoint/2010/main" val="291848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7FEAAB-A246-4FB3-AEE4-862017E99855}"/>
              </a:ext>
            </a:extLst>
          </p:cNvPr>
          <p:cNvSpPr>
            <a:spLocks noGrp="1"/>
          </p:cNvSpPr>
          <p:nvPr>
            <p:ph sz="half" idx="1"/>
          </p:nvPr>
        </p:nvSpPr>
        <p:spPr>
          <a:xfrm>
            <a:off x="4811725" y="3651250"/>
            <a:ext cx="17895870" cy="8702676"/>
          </a:xfrm>
        </p:spPr>
        <p:txBody>
          <a:bodyPr>
            <a:normAutofit/>
          </a:bodyPr>
          <a:lstStyle/>
          <a:p>
            <a:pPr marL="0" indent="0">
              <a:buNone/>
            </a:pPr>
            <a:endParaRPr lang="en-US" dirty="0"/>
          </a:p>
          <a:p>
            <a:pPr marL="0" indent="0">
              <a:buNone/>
            </a:pPr>
            <a:endParaRPr lang="en-US" dirty="0"/>
          </a:p>
          <a:p>
            <a:pPr marL="0" indent="0">
              <a:buNone/>
            </a:pPr>
            <a:r>
              <a:rPr lang="en-US" dirty="0"/>
              <a:t>This event received no commercial support.</a:t>
            </a:r>
          </a:p>
          <a:p>
            <a:pPr marL="0" indent="0">
              <a:buNone/>
            </a:pPr>
            <a:r>
              <a:rPr lang="en-US" dirty="0"/>
              <a:t>The speakers and Planning Committee for this event have disclosed no relative financial interests.</a:t>
            </a:r>
          </a:p>
          <a:p>
            <a:pPr marL="0" indent="0">
              <a:buNone/>
            </a:pPr>
            <a:endParaRPr lang="en-US" dirty="0"/>
          </a:p>
        </p:txBody>
      </p:sp>
      <p:sp>
        <p:nvSpPr>
          <p:cNvPr id="4" name="Title 3">
            <a:extLst>
              <a:ext uri="{FF2B5EF4-FFF2-40B4-BE49-F238E27FC236}">
                <a16:creationId xmlns:a16="http://schemas.microsoft.com/office/drawing/2014/main" id="{0CBF4DBC-4652-4A9F-93E4-5878D0D53EF9}"/>
              </a:ext>
            </a:extLst>
          </p:cNvPr>
          <p:cNvSpPr>
            <a:spLocks noGrp="1"/>
          </p:cNvSpPr>
          <p:nvPr>
            <p:ph type="title"/>
          </p:nvPr>
        </p:nvSpPr>
        <p:spPr/>
        <p:txBody>
          <a:bodyPr>
            <a:normAutofit/>
          </a:bodyPr>
          <a:lstStyle/>
          <a:p>
            <a:r>
              <a:rPr lang="en-US" dirty="0"/>
              <a:t>Commercial Support &amp;</a:t>
            </a:r>
            <a:br>
              <a:rPr lang="en-US" dirty="0"/>
            </a:br>
            <a:r>
              <a:rPr lang="en-US" dirty="0"/>
              <a:t>Disclosure of Conflict of Interest</a:t>
            </a:r>
          </a:p>
        </p:txBody>
      </p:sp>
    </p:spTree>
    <p:extLst>
      <p:ext uri="{BB962C8B-B14F-4D97-AF65-F5344CB8AC3E}">
        <p14:creationId xmlns:p14="http://schemas.microsoft.com/office/powerpoint/2010/main" val="524210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13F7F6-D232-49F4-801E-308499AB85C4}"/>
              </a:ext>
            </a:extLst>
          </p:cNvPr>
          <p:cNvSpPr>
            <a:spLocks noGrp="1"/>
          </p:cNvSpPr>
          <p:nvPr>
            <p:ph sz="half" idx="1"/>
          </p:nvPr>
        </p:nvSpPr>
        <p:spPr>
          <a:xfrm>
            <a:off x="4811725" y="3651249"/>
            <a:ext cx="17895870" cy="10064750"/>
          </a:xfrm>
        </p:spPr>
        <p:txBody>
          <a:bodyPr>
            <a:normAutofit/>
          </a:bodyPr>
          <a:lstStyle/>
          <a:p>
            <a:pPr marL="0" indent="0">
              <a:lnSpc>
                <a:spcPct val="120000"/>
              </a:lnSpc>
              <a:buNone/>
            </a:pPr>
            <a:endParaRPr lang="en-US" dirty="0"/>
          </a:p>
          <a:p>
            <a:pPr marL="0" indent="0">
              <a:lnSpc>
                <a:spcPct val="120000"/>
              </a:lnSpc>
              <a:buNone/>
            </a:pPr>
            <a:r>
              <a:rPr lang="en-US" dirty="0"/>
              <a:t>Accredited status does not imply endorsement of any commercial products or services by the Texas Department of State Health Services, Texas Medical Association, or American Nurse Credentialing Center.</a:t>
            </a:r>
          </a:p>
          <a:p>
            <a:pPr marL="0" indent="0">
              <a:lnSpc>
                <a:spcPct val="120000"/>
              </a:lnSpc>
              <a:buNone/>
            </a:pPr>
            <a:r>
              <a:rPr lang="en-US" dirty="0"/>
              <a:t>The speakers did not disclose the use of products for a purpose other than what it had been approved for by the Food and Drug Administration.</a:t>
            </a:r>
          </a:p>
          <a:p>
            <a:pPr marL="0" indent="0">
              <a:lnSpc>
                <a:spcPct val="120000"/>
              </a:lnSpc>
              <a:buNone/>
            </a:pPr>
            <a:endParaRPr lang="en-US" dirty="0"/>
          </a:p>
        </p:txBody>
      </p:sp>
      <p:sp>
        <p:nvSpPr>
          <p:cNvPr id="4" name="Title 3">
            <a:extLst>
              <a:ext uri="{FF2B5EF4-FFF2-40B4-BE49-F238E27FC236}">
                <a16:creationId xmlns:a16="http://schemas.microsoft.com/office/drawing/2014/main" id="{931782AD-DB88-4F72-A4EB-E45B3878425A}"/>
              </a:ext>
            </a:extLst>
          </p:cNvPr>
          <p:cNvSpPr>
            <a:spLocks noGrp="1"/>
          </p:cNvSpPr>
          <p:nvPr>
            <p:ph type="title"/>
          </p:nvPr>
        </p:nvSpPr>
        <p:spPr/>
        <p:txBody>
          <a:bodyPr/>
          <a:lstStyle/>
          <a:p>
            <a:r>
              <a:rPr lang="en-US" dirty="0"/>
              <a:t>Non-Endorsement Statement &amp;</a:t>
            </a:r>
            <a:br>
              <a:rPr lang="en-US" dirty="0"/>
            </a:br>
            <a:r>
              <a:rPr lang="en-US" dirty="0"/>
              <a:t>Off Label Use</a:t>
            </a:r>
          </a:p>
        </p:txBody>
      </p:sp>
    </p:spTree>
    <p:extLst>
      <p:ext uri="{BB962C8B-B14F-4D97-AF65-F5344CB8AC3E}">
        <p14:creationId xmlns:p14="http://schemas.microsoft.com/office/powerpoint/2010/main" val="609722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C23345-8610-40CB-8D8D-A3D8FFACC3DA}"/>
              </a:ext>
            </a:extLst>
          </p:cNvPr>
          <p:cNvSpPr>
            <a:spLocks noGrp="1"/>
          </p:cNvSpPr>
          <p:nvPr>
            <p:ph type="body" sz="quarter" idx="11"/>
          </p:nvPr>
        </p:nvSpPr>
        <p:spPr>
          <a:xfrm>
            <a:off x="3254828" y="6618645"/>
            <a:ext cx="17874342" cy="1917483"/>
          </a:xfrm>
        </p:spPr>
        <p:txBody>
          <a:bodyPr/>
          <a:lstStyle/>
          <a:p>
            <a:r>
              <a:rPr lang="en-CA" dirty="0"/>
              <a:t>Office Based Opioid Treatment</a:t>
            </a:r>
          </a:p>
          <a:p>
            <a:endParaRPr lang="en-CA" dirty="0"/>
          </a:p>
        </p:txBody>
      </p:sp>
      <p:sp>
        <p:nvSpPr>
          <p:cNvPr id="3" name="Text Placeholder 2">
            <a:extLst>
              <a:ext uri="{FF2B5EF4-FFF2-40B4-BE49-F238E27FC236}">
                <a16:creationId xmlns:a16="http://schemas.microsoft.com/office/drawing/2014/main" id="{4E0A2BE8-C7CD-4B96-B57A-D1042DDA55A0}"/>
              </a:ext>
            </a:extLst>
          </p:cNvPr>
          <p:cNvSpPr>
            <a:spLocks noGrp="1"/>
          </p:cNvSpPr>
          <p:nvPr>
            <p:ph type="body" sz="quarter" idx="13"/>
          </p:nvPr>
        </p:nvSpPr>
        <p:spPr>
          <a:xfrm>
            <a:off x="6977922" y="4221132"/>
            <a:ext cx="10428155" cy="1917482"/>
          </a:xfrm>
        </p:spPr>
        <p:txBody>
          <a:bodyPr/>
          <a:lstStyle/>
          <a:p>
            <a:r>
              <a:rPr lang="en-CA" sz="12000" b="1" dirty="0">
                <a:solidFill>
                  <a:srgbClr val="FF6600"/>
                </a:solidFill>
              </a:rPr>
              <a:t>O.B.O.T</a:t>
            </a:r>
          </a:p>
        </p:txBody>
      </p:sp>
    </p:spTree>
    <p:extLst>
      <p:ext uri="{BB962C8B-B14F-4D97-AF65-F5344CB8AC3E}">
        <p14:creationId xmlns:p14="http://schemas.microsoft.com/office/powerpoint/2010/main" val="4028727173"/>
      </p:ext>
    </p:extLst>
  </p:cSld>
  <p:clrMapOvr>
    <a:masterClrMapping/>
  </p:clrMapOvr>
  <p:transition spd="med"/>
</p:sld>
</file>

<file path=ppt/theme/theme1.xml><?xml version="1.0" encoding="utf-8"?>
<a:theme xmlns:a="http://schemas.openxmlformats.org/drawingml/2006/main" name="White">
  <a:themeElements>
    <a:clrScheme name="The Center for Health Care Services">
      <a:dk1>
        <a:srgbClr val="000000"/>
      </a:dk1>
      <a:lt1>
        <a:srgbClr val="FFFFFF"/>
      </a:lt1>
      <a:dk2>
        <a:srgbClr val="5E5E5E"/>
      </a:dk2>
      <a:lt2>
        <a:srgbClr val="F0F0F0"/>
      </a:lt2>
      <a:accent1>
        <a:srgbClr val="F8D051"/>
      </a:accent1>
      <a:accent2>
        <a:srgbClr val="0F79B7"/>
      </a:accent2>
      <a:accent3>
        <a:srgbClr val="13355C"/>
      </a:accent3>
      <a:accent4>
        <a:srgbClr val="2C995C"/>
      </a:accent4>
      <a:accent5>
        <a:srgbClr val="EDAA4C"/>
      </a:accent5>
      <a:accent6>
        <a:srgbClr val="F0F0F0"/>
      </a:accent6>
      <a:hlink>
        <a:srgbClr val="0000FF"/>
      </a:hlink>
      <a:folHlink>
        <a:srgbClr val="FF00FF"/>
      </a:folHlink>
    </a:clrScheme>
    <a:fontScheme name="The Center for Health Care Services">
      <a:majorFont>
        <a:latin typeface="Trebuchet MS"/>
        <a:ea typeface="Helvetica Neue Medium"/>
        <a:cs typeface="Helvetica Neue Medium"/>
      </a:majorFont>
      <a:minorFont>
        <a:latin typeface="Trebuchet MS"/>
        <a:ea typeface="Helvetica Neue Medium"/>
        <a:cs typeface="Helvetica Neue Medium"/>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effectStyle>
        <a:effectStyle>
          <a:effectLst/>
        </a:effectStyle>
        <a:effectStyle>
          <a:effectLst/>
        </a:effectStyle>
      </a:effectStyleLst>
      <a:bgFillStyleLst>
        <a:solidFill>
          <a:srgbClr val="FFFFFF"/>
        </a:solidFill>
        <a:solidFill>
          <a:srgbClr val="FFFFFF"/>
        </a:solidFill>
        <a:solidFill>
          <a:srgbClr val="FFFFFF"/>
        </a:soli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SHS Slide Theme">
  <a:themeElements>
    <a:clrScheme name="DSHS">
      <a:dk1>
        <a:srgbClr val="000000"/>
      </a:dk1>
      <a:lt1>
        <a:sysClr val="window" lastClr="FFFFFF"/>
      </a:lt1>
      <a:dk2>
        <a:srgbClr val="44546A"/>
      </a:dk2>
      <a:lt2>
        <a:srgbClr val="E7E6E6"/>
      </a:lt2>
      <a:accent1>
        <a:srgbClr val="003087"/>
      </a:accent1>
      <a:accent2>
        <a:srgbClr val="C000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683E1146-0F7A-4BF5-8A2F-3CF7ECB0942A}"/>
    </a:ext>
  </a:extLst>
</a:theme>
</file>

<file path=ppt/theme/theme3.xml><?xml version="1.0" encoding="utf-8"?>
<a:theme xmlns:a="http://schemas.openxmlformats.org/drawingml/2006/main" name="DSHS Slide Layout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HS-Powerpoint-Template.potx" id="{6FC93773-1777-49B8-B085-21A8058814C0}" vid="{4124A9E9-EF70-4508-B786-ECE044002AD0}"/>
    </a:ext>
  </a:extLst>
</a:theme>
</file>

<file path=ppt/theme/theme4.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effectStyle>
        <a:effectStyle>
          <a:effectLst/>
        </a:effectStyle>
        <a:effectStyle>
          <a:effectLst/>
        </a:effectStyle>
      </a:effectStyleLst>
      <a:bgFillStyleLst>
        <a:solidFill>
          <a:srgbClr val="FFFFFF"/>
        </a:solidFill>
        <a:solidFill>
          <a:srgbClr val="FFFFFF"/>
        </a:solidFill>
        <a:solidFill>
          <a:srgbClr val="FFFFFF"/>
        </a:soli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CCF86FF60E7C468F98F68B7C6ABA23" ma:contentTypeVersion="11" ma:contentTypeDescription="Create a new document." ma:contentTypeScope="" ma:versionID="92b397838a055fe736edea5492440754">
  <xsd:schema xmlns:xsd="http://www.w3.org/2001/XMLSchema" xmlns:xs="http://www.w3.org/2001/XMLSchema" xmlns:p="http://schemas.microsoft.com/office/2006/metadata/properties" xmlns:ns3="65e01777-32a1-4fe2-b9ff-1115cfbd89a6" xmlns:ns4="dbd0c728-7960-4729-b73c-fd3f4926ce60" targetNamespace="http://schemas.microsoft.com/office/2006/metadata/properties" ma:root="true" ma:fieldsID="776f61ccb6869041c5e9b84704bb4681" ns3:_="" ns4:_="">
    <xsd:import namespace="65e01777-32a1-4fe2-b9ff-1115cfbd89a6"/>
    <xsd:import namespace="dbd0c728-7960-4729-b73c-fd3f4926ce60"/>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ObjectDetectorVersions" minOccurs="0"/>
                <xsd:element ref="ns3:MediaServiceAuto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e01777-32a1-4fe2-b9ff-1115cfbd89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d0c728-7960-4729-b73c-fd3f4926ce6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dbd0c728-7960-4729-b73c-fd3f4926ce60">
      <UserInfo>
        <DisplayName>Alvarado, Anita</DisplayName>
        <AccountId>386</AccountId>
        <AccountType/>
      </UserInfo>
    </SharedWithUsers>
    <_activity xmlns="65e01777-32a1-4fe2-b9ff-1115cfbd89a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671904-B9D5-4497-878E-BB56F4A69F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e01777-32a1-4fe2-b9ff-1115cfbd89a6"/>
    <ds:schemaRef ds:uri="dbd0c728-7960-4729-b73c-fd3f4926ce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0317D9-05A3-4604-9FA2-14B55C969610}">
  <ds:schemaRefs>
    <ds:schemaRef ds:uri="dbd0c728-7960-4729-b73c-fd3f4926ce60"/>
    <ds:schemaRef ds:uri="http://schemas.microsoft.com/office/2006/documentManagement/types"/>
    <ds:schemaRef ds:uri="http://purl.org/dc/dcmitype/"/>
    <ds:schemaRef ds:uri="http://schemas.openxmlformats.org/package/2006/metadata/core-properties"/>
    <ds:schemaRef ds:uri="65e01777-32a1-4fe2-b9ff-1115cfbd89a6"/>
    <ds:schemaRef ds:uri="http://purl.org/dc/elements/1.1/"/>
    <ds:schemaRef ds:uri="http://purl.org/dc/terms/"/>
    <ds:schemaRef ds:uri="http://schemas.microsoft.com/office/2006/metadata/properti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35265EC6-813C-4E7C-B580-4E2A9A13BAF2}">
  <ds:schemaRefs>
    <ds:schemaRef ds:uri="http://schemas.microsoft.com/sharepoint/v3/contenttype/forms"/>
  </ds:schemaRefs>
</ds:datastoreItem>
</file>

<file path=docMetadata/LabelInfo.xml><?xml version="1.0" encoding="utf-8"?>
<clbl:labelList xmlns:clbl="http://schemas.microsoft.com/office/2020/mipLabelMetadata">
  <clbl:label id="{d72dd7a8-8609-45c8-bc19-dd7985798240}" enabled="0" method="" siteId="{d72dd7a8-8609-45c8-bc19-dd7985798240}" removed="1"/>
</clbl:labelList>
</file>

<file path=docProps/app.xml><?xml version="1.0" encoding="utf-8"?>
<Properties xmlns="http://schemas.openxmlformats.org/officeDocument/2006/extended-properties" xmlns:vt="http://schemas.openxmlformats.org/officeDocument/2006/docPropsVTypes">
  <Template>Facet</Template>
  <TotalTime>4823</TotalTime>
  <Words>2912</Words>
  <Application>Microsoft Office PowerPoint</Application>
  <PresentationFormat>Custom</PresentationFormat>
  <Paragraphs>188</Paragraphs>
  <Slides>34</Slides>
  <Notes>5</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34</vt:i4>
      </vt:variant>
    </vt:vector>
  </HeadingPairs>
  <TitlesOfParts>
    <vt:vector size="44" baseType="lpstr">
      <vt:lpstr>Arial</vt:lpstr>
      <vt:lpstr>Calibri</vt:lpstr>
      <vt:lpstr>Helvetica Neue</vt:lpstr>
      <vt:lpstr>Open Sans</vt:lpstr>
      <vt:lpstr>Symbol</vt:lpstr>
      <vt:lpstr>Times New Roman</vt:lpstr>
      <vt:lpstr>Trebuchet MS</vt:lpstr>
      <vt:lpstr>White</vt:lpstr>
      <vt:lpstr>DSHS Slide Theme</vt:lpstr>
      <vt:lpstr>DSHS Slide Layout 2</vt:lpstr>
      <vt:lpstr>PowerPoint Presentation</vt:lpstr>
      <vt:lpstr>PowerPoint Presentation</vt:lpstr>
      <vt:lpstr>Disclosure to Learners</vt:lpstr>
      <vt:lpstr>Successful Completion </vt:lpstr>
      <vt:lpstr>Continuing Education</vt:lpstr>
      <vt:lpstr>Continuing Education</vt:lpstr>
      <vt:lpstr>Commercial Support &amp; Disclosure of Conflict of Interest</vt:lpstr>
      <vt:lpstr>Non-Endorsement Statement &amp; Off Label 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 ABOUT MENTAL HEALTH AND TEENS</dc:title>
  <dc:creator>George, Ashley</dc:creator>
  <cp:lastModifiedBy>Greer, Allison L</cp:lastModifiedBy>
  <cp:revision>49</cp:revision>
  <dcterms:modified xsi:type="dcterms:W3CDTF">2024-06-05T15:04:50Z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0x01010011CCF86FF60E7C468F98F68B7C6ABA23</vt:lpwstr>
  </property>
</Properties>
</file>