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8">
  <p:sldMasterIdLst>
    <p:sldMasterId id="2147483674" r:id="rId1"/>
    <p:sldMasterId id="2147483680" r:id="rId2"/>
    <p:sldMasterId id="2147483710" r:id="rId3"/>
    <p:sldMasterId id="2147483716" r:id="rId4"/>
    <p:sldMasterId id="2147483748" r:id="rId5"/>
    <p:sldMasterId id="2147483970" r:id="rId6"/>
  </p:sldMasterIdLst>
  <p:notesMasterIdLst>
    <p:notesMasterId r:id="rId65"/>
  </p:notesMasterIdLst>
  <p:handoutMasterIdLst>
    <p:handoutMasterId r:id="rId66"/>
  </p:handoutMasterIdLst>
  <p:sldIdLst>
    <p:sldId id="505" r:id="rId7"/>
    <p:sldId id="333" r:id="rId8"/>
    <p:sldId id="334" r:id="rId9"/>
    <p:sldId id="497" r:id="rId10"/>
    <p:sldId id="335" r:id="rId11"/>
    <p:sldId id="444" r:id="rId12"/>
    <p:sldId id="465" r:id="rId13"/>
    <p:sldId id="466" r:id="rId14"/>
    <p:sldId id="467" r:id="rId15"/>
    <p:sldId id="409" r:id="rId16"/>
    <p:sldId id="468" r:id="rId17"/>
    <p:sldId id="469" r:id="rId18"/>
    <p:sldId id="512" r:id="rId19"/>
    <p:sldId id="536" r:id="rId20"/>
    <p:sldId id="495" r:id="rId21"/>
    <p:sldId id="470" r:id="rId22"/>
    <p:sldId id="471" r:id="rId23"/>
    <p:sldId id="472" r:id="rId24"/>
    <p:sldId id="534" r:id="rId25"/>
    <p:sldId id="543" r:id="rId26"/>
    <p:sldId id="537" r:id="rId27"/>
    <p:sldId id="539" r:id="rId28"/>
    <p:sldId id="538" r:id="rId29"/>
    <p:sldId id="545" r:id="rId30"/>
    <p:sldId id="502" r:id="rId31"/>
    <p:sldId id="503" r:id="rId32"/>
    <p:sldId id="464" r:id="rId33"/>
    <p:sldId id="473" r:id="rId34"/>
    <p:sldId id="507" r:id="rId35"/>
    <p:sldId id="508" r:id="rId36"/>
    <p:sldId id="546" r:id="rId37"/>
    <p:sldId id="548" r:id="rId38"/>
    <p:sldId id="474" r:id="rId39"/>
    <p:sldId id="532" r:id="rId40"/>
    <p:sldId id="533" r:id="rId41"/>
    <p:sldId id="527" r:id="rId42"/>
    <p:sldId id="528" r:id="rId43"/>
    <p:sldId id="530" r:id="rId44"/>
    <p:sldId id="529" r:id="rId45"/>
    <p:sldId id="344" r:id="rId46"/>
    <p:sldId id="475" r:id="rId47"/>
    <p:sldId id="365" r:id="rId48"/>
    <p:sldId id="367" r:id="rId49"/>
    <p:sldId id="349" r:id="rId50"/>
    <p:sldId id="477" r:id="rId51"/>
    <p:sldId id="535" r:id="rId52"/>
    <p:sldId id="509" r:id="rId53"/>
    <p:sldId id="413" r:id="rId54"/>
    <p:sldId id="414" r:id="rId55"/>
    <p:sldId id="415" r:id="rId56"/>
    <p:sldId id="524" r:id="rId57"/>
    <p:sldId id="514" r:id="rId58"/>
    <p:sldId id="553" r:id="rId59"/>
    <p:sldId id="550" r:id="rId60"/>
    <p:sldId id="518" r:id="rId61"/>
    <p:sldId id="523" r:id="rId62"/>
    <p:sldId id="519" r:id="rId63"/>
    <p:sldId id="504" r:id="rId64"/>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2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982" autoAdjust="0"/>
  </p:normalViewPr>
  <p:slideViewPr>
    <p:cSldViewPr>
      <p:cViewPr varScale="1">
        <p:scale>
          <a:sx n="47" d="100"/>
          <a:sy n="47" d="100"/>
        </p:scale>
        <p:origin x="936" y="5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defRPr sz="1200" dirty="0"/>
            </a:lvl1pPr>
          </a:lstStyle>
          <a:p>
            <a:pPr>
              <a:defRPr/>
            </a:pPr>
            <a:endParaRPr lang="en-US" dirty="0"/>
          </a:p>
        </p:txBody>
      </p:sp>
      <p:sp>
        <p:nvSpPr>
          <p:cNvPr id="76803" name="Rectangle 3"/>
          <p:cNvSpPr>
            <a:spLocks noGrp="1" noChangeArrowheads="1"/>
          </p:cNvSpPr>
          <p:nvPr>
            <p:ph type="dt" sz="quarter" idx="1"/>
          </p:nvPr>
        </p:nvSpPr>
        <p:spPr bwMode="auto">
          <a:xfrm>
            <a:off x="397256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a:defRPr sz="1200" dirty="0"/>
            </a:lvl1pPr>
          </a:lstStyle>
          <a:p>
            <a:pPr>
              <a:defRPr/>
            </a:pPr>
            <a:endParaRPr lang="en-US" dirty="0"/>
          </a:p>
        </p:txBody>
      </p:sp>
      <p:sp>
        <p:nvSpPr>
          <p:cNvPr id="76804" name="Rectangle 4"/>
          <p:cNvSpPr>
            <a:spLocks noGrp="1" noChangeArrowheads="1"/>
          </p:cNvSpPr>
          <p:nvPr>
            <p:ph type="ftr" sz="quarter" idx="2"/>
          </p:nvPr>
        </p:nvSpPr>
        <p:spPr bwMode="auto">
          <a:xfrm>
            <a:off x="0" y="8831823"/>
            <a:ext cx="3037840" cy="46457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defRPr sz="1200" dirty="0"/>
            </a:lvl1pPr>
          </a:lstStyle>
          <a:p>
            <a:pPr>
              <a:defRPr/>
            </a:pPr>
            <a:endParaRPr lang="en-US" dirty="0"/>
          </a:p>
        </p:txBody>
      </p:sp>
      <p:sp>
        <p:nvSpPr>
          <p:cNvPr id="76805" name="Rectangle 5"/>
          <p:cNvSpPr>
            <a:spLocks noGrp="1" noChangeArrowheads="1"/>
          </p:cNvSpPr>
          <p:nvPr>
            <p:ph type="sldNum" sz="quarter" idx="3"/>
          </p:nvPr>
        </p:nvSpPr>
        <p:spPr bwMode="auto">
          <a:xfrm>
            <a:off x="3972560" y="8831823"/>
            <a:ext cx="3037840" cy="46457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a:defRPr sz="1200"/>
            </a:lvl1pPr>
          </a:lstStyle>
          <a:p>
            <a:pPr>
              <a:defRPr/>
            </a:pPr>
            <a:fld id="{92D339FF-95C2-4963-B4D1-BCD6BE7C003E}" type="slidenum">
              <a:rPr lang="en-US"/>
              <a:pPr>
                <a:defRPr/>
              </a:pPr>
              <a:t>‹#›</a:t>
            </a:fld>
            <a:endParaRPr lang="en-US" dirty="0"/>
          </a:p>
        </p:txBody>
      </p:sp>
    </p:spTree>
    <p:extLst>
      <p:ext uri="{BB962C8B-B14F-4D97-AF65-F5344CB8AC3E}">
        <p14:creationId xmlns:p14="http://schemas.microsoft.com/office/powerpoint/2010/main" val="40735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defRPr sz="1200" dirty="0"/>
            </a:lvl1pPr>
          </a:lstStyle>
          <a:p>
            <a:pPr>
              <a:defRPr/>
            </a:pPr>
            <a:endParaRPr lang="en-US" dirty="0"/>
          </a:p>
        </p:txBody>
      </p:sp>
      <p:sp>
        <p:nvSpPr>
          <p:cNvPr id="145411" name="Rectangle 3"/>
          <p:cNvSpPr>
            <a:spLocks noGrp="1" noChangeArrowheads="1"/>
          </p:cNvSpPr>
          <p:nvPr>
            <p:ph type="dt" idx="1"/>
          </p:nvPr>
        </p:nvSpPr>
        <p:spPr bwMode="auto">
          <a:xfrm>
            <a:off x="3970938" y="0"/>
            <a:ext cx="3037840" cy="46457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a:defRPr sz="1200" dirty="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407988" y="696913"/>
            <a:ext cx="6196012" cy="3486150"/>
          </a:xfrm>
          <a:prstGeom prst="rect">
            <a:avLst/>
          </a:prstGeom>
          <a:noFill/>
          <a:ln w="9525">
            <a:solidFill>
              <a:srgbClr val="000000"/>
            </a:solidFill>
            <a:miter lim="800000"/>
            <a:headEnd/>
            <a:tailEnd/>
          </a:ln>
        </p:spPr>
        <p:txBody>
          <a:bodyPr lIns="93333" tIns="46666" rIns="93333" bIns="46666"/>
          <a:lstStyle/>
          <a:p>
            <a:endParaRPr lang="en-US" dirty="0"/>
          </a:p>
        </p:txBody>
      </p:sp>
      <p:sp>
        <p:nvSpPr>
          <p:cNvPr id="145413" name="Rectangle 5"/>
          <p:cNvSpPr>
            <a:spLocks noGrp="1" noChangeArrowheads="1"/>
          </p:cNvSpPr>
          <p:nvPr>
            <p:ph type="body" sz="quarter" idx="3"/>
          </p:nvPr>
        </p:nvSpPr>
        <p:spPr bwMode="auto">
          <a:xfrm>
            <a:off x="701040" y="4415911"/>
            <a:ext cx="5608320" cy="4182813"/>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p:cNvSpPr>
            <a:spLocks noGrp="1" noChangeArrowheads="1"/>
          </p:cNvSpPr>
          <p:nvPr>
            <p:ph type="ftr" sz="quarter" idx="4"/>
          </p:nvPr>
        </p:nvSpPr>
        <p:spPr bwMode="auto">
          <a:xfrm>
            <a:off x="0" y="8830204"/>
            <a:ext cx="3037840" cy="46457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defRPr sz="1200" dirty="0"/>
            </a:lvl1pPr>
          </a:lstStyle>
          <a:p>
            <a:pPr>
              <a:defRPr/>
            </a:pPr>
            <a:endParaRPr lang="en-US" dirty="0"/>
          </a:p>
        </p:txBody>
      </p:sp>
      <p:sp>
        <p:nvSpPr>
          <p:cNvPr id="145415" name="Rectangle 7"/>
          <p:cNvSpPr>
            <a:spLocks noGrp="1" noChangeArrowheads="1"/>
          </p:cNvSpPr>
          <p:nvPr>
            <p:ph type="sldNum" sz="quarter" idx="5"/>
          </p:nvPr>
        </p:nvSpPr>
        <p:spPr bwMode="auto">
          <a:xfrm>
            <a:off x="3970938" y="8830204"/>
            <a:ext cx="3037840" cy="46457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a:defRPr sz="1200"/>
            </a:lvl1pPr>
          </a:lstStyle>
          <a:p>
            <a:pPr>
              <a:defRPr/>
            </a:pPr>
            <a:fld id="{3A8E8E7B-5F70-4CFC-BDFD-E1060F56F443}" type="slidenum">
              <a:rPr lang="en-US"/>
              <a:pPr>
                <a:defRPr/>
              </a:pPr>
              <a:t>‹#›</a:t>
            </a:fld>
            <a:endParaRPr lang="en-US" dirty="0"/>
          </a:p>
        </p:txBody>
      </p:sp>
    </p:spTree>
    <p:extLst>
      <p:ext uri="{BB962C8B-B14F-4D97-AF65-F5344CB8AC3E}">
        <p14:creationId xmlns:p14="http://schemas.microsoft.com/office/powerpoint/2010/main" val="2636232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9313C416-F221-4106-A2D8-64FA41CC4486}" type="slidenum">
              <a:rPr lang="en-US" smtClean="0"/>
              <a:pPr/>
              <a:t>2</a:t>
            </a:fld>
            <a:endParaRPr lang="en-US" dirty="0"/>
          </a:p>
        </p:txBody>
      </p:sp>
      <p:sp>
        <p:nvSpPr>
          <p:cNvPr id="21506" name="Rectangle 2"/>
          <p:cNvSpPr>
            <a:spLocks noGrp="1" noChangeArrowheads="1"/>
          </p:cNvSpPr>
          <p:nvPr>
            <p:ph type="body" idx="1"/>
          </p:nvPr>
        </p:nvSpPr>
        <p:spPr>
          <a:noFill/>
          <a:ln/>
        </p:spPr>
        <p:txBody>
          <a:bodyPr lIns="92503" tIns="45441" rIns="92503" bIns="45441"/>
          <a:lstStyle/>
          <a:p>
            <a:pPr eaLnBrk="1" hangingPunct="1">
              <a:spcBef>
                <a:spcPct val="0"/>
              </a:spcBef>
            </a:pPr>
            <a:r>
              <a:rPr lang="en-US" dirty="0"/>
              <a:t>May 2003 HB 2292 eliminated the Texas Department of MHMR.  November 3, 2003 HB 2292 Transition Plan identifies</a:t>
            </a:r>
            <a:r>
              <a:rPr lang="en-US" baseline="0" dirty="0"/>
              <a:t> which remaining or new agencies assume responsibility for the old MHMR functions.</a:t>
            </a:r>
            <a:endParaRPr lang="en-US" dirty="0"/>
          </a:p>
        </p:txBody>
      </p:sp>
      <p:sp>
        <p:nvSpPr>
          <p:cNvPr id="21507" name="Rectangle 3"/>
          <p:cNvSpPr>
            <a:spLocks noGrp="1" noRot="1" noChangeAspect="1" noChangeArrowheads="1" noTextEdit="1"/>
          </p:cNvSpPr>
          <p:nvPr>
            <p:ph type="sldImg"/>
          </p:nvPr>
        </p:nvSpPr>
        <p:spPr>
          <a:xfrm>
            <a:off x="422275" y="693738"/>
            <a:ext cx="6164263" cy="3468687"/>
          </a:xfrm>
          <a:ln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12</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89382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15</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219673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16</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21066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17</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18505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18</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421484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407988" y="696913"/>
            <a:ext cx="6197600" cy="3486150"/>
          </a:xfrm>
          <a:ln/>
        </p:spPr>
      </p:sp>
      <p:sp>
        <p:nvSpPr>
          <p:cNvPr id="31746"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3911950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407988" y="696913"/>
            <a:ext cx="6197600" cy="3486150"/>
          </a:xfrm>
          <a:ln/>
        </p:spPr>
      </p:sp>
      <p:sp>
        <p:nvSpPr>
          <p:cNvPr id="31746"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174323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34</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4273979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35</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246218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407988" y="696913"/>
            <a:ext cx="6197600" cy="3486150"/>
          </a:xfrm>
          <a:ln/>
        </p:spPr>
      </p:sp>
      <p:sp>
        <p:nvSpPr>
          <p:cNvPr id="35842" name="Rectangle 3"/>
          <p:cNvSpPr>
            <a:spLocks noGrp="1" noChangeArrowheads="1"/>
          </p:cNvSpPr>
          <p:nvPr>
            <p:ph type="body" idx="1"/>
          </p:nvPr>
        </p:nvSpPr>
        <p:spPr>
          <a:noFill/>
          <a:ln/>
        </p:spPr>
        <p:txBody>
          <a:bodyPr/>
          <a:lstStyle/>
          <a:p>
            <a:pPr eaLnBrk="1" hangingPunct="1">
              <a:spcBef>
                <a:spcPct val="0"/>
              </a:spcBef>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005E458-B462-43A8-80F2-2E8B2FD043A0}" type="slidenum">
              <a:rPr lang="en-US" smtClean="0"/>
              <a:pPr/>
              <a:t>3</a:t>
            </a:fld>
            <a:endParaRPr lang="en-US" dirty="0"/>
          </a:p>
        </p:txBody>
      </p:sp>
      <p:sp>
        <p:nvSpPr>
          <p:cNvPr id="23554" name="Rectangle 2"/>
          <p:cNvSpPr>
            <a:spLocks noGrp="1" noRot="1" noChangeAspect="1" noChangeArrowheads="1" noTextEdit="1"/>
          </p:cNvSpPr>
          <p:nvPr>
            <p:ph type="sldImg"/>
          </p:nvPr>
        </p:nvSpPr>
        <p:spPr>
          <a:xfrm>
            <a:off x="407988" y="696913"/>
            <a:ext cx="6197600" cy="3486150"/>
          </a:xfrm>
          <a:ln/>
        </p:spPr>
      </p:sp>
      <p:sp>
        <p:nvSpPr>
          <p:cNvPr id="23555" name="Rectangle 3"/>
          <p:cNvSpPr>
            <a:spLocks noGrp="1" noChangeArrowheads="1"/>
          </p:cNvSpPr>
          <p:nvPr>
            <p:ph type="body" idx="1"/>
          </p:nvPr>
        </p:nvSpPr>
        <p:spPr>
          <a:noFill/>
          <a:ln/>
        </p:spPr>
        <p:txBody>
          <a:bodyPr/>
          <a:lstStyle/>
          <a:p>
            <a:pPr eaLnBrk="1" hangingPunct="1">
              <a:spcBef>
                <a:spcPct val="0"/>
              </a:spcBef>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407988" y="696913"/>
            <a:ext cx="6197600" cy="3486150"/>
          </a:xfrm>
          <a:ln/>
        </p:spPr>
      </p:sp>
      <p:sp>
        <p:nvSpPr>
          <p:cNvPr id="35842"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3149085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42</a:t>
            </a:fld>
            <a:endParaRPr lang="en-US" dirty="0"/>
          </a:p>
        </p:txBody>
      </p:sp>
    </p:spTree>
    <p:extLst>
      <p:ext uri="{BB962C8B-B14F-4D97-AF65-F5344CB8AC3E}">
        <p14:creationId xmlns:p14="http://schemas.microsoft.com/office/powerpoint/2010/main" val="4205239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43</a:t>
            </a:fld>
            <a:endParaRPr lang="en-US" dirty="0"/>
          </a:p>
        </p:txBody>
      </p:sp>
    </p:spTree>
    <p:extLst>
      <p:ext uri="{BB962C8B-B14F-4D97-AF65-F5344CB8AC3E}">
        <p14:creationId xmlns:p14="http://schemas.microsoft.com/office/powerpoint/2010/main" val="2092266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44</a:t>
            </a:fld>
            <a:endParaRPr lang="en-US" dirty="0"/>
          </a:p>
        </p:txBody>
      </p:sp>
    </p:spTree>
    <p:extLst>
      <p:ext uri="{BB962C8B-B14F-4D97-AF65-F5344CB8AC3E}">
        <p14:creationId xmlns:p14="http://schemas.microsoft.com/office/powerpoint/2010/main" val="2688479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45</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257903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6707592-57B5-4C42-899C-5DDFE7D33866}" type="slidenum">
              <a:rPr lang="en-US" smtClean="0"/>
              <a:pPr/>
              <a:t>47</a:t>
            </a:fld>
            <a:endParaRPr lang="en-US" dirty="0"/>
          </a:p>
        </p:txBody>
      </p:sp>
      <p:sp>
        <p:nvSpPr>
          <p:cNvPr id="37890" name="Rectangle 2"/>
          <p:cNvSpPr>
            <a:spLocks noGrp="1" noRot="1" noChangeAspect="1" noChangeArrowheads="1" noTextEdit="1"/>
          </p:cNvSpPr>
          <p:nvPr>
            <p:ph type="sldImg"/>
          </p:nvPr>
        </p:nvSpPr>
        <p:spPr>
          <a:xfrm>
            <a:off x="407988" y="696913"/>
            <a:ext cx="6196012" cy="3486150"/>
          </a:xfrm>
          <a:ln/>
        </p:spPr>
      </p:sp>
      <p:sp>
        <p:nvSpPr>
          <p:cNvPr id="37891" name="Rectangle 3"/>
          <p:cNvSpPr>
            <a:spLocks noGrp="1" noChangeArrowheads="1"/>
          </p:cNvSpPr>
          <p:nvPr>
            <p:ph type="body" idx="1"/>
          </p:nvPr>
        </p:nvSpPr>
        <p:spPr>
          <a:noFill/>
          <a:ln/>
        </p:spPr>
        <p:txBody>
          <a:bodyPr/>
          <a:lstStyle/>
          <a:p>
            <a:pPr eaLnBrk="1" hangingPunct="1">
              <a:spcBef>
                <a:spcPct val="0"/>
              </a:spcBef>
            </a:pPr>
            <a:r>
              <a:rPr lang="en-US" dirty="0"/>
              <a:t>40 TAC 1.305 issuance of a “Certificate of recognition as a community center”</a:t>
            </a:r>
          </a:p>
        </p:txBody>
      </p:sp>
    </p:spTree>
    <p:extLst>
      <p:ext uri="{BB962C8B-B14F-4D97-AF65-F5344CB8AC3E}">
        <p14:creationId xmlns:p14="http://schemas.microsoft.com/office/powerpoint/2010/main" val="548013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5D20B78-42A7-45BB-8C24-CBCD6383722E}" type="slidenum">
              <a:rPr lang="en-US" altLang="en-US"/>
              <a:pPr/>
              <a:t>48</a:t>
            </a:fld>
            <a:endParaRPr lang="en-US" altLang="en-US" dirty="0"/>
          </a:p>
        </p:txBody>
      </p:sp>
      <p:sp>
        <p:nvSpPr>
          <p:cNvPr id="455682" name="Rectangle 2"/>
          <p:cNvSpPr>
            <a:spLocks noGrp="1" noRot="1" noChangeAspect="1" noChangeArrowheads="1" noTextEdit="1"/>
          </p:cNvSpPr>
          <p:nvPr>
            <p:ph type="sldImg"/>
          </p:nvPr>
        </p:nvSpPr>
        <p:spPr>
          <a:xfrm>
            <a:off x="407988" y="696913"/>
            <a:ext cx="6196012" cy="3486150"/>
          </a:xfrm>
          <a:ln/>
        </p:spPr>
      </p:sp>
      <p:sp>
        <p:nvSpPr>
          <p:cNvPr id="4556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49230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7AA688D-F113-40C1-98C8-7631DF93EA58}" type="slidenum">
              <a:rPr lang="en-US" altLang="en-US"/>
              <a:pPr/>
              <a:t>49</a:t>
            </a:fld>
            <a:endParaRPr lang="en-US" altLang="en-US" dirty="0"/>
          </a:p>
        </p:txBody>
      </p:sp>
      <p:sp>
        <p:nvSpPr>
          <p:cNvPr id="456706" name="Rectangle 2"/>
          <p:cNvSpPr>
            <a:spLocks noGrp="1" noRot="1" noChangeAspect="1" noChangeArrowheads="1" noTextEdit="1"/>
          </p:cNvSpPr>
          <p:nvPr>
            <p:ph type="sldImg"/>
          </p:nvPr>
        </p:nvSpPr>
        <p:spPr>
          <a:xfrm>
            <a:off x="407988" y="696913"/>
            <a:ext cx="6196012" cy="3486150"/>
          </a:xfrm>
          <a:ln/>
        </p:spPr>
      </p:sp>
      <p:sp>
        <p:nvSpPr>
          <p:cNvPr id="4567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84106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4C72936-3E01-47D1-ADFF-187448BCE3F8}" type="slidenum">
              <a:rPr lang="en-US" altLang="en-US"/>
              <a:pPr/>
              <a:t>50</a:t>
            </a:fld>
            <a:endParaRPr lang="en-US" altLang="en-US" dirty="0"/>
          </a:p>
        </p:txBody>
      </p:sp>
      <p:sp>
        <p:nvSpPr>
          <p:cNvPr id="457730" name="Rectangle 2"/>
          <p:cNvSpPr>
            <a:spLocks noGrp="1" noRot="1" noChangeAspect="1" noChangeArrowheads="1" noTextEdit="1"/>
          </p:cNvSpPr>
          <p:nvPr>
            <p:ph type="sldImg"/>
          </p:nvPr>
        </p:nvSpPr>
        <p:spPr>
          <a:xfrm>
            <a:off x="407988" y="696913"/>
            <a:ext cx="6196012" cy="3486150"/>
          </a:xfrm>
          <a:ln/>
        </p:spPr>
      </p:sp>
      <p:sp>
        <p:nvSpPr>
          <p:cNvPr id="457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596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407988" y="696913"/>
            <a:ext cx="6197600" cy="3486150"/>
          </a:xfrm>
          <a:ln/>
        </p:spPr>
      </p:sp>
      <p:sp>
        <p:nvSpPr>
          <p:cNvPr id="28674" name="Rectangle 3"/>
          <p:cNvSpPr>
            <a:spLocks noGrp="1" noChangeArrowheads="1"/>
          </p:cNvSpPr>
          <p:nvPr>
            <p:ph type="body" idx="1"/>
          </p:nvPr>
        </p:nvSpPr>
        <p:spPr>
          <a:noFill/>
          <a:ln/>
        </p:spPr>
        <p:txBody>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E8E7B-5F70-4CFC-BDFD-E1060F56F443}" type="slidenum">
              <a:rPr lang="en-US" smtClean="0"/>
              <a:pPr>
                <a:defRPr/>
              </a:pPr>
              <a:t>6</a:t>
            </a:fld>
            <a:endParaRPr lang="en-US" dirty="0"/>
          </a:p>
        </p:txBody>
      </p:sp>
    </p:spTree>
    <p:extLst>
      <p:ext uri="{BB962C8B-B14F-4D97-AF65-F5344CB8AC3E}">
        <p14:creationId xmlns:p14="http://schemas.microsoft.com/office/powerpoint/2010/main" val="244158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89D531-820D-46BD-83D3-483ECD6B8895}" type="slidenum">
              <a:rPr lang="en-US" altLang="en-US"/>
              <a:pPr/>
              <a:t>7</a:t>
            </a:fld>
            <a:endParaRPr lang="en-US" altLang="en-US" dirty="0"/>
          </a:p>
        </p:txBody>
      </p:sp>
      <p:sp>
        <p:nvSpPr>
          <p:cNvPr id="444418" name="Rectangle 2"/>
          <p:cNvSpPr>
            <a:spLocks noGrp="1" noRot="1" noChangeAspect="1" noChangeArrowheads="1" noTextEdit="1"/>
          </p:cNvSpPr>
          <p:nvPr>
            <p:ph type="sldImg"/>
          </p:nvPr>
        </p:nvSpPr>
        <p:spPr>
          <a:xfrm>
            <a:off x="407988" y="696913"/>
            <a:ext cx="6196012" cy="3486150"/>
          </a:xfrm>
          <a:ln/>
        </p:spPr>
      </p:sp>
      <p:sp>
        <p:nvSpPr>
          <p:cNvPr id="444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7852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89D531-820D-46BD-83D3-483ECD6B8895}" type="slidenum">
              <a:rPr lang="en-US" altLang="en-US"/>
              <a:pPr/>
              <a:t>8</a:t>
            </a:fld>
            <a:endParaRPr lang="en-US" altLang="en-US" dirty="0"/>
          </a:p>
        </p:txBody>
      </p:sp>
      <p:sp>
        <p:nvSpPr>
          <p:cNvPr id="444418" name="Rectangle 2"/>
          <p:cNvSpPr>
            <a:spLocks noGrp="1" noRot="1" noChangeAspect="1" noChangeArrowheads="1" noTextEdit="1"/>
          </p:cNvSpPr>
          <p:nvPr>
            <p:ph type="sldImg"/>
          </p:nvPr>
        </p:nvSpPr>
        <p:spPr>
          <a:xfrm>
            <a:off x="407988" y="696913"/>
            <a:ext cx="6196012" cy="3486150"/>
          </a:xfrm>
          <a:ln/>
        </p:spPr>
      </p:sp>
      <p:sp>
        <p:nvSpPr>
          <p:cNvPr id="444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1108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D89D531-820D-46BD-83D3-483ECD6B8895}" type="slidenum">
              <a:rPr lang="en-US" altLang="en-US"/>
              <a:pPr/>
              <a:t>9</a:t>
            </a:fld>
            <a:endParaRPr lang="en-US" altLang="en-US" dirty="0"/>
          </a:p>
        </p:txBody>
      </p:sp>
      <p:sp>
        <p:nvSpPr>
          <p:cNvPr id="444418" name="Rectangle 2"/>
          <p:cNvSpPr>
            <a:spLocks noGrp="1" noRot="1" noChangeAspect="1" noChangeArrowheads="1" noTextEdit="1"/>
          </p:cNvSpPr>
          <p:nvPr>
            <p:ph type="sldImg"/>
          </p:nvPr>
        </p:nvSpPr>
        <p:spPr>
          <a:xfrm>
            <a:off x="407988" y="696913"/>
            <a:ext cx="6196012" cy="3486150"/>
          </a:xfrm>
          <a:ln/>
        </p:spPr>
      </p:sp>
      <p:sp>
        <p:nvSpPr>
          <p:cNvPr id="444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6672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10</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80F13-9298-41A6-82C1-CB908EAB66A5}" type="slidenum">
              <a:rPr lang="en-US" altLang="en-US"/>
              <a:pPr/>
              <a:t>11</a:t>
            </a:fld>
            <a:endParaRPr lang="en-US" altLang="en-US" dirty="0"/>
          </a:p>
        </p:txBody>
      </p:sp>
      <p:sp>
        <p:nvSpPr>
          <p:cNvPr id="392194" name="Rectangle 2"/>
          <p:cNvSpPr>
            <a:spLocks noGrp="1" noRot="1" noChangeAspect="1" noChangeArrowheads="1" noTextEdit="1"/>
          </p:cNvSpPr>
          <p:nvPr>
            <p:ph type="sldImg"/>
          </p:nvPr>
        </p:nvSpPr>
        <p:spPr>
          <a:xfrm>
            <a:off x="407988" y="696913"/>
            <a:ext cx="6196012" cy="3486150"/>
          </a:xfrm>
          <a:ln/>
        </p:spPr>
      </p:sp>
      <p:sp>
        <p:nvSpPr>
          <p:cNvPr id="392195" name="Rectangle 3"/>
          <p:cNvSpPr>
            <a:spLocks noGrp="1" noChangeArrowheads="1"/>
          </p:cNvSpPr>
          <p:nvPr>
            <p:ph type="body" idx="1"/>
          </p:nvPr>
        </p:nvSpPr>
        <p:spPr/>
        <p:txBody>
          <a:bodyPr/>
          <a:lstStyle/>
          <a:p>
            <a:r>
              <a:rPr lang="en-US" altLang="en-US" dirty="0"/>
              <a:t>Section 171.004 requires the filing of an affidavit stating the nature and extent of the conflicting interest and abstention from further participation in the matter.</a:t>
            </a:r>
          </a:p>
        </p:txBody>
      </p:sp>
    </p:spTree>
    <p:extLst>
      <p:ext uri="{BB962C8B-B14F-4D97-AF65-F5344CB8AC3E}">
        <p14:creationId xmlns:p14="http://schemas.microsoft.com/office/powerpoint/2010/main" val="229136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D4EC65-42CB-4321-842F-4F39D3ECBCBD}"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278315CF-2688-4609-BF03-341045547B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314591-7594-4656-9D17-03400E1FC19A}"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87A9647B-AC9C-454D-A15B-30F2F7FF98D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B428A9-A60F-4F6D-9B33-7847A6DC7160}"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32A14795-CF06-4EAD-B938-E15F1A769D3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C1A0D0-C59E-498D-97B5-28EC0D97CA75}"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112CBCA6-677B-48C7-BA21-353CD222A97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F84455-1CC9-4944-99BE-61E0A33DD3E0}"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70F94-BC6E-4AE1-BF5B-1FE74F4C36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8DC1CF-837F-404B-8363-3978BC78ECB5}"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0006B9-1E1D-4EFA-9425-19EAFAC9FB5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08F4FFB-3EA4-4E47-AC29-CE96F4C94087}"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134A6AAE-068A-433F-A6BD-544C1B09B95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B5CEBB-29F8-4555-83D2-2DC957B3D268}"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9BDD658-4E8D-40BF-940C-B21C3BAB62C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972E161-8B00-4125-BD34-8CE5908D2D11}"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022A4B8F-6445-4E34-BA82-B2D982040A9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18C42A9-7EF2-4772-B794-0F5F6C8B06D7}"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48AA167F-A26C-41D6-B5D4-F631B287E5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1905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41A4B83-5DEB-4935-95D6-928283213560}" type="slidenum">
              <a:rPr lang="en-US" smtClean="0"/>
              <a:pPr>
                <a:defRPr/>
              </a:pPr>
              <a:t>‹#›</a:t>
            </a:fld>
            <a:endParaRPr lang="en-US" dirty="0"/>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16000" y="25146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67C43F-C2BF-492E-9820-AC368D252E85}"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3E58F351-55EF-4AE3-BF63-E562D76463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2667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E6DC5C-86F5-44F3-9DCC-966B8A1F5071}"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6B39A400-57E7-4ED8-A58D-D9D347A4A99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40DFBB-38EB-4D75-A4E1-8C77094F2349}"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FBD0C37A-A410-414C-AE6C-4427CD11CFD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1905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41A4B83-5DEB-4935-95D6-928283213560}" type="slidenum">
              <a:rPr lang="en-US" smtClean="0"/>
              <a:pPr>
                <a:defRPr/>
              </a:pPr>
              <a:t>‹#›</a:t>
            </a:fld>
            <a:endParaRPr lang="en-US" dirty="0"/>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F8B4A97-68BD-4A39-AD2B-BE622C435E4A}"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10566400" cy="914400"/>
          </a:xfrm>
          <a:prstGeom prst="rect">
            <a:avLst/>
          </a:prstGeom>
        </p:spPr>
        <p:txBody>
          <a:bodyPr>
            <a:normAutofit/>
          </a:bodyPr>
          <a:lstStyle>
            <a:lvl1pPr>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16000" y="1143001"/>
            <a:ext cx="105664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3352800" cy="365125"/>
          </a:xfrm>
        </p:spPr>
        <p:txBody>
          <a:bodyPr/>
          <a:lstStyle>
            <a:lvl1pPr>
              <a:defRPr i="1" dirty="0" smtClean="0"/>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B800642-A3F2-4857-83E7-19FD74F4F42A}"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6B6C0BC-6687-457A-A95D-EC7387CC079F}"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4CF558-3D73-4D06-B4EA-76E8E9FC56FC}"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87062-2160-46FC-8777-687BDCE9E59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34D62F-6AD9-4D29-BED5-8F2A356FCE79}"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91CA021A-1047-4780-BC9B-AB16651332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F8B4A97-68BD-4A39-AD2B-BE622C435E4A}" type="slidenum">
              <a:rPr lang="en-US" smtClean="0"/>
              <a:pPr>
                <a:defRPr/>
              </a:pPr>
              <a:t>‹#›</a:t>
            </a:fld>
            <a:endParaRPr lang="en-US" dirty="0"/>
          </a:p>
        </p:txBody>
      </p:sp>
    </p:spTree>
    <p:extLst>
      <p:ext uri="{BB962C8B-B14F-4D97-AF65-F5344CB8AC3E}">
        <p14:creationId xmlns:p14="http://schemas.microsoft.com/office/powerpoint/2010/main" val="529087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57FB67-1B7B-42A4-A312-C8A576FDF80F}"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504FB7F4-CF9D-46EF-9C71-0413535838C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25F8D4-A5CB-47EB-B4BA-B8C6B1810D34}"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E0E08F1E-F939-432A-A07E-7BA8623CDAC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D4EC65-42CB-4321-842F-4F39D3ECBCBD}"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278315CF-2688-4609-BF03-341045547BD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314591-7594-4656-9D17-03400E1FC19A}"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87A9647B-AC9C-454D-A15B-30F2F7FF98D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B428A9-A60F-4F6D-9B33-7847A6DC7160}"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32A14795-CF06-4EAD-B938-E15F1A769D3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C1A0D0-C59E-498D-97B5-28EC0D97CA75}"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112CBCA6-677B-48C7-BA21-353CD222A97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F84455-1CC9-4944-99BE-61E0A33DD3E0}"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70F94-BC6E-4AE1-BF5B-1FE74F4C36C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8DC1CF-837F-404B-8363-3978BC78ECB5}"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0006B9-1E1D-4EFA-9425-19EAFAC9FB5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08F4FFB-3EA4-4E47-AC29-CE96F4C94087}"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134A6AAE-068A-433F-A6BD-544C1B09B95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B5CEBB-29F8-4555-83D2-2DC957B3D268}"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9BDD658-4E8D-40BF-940C-B21C3BAB62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B800642-A3F2-4857-83E7-19FD74F4F42A}" type="slidenum">
              <a:rPr lang="en-US" smtClean="0"/>
              <a:pPr>
                <a:defRPr/>
              </a:pPr>
              <a:t>‹#›</a:t>
            </a:fld>
            <a:endParaRPr lang="en-US" dirty="0"/>
          </a:p>
        </p:txBody>
      </p:sp>
    </p:spTree>
    <p:extLst>
      <p:ext uri="{BB962C8B-B14F-4D97-AF65-F5344CB8AC3E}">
        <p14:creationId xmlns:p14="http://schemas.microsoft.com/office/powerpoint/2010/main" val="168246140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972E161-8B00-4125-BD34-8CE5908D2D11}"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022A4B8F-6445-4E34-BA82-B2D982040A9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18C42A9-7EF2-4772-B794-0F5F6C8B06D7}"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48AA167F-A26C-41D6-B5D4-F631B287E5F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16000" y="25146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67C43F-C2BF-492E-9820-AC368D252E85}"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3E58F351-55EF-4AE3-BF63-E562D764632E}"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2667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E6DC5C-86F5-44F3-9DCC-966B8A1F5071}"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6B39A400-57E7-4ED8-A58D-D9D347A4A99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40DFBB-38EB-4D75-A4E1-8C77094F2349}" type="datetimeFigureOut">
              <a:rPr lang="en-US"/>
              <a:pPr>
                <a:defRPr/>
              </a:pPr>
              <a:t>6/23/2025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FBD0C37A-A410-414C-AE6C-4427CD11CFD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10566400" cy="914400"/>
          </a:xfrm>
          <a:prstGeom prst="rect">
            <a:avLst/>
          </a:prstGeom>
        </p:spPr>
        <p:txBody>
          <a:bodyPr>
            <a:normAutofit/>
          </a:bodyPr>
          <a:lstStyle>
            <a:lvl1pPr>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16000" y="1143001"/>
            <a:ext cx="105664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3352800" cy="365125"/>
          </a:xfrm>
        </p:spPr>
        <p:txBody>
          <a:bodyPr/>
          <a:lstStyle>
            <a:lvl1pPr>
              <a:defRPr i="1" dirty="0" smtClean="0"/>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B800642-A3F2-4857-83E7-19FD74F4F42A}" type="slidenum">
              <a:rPr lang="en-US" smtClean="0"/>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6B6C0BC-6687-457A-A95D-EC7387CC079F}" type="slidenum">
              <a:rPr lang="en-US" smtClean="0"/>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1905000"/>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41A4B83-5DEB-4935-95D6-928283213560}" type="slidenum">
              <a:rPr lang="en-US" smtClean="0"/>
              <a:pPr>
                <a:defRPr/>
              </a:pPr>
              <a:t>‹#›</a:t>
            </a:fld>
            <a:endParaRPr lang="en-US" dirty="0"/>
          </a:p>
        </p:txBody>
      </p:sp>
    </p:spTree>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B428A9-A60F-4F6D-9B33-7847A6DC7160}" type="datetimeFigureOut">
              <a:rPr lang="en-US" smtClean="0"/>
              <a:pPr>
                <a:defRPr/>
              </a:pPr>
              <a:t>6/23/2025</a:t>
            </a:fld>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A14795-CF06-4EAD-B938-E15F1A769D3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6B6C0BC-6687-457A-A95D-EC7387CC079F}" type="slidenum">
              <a:rPr lang="en-US" smtClean="0"/>
              <a:pPr>
                <a:defRPr/>
              </a:pPr>
              <a:t>‹#›</a:t>
            </a:fld>
            <a:endParaRPr lang="en-US" dirty="0"/>
          </a:p>
        </p:txBody>
      </p:sp>
    </p:spTree>
    <p:extLst>
      <p:ext uri="{BB962C8B-B14F-4D97-AF65-F5344CB8AC3E}">
        <p14:creationId xmlns:p14="http://schemas.microsoft.com/office/powerpoint/2010/main" val="1847684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10566400" cy="914400"/>
          </a:xfrm>
          <a:prstGeom prst="rect">
            <a:avLst/>
          </a:prstGeom>
        </p:spPr>
        <p:txBody>
          <a:bodyPr>
            <a:normAutofit/>
          </a:bodyPr>
          <a:lstStyle>
            <a:lvl1pPr>
              <a:defRPr sz="40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16000" y="1143001"/>
            <a:ext cx="105664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3352800" cy="365125"/>
          </a:xfrm>
        </p:spPr>
        <p:txBody>
          <a:bodyPr/>
          <a:lstStyle>
            <a:lvl1pPr>
              <a:defRPr i="1" dirty="0" smtClean="0"/>
            </a:lvl1pPr>
          </a:lstStyle>
          <a:p>
            <a:pPr>
              <a:defRPr/>
            </a:pPr>
            <a:fld id="{470A46E2-8E5B-4A99-8626-D506B3DBD581}" type="datetimeFigureOut">
              <a:rPr lang="en-US" smtClean="0"/>
              <a:pPr>
                <a:defRPr/>
              </a:pPr>
              <a:t>6/23/2025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BC246C97-91EC-4A94-BC2F-064902880492}"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70A46E2-8E5B-4A99-8626-D506B3DBD581}" type="datetimeFigureOut">
              <a:rPr lang="en-US" smtClean="0"/>
              <a:pPr>
                <a:defRPr/>
              </a:pPr>
              <a:t>6/23/2025</a:t>
            </a:fld>
            <a:endParaRPr lang="en-US"/>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246C97-91EC-4A94-BC2F-064902880492}"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1FD010-F6E4-4F66-9E01-312C2686E026}"/>
              </a:ext>
            </a:extLst>
          </p:cNvPr>
          <p:cNvSpPr>
            <a:spLocks noGrp="1"/>
          </p:cNvSpPr>
          <p:nvPr>
            <p:ph type="dt" sz="half" idx="10"/>
          </p:nvPr>
        </p:nvSpPr>
        <p:spPr/>
        <p:txBody>
          <a:bodyPr/>
          <a:lstStyle/>
          <a:p>
            <a:pPr>
              <a:defRPr/>
            </a:pPr>
            <a:endParaRPr lang="en-US" dirty="0"/>
          </a:p>
        </p:txBody>
      </p:sp>
      <p:sp>
        <p:nvSpPr>
          <p:cNvPr id="7" name="Rectangle 6">
            <a:extLst>
              <a:ext uri="{FF2B5EF4-FFF2-40B4-BE49-F238E27FC236}">
                <a16:creationId xmlns:a16="http://schemas.microsoft.com/office/drawing/2014/main" id="{54129471-1382-47F3-A4D2-4726EF190BF1}"/>
              </a:ext>
            </a:extLst>
          </p:cNvPr>
          <p:cNvSpPr/>
          <p:nvPr/>
        </p:nvSpPr>
        <p:spPr>
          <a:xfrm>
            <a:off x="-139700" y="0"/>
            <a:ext cx="4140200" cy="6858000"/>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Shape 7">
            <a:extLst>
              <a:ext uri="{FF2B5EF4-FFF2-40B4-BE49-F238E27FC236}">
                <a16:creationId xmlns:a16="http://schemas.microsoft.com/office/drawing/2014/main" id="{EA373D2A-2133-4435-A369-FA3CD4CCD03B}"/>
              </a:ext>
            </a:extLst>
          </p:cNvPr>
          <p:cNvSpPr/>
          <p:nvPr/>
        </p:nvSpPr>
        <p:spPr>
          <a:xfrm rot="1985434">
            <a:off x="-936247" y="-391224"/>
            <a:ext cx="5645376" cy="6763922"/>
          </a:xfrm>
          <a:custGeom>
            <a:avLst/>
            <a:gdLst>
              <a:gd name="connsiteX0" fmla="*/ 3142128 w 5645376"/>
              <a:gd name="connsiteY0" fmla="*/ 0 h 6763922"/>
              <a:gd name="connsiteX1" fmla="*/ 3272900 w 5645376"/>
              <a:gd name="connsiteY1" fmla="*/ 200677 h 6763922"/>
              <a:gd name="connsiteX2" fmla="*/ 4179391 w 5645376"/>
              <a:gd name="connsiteY2" fmla="*/ 2740429 h 6763922"/>
              <a:gd name="connsiteX3" fmla="*/ 4926264 w 5645376"/>
              <a:gd name="connsiteY3" fmla="*/ 2737845 h 6763922"/>
              <a:gd name="connsiteX4" fmla="*/ 5645376 w 5645376"/>
              <a:gd name="connsiteY4" fmla="*/ 3841358 h 6763922"/>
              <a:gd name="connsiteX5" fmla="*/ 4704631 w 5645376"/>
              <a:gd name="connsiteY5" fmla="*/ 4526006 h 6763922"/>
              <a:gd name="connsiteX6" fmla="*/ 5293479 w 5645376"/>
              <a:gd name="connsiteY6" fmla="*/ 6387780 h 6763922"/>
              <a:gd name="connsiteX7" fmla="*/ 4716270 w 5645376"/>
              <a:gd name="connsiteY7" fmla="*/ 6763922 h 6763922"/>
              <a:gd name="connsiteX8" fmla="*/ 3171122 w 5645376"/>
              <a:gd name="connsiteY8" fmla="*/ 5649756 h 6763922"/>
              <a:gd name="connsiteX9" fmla="*/ 2296625 w 5645376"/>
              <a:gd name="connsiteY9" fmla="*/ 6285819 h 6763922"/>
              <a:gd name="connsiteX10" fmla="*/ 1437706 w 5645376"/>
              <a:gd name="connsiteY10" fmla="*/ 4967765 h 6763922"/>
              <a:gd name="connsiteX11" fmla="*/ 1574696 w 5645376"/>
              <a:gd name="connsiteY11" fmla="*/ 4483795 h 6763922"/>
              <a:gd name="connsiteX12" fmla="*/ 706016 w 5645376"/>
              <a:gd name="connsiteY12" fmla="*/ 3844951 h 6763922"/>
              <a:gd name="connsiteX13" fmla="*/ 0 w 5645376"/>
              <a:gd name="connsiteY13" fmla="*/ 2761534 h 6763922"/>
              <a:gd name="connsiteX14" fmla="*/ 2194311 w 5645376"/>
              <a:gd name="connsiteY14" fmla="*/ 2761534 h 676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45376" h="6763922">
                <a:moveTo>
                  <a:pt x="3142128" y="0"/>
                </a:moveTo>
                <a:lnTo>
                  <a:pt x="3272900" y="200677"/>
                </a:lnTo>
                <a:lnTo>
                  <a:pt x="4179391" y="2740429"/>
                </a:lnTo>
                <a:lnTo>
                  <a:pt x="4926264" y="2737845"/>
                </a:lnTo>
                <a:lnTo>
                  <a:pt x="5645376" y="3841358"/>
                </a:lnTo>
                <a:lnTo>
                  <a:pt x="4704631" y="4526006"/>
                </a:lnTo>
                <a:lnTo>
                  <a:pt x="5293479" y="6387780"/>
                </a:lnTo>
                <a:lnTo>
                  <a:pt x="4716270" y="6763922"/>
                </a:lnTo>
                <a:lnTo>
                  <a:pt x="3171122" y="5649756"/>
                </a:lnTo>
                <a:lnTo>
                  <a:pt x="2296625" y="6285819"/>
                </a:lnTo>
                <a:lnTo>
                  <a:pt x="1437706" y="4967765"/>
                </a:lnTo>
                <a:lnTo>
                  <a:pt x="1574696" y="4483795"/>
                </a:lnTo>
                <a:lnTo>
                  <a:pt x="706016" y="3844951"/>
                </a:lnTo>
                <a:lnTo>
                  <a:pt x="0" y="2761534"/>
                </a:lnTo>
                <a:lnTo>
                  <a:pt x="2194311" y="2761534"/>
                </a:lnTo>
                <a:close/>
              </a:path>
            </a:pathLst>
          </a:custGeom>
          <a:solidFill>
            <a:schemeClr val="accent1">
              <a:lumMod val="20000"/>
              <a:lumOff val="80000"/>
              <a:alpha val="23000"/>
            </a:schemeClr>
          </a:solidFill>
          <a:ln w="39775" cap="flat">
            <a:noFill/>
            <a:prstDash val="solid"/>
            <a:miter/>
          </a:ln>
        </p:spPr>
        <p:txBody>
          <a:bodyPr rtlCol="0" anchor="ctr"/>
          <a:lstStyle/>
          <a:p>
            <a:endParaRPr lang="en-US" sz="1800"/>
          </a:p>
        </p:txBody>
      </p:sp>
      <p:pic>
        <p:nvPicPr>
          <p:cNvPr id="9" name="Graphic 8">
            <a:extLst>
              <a:ext uri="{FF2B5EF4-FFF2-40B4-BE49-F238E27FC236}">
                <a16:creationId xmlns:a16="http://schemas.microsoft.com/office/drawing/2014/main" id="{F09CDDCD-F760-4E40-91EF-DCC9B44FB1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49762" y="727278"/>
            <a:ext cx="3631947" cy="793249"/>
          </a:xfrm>
          <a:prstGeom prst="rect">
            <a:avLst/>
          </a:prstGeom>
        </p:spPr>
      </p:pic>
      <p:sp>
        <p:nvSpPr>
          <p:cNvPr id="11" name="Rectangle 10">
            <a:extLst>
              <a:ext uri="{FF2B5EF4-FFF2-40B4-BE49-F238E27FC236}">
                <a16:creationId xmlns:a16="http://schemas.microsoft.com/office/drawing/2014/main" id="{393081CA-5ABA-494B-8FBB-5A30C44CF214}"/>
              </a:ext>
            </a:extLst>
          </p:cNvPr>
          <p:cNvSpPr/>
          <p:nvPr/>
        </p:nvSpPr>
        <p:spPr>
          <a:xfrm>
            <a:off x="4635501" y="4325638"/>
            <a:ext cx="7556500" cy="132062"/>
          </a:xfrm>
          <a:prstGeom prst="rect">
            <a:avLst/>
          </a:prstGeom>
          <a:solidFill>
            <a:srgbClr val="E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A02E46B-9802-4C9F-A3DB-57504E80B0DB}"/>
              </a:ext>
            </a:extLst>
          </p:cNvPr>
          <p:cNvSpPr>
            <a:spLocks noGrp="1"/>
          </p:cNvSpPr>
          <p:nvPr>
            <p:ph type="title"/>
          </p:nvPr>
        </p:nvSpPr>
        <p:spPr>
          <a:xfrm>
            <a:off x="4635500" y="2867258"/>
            <a:ext cx="7490983" cy="1325563"/>
          </a:xfrm>
        </p:spPr>
        <p:txBody>
          <a:bodyPr>
            <a:noAutofit/>
          </a:bodyPr>
          <a:lstStyle>
            <a:lvl1pPr>
              <a:defRPr sz="5400" b="1">
                <a:solidFill>
                  <a:srgbClr val="AA272F"/>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6649F2D9-E5EE-4707-B810-3CA463FA3D7C}"/>
              </a:ext>
            </a:extLst>
          </p:cNvPr>
          <p:cNvSpPr>
            <a:spLocks noGrp="1"/>
          </p:cNvSpPr>
          <p:nvPr>
            <p:ph type="body" sz="quarter" idx="11"/>
          </p:nvPr>
        </p:nvSpPr>
        <p:spPr>
          <a:xfrm>
            <a:off x="4635501" y="4538665"/>
            <a:ext cx="6716713" cy="714375"/>
          </a:xfrm>
        </p:spPr>
        <p:txBody>
          <a:bodyPr>
            <a:noAutofit/>
          </a:bodyPr>
          <a:lstStyle>
            <a:lvl1pPr marL="0" indent="0">
              <a:buNone/>
              <a:defRPr sz="2400">
                <a:latin typeface="Corbel Light" panose="020B0303020204020204" pitchFamily="34" charset="0"/>
              </a:defRPr>
            </a:lvl1pPr>
            <a:lvl2pPr>
              <a:defRPr sz="2400">
                <a:latin typeface="Corbel Light" panose="020B0303020204020204" pitchFamily="34" charset="0"/>
              </a:defRPr>
            </a:lvl2pPr>
            <a:lvl3pPr>
              <a:defRPr sz="2400">
                <a:latin typeface="Corbel Light" panose="020B0303020204020204" pitchFamily="34" charset="0"/>
              </a:defRPr>
            </a:lvl3pPr>
            <a:lvl4pPr>
              <a:defRPr sz="2400">
                <a:latin typeface="Corbel Light" panose="020B0303020204020204" pitchFamily="34" charset="0"/>
              </a:defRPr>
            </a:lvl4pPr>
            <a:lvl5pPr>
              <a:defRPr sz="2400">
                <a:latin typeface="Corbel Light" panose="020B0303020204020204" pitchFamily="34" charset="0"/>
              </a:defRPr>
            </a:lvl5pPr>
          </a:lstStyle>
          <a:p>
            <a:pPr lvl="0"/>
            <a:r>
              <a:rPr lang="en-US"/>
              <a:t>Click to edit Master text styles</a:t>
            </a:r>
          </a:p>
        </p:txBody>
      </p:sp>
    </p:spTree>
    <p:extLst>
      <p:ext uri="{BB962C8B-B14F-4D97-AF65-F5344CB8AC3E}">
        <p14:creationId xmlns:p14="http://schemas.microsoft.com/office/powerpoint/2010/main" val="3808638472"/>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Bei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D2BB96-9096-4992-A8B3-15AC5FA4CA46}"/>
              </a:ext>
            </a:extLst>
          </p:cNvPr>
          <p:cNvSpPr/>
          <p:nvPr/>
        </p:nvSpPr>
        <p:spPr>
          <a:xfrm>
            <a:off x="0" y="0"/>
            <a:ext cx="12192000" cy="6858000"/>
          </a:xfrm>
          <a:prstGeom prst="rect">
            <a:avLst/>
          </a:prstGeom>
          <a:solidFill>
            <a:srgbClr val="E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50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121843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224C67-6F66-4AAE-8ACC-51BA5C7C071C}"/>
              </a:ext>
            </a:extLst>
          </p:cNvPr>
          <p:cNvSpPr/>
          <p:nvPr/>
        </p:nvSpPr>
        <p:spPr>
          <a:xfrm>
            <a:off x="0" y="0"/>
            <a:ext cx="12192000" cy="6858000"/>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65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4563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ABAC07-C012-4D72-87B2-B683A7815FA0}"/>
              </a:ext>
            </a:extLst>
          </p:cNvPr>
          <p:cNvSpPr/>
          <p:nvPr/>
        </p:nvSpPr>
        <p:spPr>
          <a:xfrm>
            <a:off x="0" y="0"/>
            <a:ext cx="12192000" cy="6858000"/>
          </a:xfrm>
          <a:prstGeom prst="rect">
            <a:avLst/>
          </a:prstGeom>
          <a:gradFill flip="none" rotWithShape="1">
            <a:gsLst>
              <a:gs pos="0">
                <a:srgbClr val="AA272F">
                  <a:shade val="30000"/>
                  <a:satMod val="115000"/>
                </a:srgbClr>
              </a:gs>
              <a:gs pos="50000">
                <a:srgbClr val="AA272F">
                  <a:shade val="67500"/>
                  <a:satMod val="115000"/>
                </a:srgbClr>
              </a:gs>
              <a:gs pos="100000">
                <a:srgbClr val="AA272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65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35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639B6A-2F2B-44A6-8FBC-462E8FC549E0}"/>
              </a:ext>
            </a:extLst>
          </p:cNvPr>
          <p:cNvSpPr/>
          <p:nvPr/>
        </p:nvSpPr>
        <p:spPr>
          <a:xfrm>
            <a:off x="0" y="0"/>
            <a:ext cx="12192000" cy="6858000"/>
          </a:xfrm>
          <a:prstGeom prst="rect">
            <a:avLst/>
          </a:prstGeom>
          <a:solidFill>
            <a:srgbClr val="4A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3">
                  <a:lumMod val="75000"/>
                </a:schemeClr>
              </a:solidFill>
            </a:endParaRPr>
          </a:p>
        </p:txBody>
      </p:sp>
      <p:pic>
        <p:nvPicPr>
          <p:cNvPr id="13" name="Graphic 12">
            <a:extLst>
              <a:ext uri="{FF2B5EF4-FFF2-40B4-BE49-F238E27FC236}">
                <a16:creationId xmlns:a16="http://schemas.microsoft.com/office/drawing/2014/main" id="{3EED9EBC-EC18-4569-A470-E12B8F38D1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784" y="2258794"/>
            <a:ext cx="11526339" cy="3448050"/>
          </a:xfrm>
          <a:prstGeom prst="rect">
            <a:avLst/>
          </a:prstGeom>
        </p:spPr>
      </p:pic>
      <p:sp>
        <p:nvSpPr>
          <p:cNvPr id="4" name="Title 3">
            <a:extLst>
              <a:ext uri="{FF2B5EF4-FFF2-40B4-BE49-F238E27FC236}">
                <a16:creationId xmlns:a16="http://schemas.microsoft.com/office/drawing/2014/main" id="{D9D1389D-7DFB-4A0F-A54A-80CC406866D1}"/>
              </a:ext>
            </a:extLst>
          </p:cNvPr>
          <p:cNvSpPr>
            <a:spLocks noGrp="1"/>
          </p:cNvSpPr>
          <p:nvPr>
            <p:ph type="title"/>
          </p:nvPr>
        </p:nvSpPr>
        <p:spPr>
          <a:xfrm>
            <a:off x="3128473" y="3843265"/>
            <a:ext cx="8280164" cy="1325563"/>
          </a:xfrm>
        </p:spPr>
        <p:txBody>
          <a:bodyPr>
            <a:noAutofit/>
          </a:bodyPr>
          <a:lstStyle>
            <a:lvl1pPr>
              <a:defRPr sz="4500" b="1">
                <a:solidFill>
                  <a:schemeClr val="bg1"/>
                </a:solidFill>
                <a:latin typeface="Century Gothic" panose="020B0502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34F9A42-EF97-43A5-BD5F-F2B9A740FE60}"/>
              </a:ext>
            </a:extLst>
          </p:cNvPr>
          <p:cNvSpPr>
            <a:spLocks noGrp="1"/>
          </p:cNvSpPr>
          <p:nvPr>
            <p:ph type="body" sz="quarter" idx="10"/>
          </p:nvPr>
        </p:nvSpPr>
        <p:spPr>
          <a:xfrm>
            <a:off x="3159125" y="5329240"/>
            <a:ext cx="8304213" cy="796925"/>
          </a:xfrm>
        </p:spPr>
        <p:txBody>
          <a:bodyPr>
            <a:normAutofit/>
          </a:bodyPr>
          <a:lstStyle>
            <a:lvl1pPr marL="0" indent="0">
              <a:buNone/>
              <a:defRPr sz="3000" b="1">
                <a:solidFill>
                  <a:schemeClr val="bg1">
                    <a:lumMod val="65000"/>
                  </a:schemeClr>
                </a:solidFill>
                <a:latin typeface="Century Gothic" panose="020B0502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077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Bei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FFC000"/>
              </a:buClr>
              <a:buSzPct val="110000"/>
              <a:buFont typeface="Arial" panose="020B0604020202020204" pitchFamily="34" charset="0"/>
              <a:buChar char="•"/>
              <a:defRPr lang="en-US"/>
            </a:lvl1pPr>
            <a:lvl2pPr marL="557213" indent="-214313">
              <a:lnSpc>
                <a:spcPct val="80000"/>
              </a:lnSpc>
              <a:spcBef>
                <a:spcPts val="900"/>
              </a:spcBef>
              <a:buClr>
                <a:srgbClr val="FFC000"/>
              </a:buClr>
              <a:buSzPct val="110000"/>
              <a:buFont typeface="Arial" panose="020B0604020202020204" pitchFamily="34" charset="0"/>
              <a:buChar char="•"/>
              <a:defRPr lang="en-US"/>
            </a:lvl2pPr>
            <a:lvl3pPr marL="857250" indent="-171450">
              <a:buClr>
                <a:srgbClr val="FFC000"/>
              </a:buClr>
              <a:buSzPct val="110000"/>
              <a:buFont typeface="Arial" panose="020B0604020202020204" pitchFamily="34" charset="0"/>
              <a:buChar char="•"/>
              <a:defRPr lang="en-US"/>
            </a:lvl3pPr>
            <a:lvl4pPr marL="1200150" indent="-171450">
              <a:buClr>
                <a:srgbClr val="FFC000"/>
              </a:buClr>
              <a:buSzPct val="110000"/>
              <a:buFont typeface="Arial" panose="020B0604020202020204" pitchFamily="34" charset="0"/>
              <a:buChar char="•"/>
              <a:defRPr lang="en-US"/>
            </a:lvl4pPr>
            <a:lvl5pPr marL="1543050" indent="-171450">
              <a:buClr>
                <a:srgbClr val="FFC000"/>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669715" y="6457141"/>
            <a:ext cx="4114800"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6599" y="6303479"/>
            <a:ext cx="1483599" cy="324031"/>
          </a:xfrm>
          <a:prstGeom prst="rect">
            <a:avLst/>
          </a:prstGeom>
        </p:spPr>
      </p:pic>
      <p:grpSp>
        <p:nvGrpSpPr>
          <p:cNvPr id="12" name="Group 11">
            <a:extLst>
              <a:ext uri="{FF2B5EF4-FFF2-40B4-BE49-F238E27FC236}">
                <a16:creationId xmlns:a16="http://schemas.microsoft.com/office/drawing/2014/main" id="{89419097-C959-4752-9482-2A24E5165FAD}"/>
              </a:ext>
            </a:extLst>
          </p:cNvPr>
          <p:cNvGrpSpPr/>
          <p:nvPr/>
        </p:nvGrpSpPr>
        <p:grpSpPr>
          <a:xfrm>
            <a:off x="0" y="-19469"/>
            <a:ext cx="7305773" cy="1048874"/>
            <a:chOff x="0" y="0"/>
            <a:chExt cx="7305773" cy="1048874"/>
          </a:xfrm>
        </p:grpSpPr>
        <p:sp>
          <p:nvSpPr>
            <p:cNvPr id="13" name="Rectangle 12">
              <a:extLst>
                <a:ext uri="{FF2B5EF4-FFF2-40B4-BE49-F238E27FC236}">
                  <a16:creationId xmlns:a16="http://schemas.microsoft.com/office/drawing/2014/main" id="{97545B4A-6C9E-45FC-B163-29A64F76CE77}"/>
                </a:ext>
              </a:extLst>
            </p:cNvPr>
            <p:cNvSpPr/>
            <p:nvPr/>
          </p:nvSpPr>
          <p:spPr>
            <a:xfrm>
              <a:off x="0" y="0"/>
              <a:ext cx="7305773" cy="1000408"/>
            </a:xfrm>
            <a:prstGeom prst="rect">
              <a:avLst/>
            </a:prstGeom>
            <a:gradFill flip="none" rotWithShape="1">
              <a:gsLst>
                <a:gs pos="0">
                  <a:schemeClr val="accent1">
                    <a:lumMod val="5000"/>
                    <a:lumOff val="95000"/>
                    <a:alpha val="0"/>
                  </a:schemeClr>
                </a:gs>
                <a:gs pos="53000">
                  <a:schemeClr val="accent6">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lumMod val="75000"/>
                  </a:schemeClr>
                </a:solidFill>
              </a:endParaRPr>
            </a:p>
          </p:txBody>
        </p:sp>
        <p:sp>
          <p:nvSpPr>
            <p:cNvPr id="15" name="Rectangle 14">
              <a:extLst>
                <a:ext uri="{FF2B5EF4-FFF2-40B4-BE49-F238E27FC236}">
                  <a16:creationId xmlns:a16="http://schemas.microsoft.com/office/drawing/2014/main" id="{6CF22956-72EF-48C4-BFBA-FA39CE2F58BE}"/>
                </a:ext>
              </a:extLst>
            </p:cNvPr>
            <p:cNvSpPr/>
            <p:nvPr/>
          </p:nvSpPr>
          <p:spPr>
            <a:xfrm>
              <a:off x="0" y="983339"/>
              <a:ext cx="7305773" cy="655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6">
                    <a:lumMod val="75000"/>
                  </a:schemeClr>
                </a:solidFill>
              </a:endParaRPr>
            </a:p>
          </p:txBody>
        </p:sp>
      </p:gr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rgbClr val="EEB46E"/>
                </a:solidFill>
                <a:latin typeface="Corbel" panose="020B0503020204020204" pitchFamily="34" charset="0"/>
              </a:defRPr>
            </a:lvl1pPr>
          </a:lstStyle>
          <a:p>
            <a:pPr marL="0" lvl="0">
              <a:lnSpc>
                <a:spcPct val="85000"/>
              </a:lnSpc>
            </a:pPr>
            <a:r>
              <a:rPr lang="en-US"/>
              <a:t>Click to edit Master title style</a:t>
            </a:r>
            <a:endParaRPr lang="en-US" dirty="0"/>
          </a:p>
        </p:txBody>
      </p:sp>
    </p:spTree>
    <p:extLst>
      <p:ext uri="{BB962C8B-B14F-4D97-AF65-F5344CB8AC3E}">
        <p14:creationId xmlns:p14="http://schemas.microsoft.com/office/powerpoint/2010/main" val="3220407704"/>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2D3E6C"/>
              </a:buClr>
              <a:buSzPct val="110000"/>
              <a:buFont typeface="Arial" panose="020B0604020202020204" pitchFamily="34" charset="0"/>
              <a:buChar char="•"/>
              <a:defRPr lang="en-US"/>
            </a:lvl1pPr>
            <a:lvl2pPr marL="557213" indent="-214313">
              <a:lnSpc>
                <a:spcPct val="80000"/>
              </a:lnSpc>
              <a:spcBef>
                <a:spcPts val="900"/>
              </a:spcBef>
              <a:buClr>
                <a:srgbClr val="2D3E6C"/>
              </a:buClr>
              <a:buSzPct val="110000"/>
              <a:buFont typeface="Arial" panose="020B0604020202020204" pitchFamily="34" charset="0"/>
              <a:buChar char="•"/>
              <a:defRPr lang="en-US"/>
            </a:lvl2pPr>
            <a:lvl3pPr marL="857250" indent="-171450">
              <a:buClr>
                <a:srgbClr val="2D3E6C"/>
              </a:buClr>
              <a:buSzPct val="110000"/>
              <a:buFont typeface="Arial" panose="020B0604020202020204" pitchFamily="34" charset="0"/>
              <a:buChar char="•"/>
              <a:defRPr lang="en-US"/>
            </a:lvl3pPr>
            <a:lvl4pPr marL="1200150" indent="-171450">
              <a:buClr>
                <a:srgbClr val="2D3E6C"/>
              </a:buClr>
              <a:buSzPct val="110000"/>
              <a:buFont typeface="Arial" panose="020B0604020202020204" pitchFamily="34" charset="0"/>
              <a:buChar char="•"/>
              <a:defRPr lang="en-US"/>
            </a:lvl4pPr>
            <a:lvl5pPr marL="1543050" indent="-171450">
              <a:buClr>
                <a:srgbClr val="2D3E6C"/>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10515" y="614837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2086509" y="6418587"/>
            <a:ext cx="3132755"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MANAGING RISKS. HELPING PEOPLE.</a:t>
            </a:r>
            <a:endParaRPr lang="en-US" sz="900" dirty="0">
              <a:solidFill>
                <a:schemeClr val="bg1">
                  <a:lumMod val="75000"/>
                </a:schemeClr>
              </a:solidFill>
              <a:latin typeface="+mj-lt"/>
            </a:endParaRPr>
          </a:p>
        </p:txBody>
      </p:sp>
      <p:sp>
        <p:nvSpPr>
          <p:cNvPr id="9" name="Rectangle 8">
            <a:extLst>
              <a:ext uri="{FF2B5EF4-FFF2-40B4-BE49-F238E27FC236}">
                <a16:creationId xmlns:a16="http://schemas.microsoft.com/office/drawing/2014/main" id="{2AEBFACC-2F0D-458B-BCB3-1EBB8E2BDFE9}"/>
              </a:ext>
            </a:extLst>
          </p:cNvPr>
          <p:cNvSpPr/>
          <p:nvPr/>
        </p:nvSpPr>
        <p:spPr>
          <a:xfrm>
            <a:off x="0" y="0"/>
            <a:ext cx="7305773" cy="1048874"/>
          </a:xfrm>
          <a:prstGeom prst="rect">
            <a:avLst/>
          </a:prstGeom>
          <a:gradFill flip="none" rotWithShape="1">
            <a:gsLst>
              <a:gs pos="0">
                <a:schemeClr val="accent1">
                  <a:lumMod val="5000"/>
                  <a:lumOff val="95000"/>
                  <a:alpha val="0"/>
                </a:schemeClr>
              </a:gs>
              <a:gs pos="53000">
                <a:schemeClr val="accent1">
                  <a:lumMod val="30000"/>
                  <a:lumOff val="7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E21C1C22-8291-416E-BF48-312F7A1E971C}"/>
              </a:ext>
            </a:extLst>
          </p:cNvPr>
          <p:cNvSpPr/>
          <p:nvPr/>
        </p:nvSpPr>
        <p:spPr>
          <a:xfrm>
            <a:off x="0" y="983341"/>
            <a:ext cx="7305773" cy="65535"/>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chemeClr val="accent1"/>
                </a:solidFill>
                <a:latin typeface="Corbel" panose="020B0503020204020204" pitchFamily="34" charset="0"/>
              </a:defRPr>
            </a:lvl1pPr>
          </a:lstStyle>
          <a:p>
            <a:pPr marL="0" lvl="0">
              <a:lnSpc>
                <a:spcPct val="85000"/>
              </a:lnSpc>
            </a:pPr>
            <a:r>
              <a:rPr lang="en-US"/>
              <a:t>Click to edit Master title style</a:t>
            </a:r>
            <a:endParaRPr lang="en-US" dirty="0"/>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1677" y="6233144"/>
            <a:ext cx="1792432" cy="391483"/>
          </a:xfrm>
          <a:prstGeom prst="rect">
            <a:avLst/>
          </a:prstGeom>
        </p:spPr>
      </p:pic>
    </p:spTree>
    <p:extLst>
      <p:ext uri="{BB962C8B-B14F-4D97-AF65-F5344CB8AC3E}">
        <p14:creationId xmlns:p14="http://schemas.microsoft.com/office/powerpoint/2010/main" val="1301995398"/>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C00000"/>
              </a:buClr>
              <a:buSzPct val="110000"/>
              <a:buFont typeface="Arial" panose="020B0604020202020204" pitchFamily="34" charset="0"/>
              <a:buChar char="•"/>
              <a:defRPr lang="en-US"/>
            </a:lvl1pPr>
            <a:lvl2pPr marL="557213" indent="-214313">
              <a:lnSpc>
                <a:spcPct val="80000"/>
              </a:lnSpc>
              <a:spcBef>
                <a:spcPts val="900"/>
              </a:spcBef>
              <a:buClr>
                <a:srgbClr val="C00000"/>
              </a:buClr>
              <a:buSzPct val="110000"/>
              <a:buFont typeface="Arial" panose="020B0604020202020204" pitchFamily="34" charset="0"/>
              <a:buChar char="•"/>
              <a:defRPr lang="en-US"/>
            </a:lvl2pPr>
            <a:lvl3pPr marL="857250" indent="-171450">
              <a:buClr>
                <a:srgbClr val="C00000"/>
              </a:buClr>
              <a:buSzPct val="110000"/>
              <a:buFont typeface="Arial" panose="020B0604020202020204" pitchFamily="34" charset="0"/>
              <a:buChar char="•"/>
              <a:defRPr lang="en-US"/>
            </a:lvl3pPr>
            <a:lvl4pPr marL="1200150" indent="-171450">
              <a:buClr>
                <a:srgbClr val="C00000"/>
              </a:buClr>
              <a:buSzPct val="110000"/>
              <a:buFont typeface="Arial" panose="020B0604020202020204" pitchFamily="34" charset="0"/>
              <a:buChar char="•"/>
              <a:defRPr lang="en-US"/>
            </a:lvl4pPr>
            <a:lvl5pPr marL="1543050" indent="-171450">
              <a:buClr>
                <a:srgbClr val="C00000"/>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778925" y="6457141"/>
            <a:ext cx="4005591"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7449" y="6299574"/>
            <a:ext cx="1501475" cy="327935"/>
          </a:xfrm>
          <a:prstGeom prst="rect">
            <a:avLst/>
          </a:prstGeom>
        </p:spPr>
      </p:pic>
      <p:grpSp>
        <p:nvGrpSpPr>
          <p:cNvPr id="16" name="Group 15">
            <a:extLst>
              <a:ext uri="{FF2B5EF4-FFF2-40B4-BE49-F238E27FC236}">
                <a16:creationId xmlns:a16="http://schemas.microsoft.com/office/drawing/2014/main" id="{B892ED06-A42E-4919-8FEB-2728AC6E4437}"/>
              </a:ext>
            </a:extLst>
          </p:cNvPr>
          <p:cNvGrpSpPr/>
          <p:nvPr/>
        </p:nvGrpSpPr>
        <p:grpSpPr>
          <a:xfrm>
            <a:off x="0" y="0"/>
            <a:ext cx="7305773" cy="1048874"/>
            <a:chOff x="0" y="0"/>
            <a:chExt cx="7305773" cy="1048874"/>
          </a:xfrm>
        </p:grpSpPr>
        <p:sp>
          <p:nvSpPr>
            <p:cNvPr id="17" name="Rectangle 16">
              <a:extLst>
                <a:ext uri="{FF2B5EF4-FFF2-40B4-BE49-F238E27FC236}">
                  <a16:creationId xmlns:a16="http://schemas.microsoft.com/office/drawing/2014/main" id="{D0E9A1E9-E265-4A66-A8D8-7FC73E937F25}"/>
                </a:ext>
              </a:extLst>
            </p:cNvPr>
            <p:cNvSpPr/>
            <p:nvPr/>
          </p:nvSpPr>
          <p:spPr>
            <a:xfrm>
              <a:off x="0" y="0"/>
              <a:ext cx="7305773" cy="1048874"/>
            </a:xfrm>
            <a:prstGeom prst="rect">
              <a:avLst/>
            </a:prstGeom>
            <a:gradFill flip="none" rotWithShape="1">
              <a:gsLst>
                <a:gs pos="0">
                  <a:schemeClr val="accent1">
                    <a:lumMod val="5000"/>
                    <a:lumOff val="95000"/>
                    <a:alpha val="0"/>
                  </a:schemeClr>
                </a:gs>
                <a:gs pos="53000">
                  <a:schemeClr val="accent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090A308F-9F99-4D51-B32E-D9208B1F570B}"/>
                </a:ext>
              </a:extLst>
            </p:cNvPr>
            <p:cNvSpPr/>
            <p:nvPr/>
          </p:nvSpPr>
          <p:spPr>
            <a:xfrm>
              <a:off x="0" y="983339"/>
              <a:ext cx="7305773" cy="6553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rgbClr val="AA272F"/>
                </a:solidFill>
                <a:latin typeface="Corbel" panose="020B0503020204020204" pitchFamily="34" charset="0"/>
              </a:defRPr>
            </a:lvl1pPr>
          </a:lstStyle>
          <a:p>
            <a:pPr marL="0" lvl="0">
              <a:lnSpc>
                <a:spcPct val="85000"/>
              </a:lnSpc>
            </a:pPr>
            <a:r>
              <a:rPr lang="en-US"/>
              <a:t>Click to edit Master title style</a:t>
            </a:r>
            <a:endParaRPr lang="en-US" dirty="0"/>
          </a:p>
        </p:txBody>
      </p:sp>
    </p:spTree>
    <p:extLst>
      <p:ext uri="{BB962C8B-B14F-4D97-AF65-F5344CB8AC3E}">
        <p14:creationId xmlns:p14="http://schemas.microsoft.com/office/powerpoint/2010/main" val="9227620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4CF558-3D73-4D06-B4EA-76E8E9FC56FC}"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A5287062-2160-46FC-8777-687BDCE9E593}"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Pur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marL="257175" indent="-257175">
              <a:spcBef>
                <a:spcPts val="1125"/>
              </a:spcBef>
              <a:buClr>
                <a:srgbClr val="7D5587"/>
              </a:buClr>
              <a:buSzPct val="110000"/>
              <a:buFont typeface="Arial" panose="020B0604020202020204" pitchFamily="34" charset="0"/>
              <a:buChar char="•"/>
              <a:defRPr lang="en-US"/>
            </a:lvl1pPr>
            <a:lvl2pPr marL="557213" indent="-214313">
              <a:lnSpc>
                <a:spcPct val="80000"/>
              </a:lnSpc>
              <a:spcBef>
                <a:spcPts val="900"/>
              </a:spcBef>
              <a:buClr>
                <a:srgbClr val="7D5587"/>
              </a:buClr>
              <a:buSzPct val="110000"/>
              <a:buFont typeface="Arial" panose="020B0604020202020204" pitchFamily="34" charset="0"/>
              <a:buChar char="•"/>
              <a:defRPr lang="en-US"/>
            </a:lvl2pPr>
            <a:lvl3pPr marL="857250" indent="-171450">
              <a:buClr>
                <a:srgbClr val="7D5587"/>
              </a:buClr>
              <a:buSzPct val="110000"/>
              <a:buFont typeface="Arial" panose="020B0604020202020204" pitchFamily="34" charset="0"/>
              <a:buChar char="•"/>
              <a:defRPr lang="en-US"/>
            </a:lvl3pPr>
            <a:lvl4pPr marL="1200150" indent="-171450">
              <a:buClr>
                <a:srgbClr val="7D5587"/>
              </a:buClr>
              <a:buSzPct val="110000"/>
              <a:buFont typeface="Arial" panose="020B0604020202020204" pitchFamily="34" charset="0"/>
              <a:buChar char="•"/>
              <a:defRPr lang="en-US"/>
            </a:lvl4pPr>
            <a:lvl5pPr marL="1543050" indent="-171450">
              <a:buClr>
                <a:srgbClr val="7D5587"/>
              </a:buClr>
              <a:buSzPct val="110000"/>
              <a:buFont typeface="Arial" panose="020B0604020202020204" pitchFamily="34" charset="0"/>
              <a:buChar cha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853739" y="6457141"/>
            <a:ext cx="3930776"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098" y="6275015"/>
            <a:ext cx="1673641" cy="365538"/>
          </a:xfrm>
          <a:prstGeom prst="rect">
            <a:avLst/>
          </a:prstGeom>
        </p:spPr>
      </p:pic>
      <p:grpSp>
        <p:nvGrpSpPr>
          <p:cNvPr id="16" name="Group 15">
            <a:extLst>
              <a:ext uri="{FF2B5EF4-FFF2-40B4-BE49-F238E27FC236}">
                <a16:creationId xmlns:a16="http://schemas.microsoft.com/office/drawing/2014/main" id="{F3045E4C-8A43-4960-BBC1-3BC996754F90}"/>
              </a:ext>
            </a:extLst>
          </p:cNvPr>
          <p:cNvGrpSpPr/>
          <p:nvPr/>
        </p:nvGrpSpPr>
        <p:grpSpPr>
          <a:xfrm>
            <a:off x="0" y="0"/>
            <a:ext cx="7305773" cy="1048874"/>
            <a:chOff x="0" y="0"/>
            <a:chExt cx="7305773" cy="1048874"/>
          </a:xfrm>
        </p:grpSpPr>
        <p:sp>
          <p:nvSpPr>
            <p:cNvPr id="17" name="Rectangle 16">
              <a:extLst>
                <a:ext uri="{FF2B5EF4-FFF2-40B4-BE49-F238E27FC236}">
                  <a16:creationId xmlns:a16="http://schemas.microsoft.com/office/drawing/2014/main" id="{E0539802-E84F-4B50-9C47-12A544560298}"/>
                </a:ext>
              </a:extLst>
            </p:cNvPr>
            <p:cNvSpPr/>
            <p:nvPr/>
          </p:nvSpPr>
          <p:spPr>
            <a:xfrm>
              <a:off x="0" y="0"/>
              <a:ext cx="7305773" cy="1048874"/>
            </a:xfrm>
            <a:prstGeom prst="rect">
              <a:avLst/>
            </a:prstGeom>
            <a:gradFill flip="none" rotWithShape="1">
              <a:gsLst>
                <a:gs pos="0">
                  <a:schemeClr val="accent1">
                    <a:lumMod val="5000"/>
                    <a:lumOff val="95000"/>
                    <a:alpha val="0"/>
                  </a:schemeClr>
                </a:gs>
                <a:gs pos="53000">
                  <a:schemeClr val="accent3">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C64BF6F7-A1FF-41FB-BFDA-5FCFB9AA7058}"/>
                </a:ext>
              </a:extLst>
            </p:cNvPr>
            <p:cNvSpPr/>
            <p:nvPr/>
          </p:nvSpPr>
          <p:spPr>
            <a:xfrm>
              <a:off x="0" y="983339"/>
              <a:ext cx="7305773" cy="655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a:extLst>
              <a:ext uri="{FF2B5EF4-FFF2-40B4-BE49-F238E27FC236}">
                <a16:creationId xmlns:a16="http://schemas.microsoft.com/office/drawing/2014/main" id="{199E89F5-2DAF-4ABA-B928-6E549A609567}"/>
              </a:ext>
            </a:extLst>
          </p:cNvPr>
          <p:cNvSpPr>
            <a:spLocks noGrp="1"/>
          </p:cNvSpPr>
          <p:nvPr>
            <p:ph type="title"/>
          </p:nvPr>
        </p:nvSpPr>
        <p:spPr>
          <a:xfrm>
            <a:off x="671947" y="340299"/>
            <a:ext cx="10515600" cy="660111"/>
          </a:xfrm>
        </p:spPr>
        <p:txBody>
          <a:bodyPr anchor="b" anchorCtr="0"/>
          <a:lstStyle>
            <a:lvl1pPr>
              <a:lnSpc>
                <a:spcPct val="75000"/>
              </a:lnSpc>
              <a:defRPr lang="en-US" sz="3000" b="1" spc="-113">
                <a:solidFill>
                  <a:srgbClr val="4A2650"/>
                </a:solidFill>
                <a:latin typeface="Corbel" panose="020B0503020204020204" pitchFamily="34" charset="0"/>
              </a:defRPr>
            </a:lvl1pPr>
          </a:lstStyle>
          <a:p>
            <a:pPr marL="0" lvl="0">
              <a:lnSpc>
                <a:spcPct val="85000"/>
              </a:lnSpc>
            </a:pPr>
            <a:r>
              <a:rPr lang="en-US"/>
              <a:t>Click to edit Master title style</a:t>
            </a:r>
            <a:endParaRPr lang="en-US" dirty="0"/>
          </a:p>
        </p:txBody>
      </p:sp>
    </p:spTree>
    <p:extLst>
      <p:ext uri="{BB962C8B-B14F-4D97-AF65-F5344CB8AC3E}">
        <p14:creationId xmlns:p14="http://schemas.microsoft.com/office/powerpoint/2010/main" val="3029932450"/>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mparison Bei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65104BB-C421-4CA3-BF21-43EDC56FB552}"/>
              </a:ext>
            </a:extLst>
          </p:cNvPr>
          <p:cNvSpPr/>
          <p:nvPr/>
        </p:nvSpPr>
        <p:spPr>
          <a:xfrm>
            <a:off x="-25399" y="0"/>
            <a:ext cx="6134100" cy="7048500"/>
          </a:xfrm>
          <a:prstGeom prst="rect">
            <a:avLst/>
          </a:prstGeom>
          <a:solidFill>
            <a:srgbClr val="E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EB46E"/>
              </a:solidFill>
            </a:endParaRPr>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Font typeface="Arial" panose="020B0604020202020204" pitchFamily="34" charset="0"/>
              <a:buChar char="•"/>
              <a:defRPr>
                <a:solidFill>
                  <a:schemeClr val="bg1"/>
                </a:solidFill>
              </a:defRPr>
            </a:lvl1pPr>
            <a:lvl2pPr marL="557213" indent="-214313">
              <a:buFont typeface="Arial" panose="020B0604020202020204" pitchFamily="34" charset="0"/>
              <a:buChar char="•"/>
              <a:defRPr>
                <a:solidFill>
                  <a:schemeClr val="bg1"/>
                </a:solidFill>
              </a:defRPr>
            </a:lvl2pPr>
            <a:lvl3pPr marL="857250" indent="-171450">
              <a:buSzPct val="110000"/>
              <a:buFont typeface="Arial" panose="020B0604020202020204" pitchFamily="34" charset="0"/>
              <a:buChar char="•"/>
              <a:defRPr>
                <a:solidFill>
                  <a:schemeClr val="bg1"/>
                </a:solidFill>
              </a:defRPr>
            </a:lvl3pPr>
            <a:lvl4pPr marL="1200150" indent="-171450">
              <a:buFont typeface="Arial" panose="020B0604020202020204" pitchFamily="34" charset="0"/>
              <a:buChar char="•"/>
              <a:defRPr>
                <a:solidFill>
                  <a:schemeClr val="bg1"/>
                </a:solidFill>
              </a:defRPr>
            </a:lvl4pPr>
            <a:lvl5pPr marL="1543050" indent="-17145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rgbClr val="EEB46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257175" indent="-257175">
              <a:buClr>
                <a:srgbClr val="EEB46E"/>
              </a:buClr>
              <a:buSzPct val="110000"/>
              <a:buFont typeface="Arial" panose="020B0604020202020204" pitchFamily="34" charset="0"/>
              <a:buChar char="•"/>
              <a:defRPr>
                <a:solidFill>
                  <a:srgbClr val="EEB46E"/>
                </a:solidFill>
              </a:defRPr>
            </a:lvl1pPr>
            <a:lvl2pPr marL="557213" indent="-214313">
              <a:buClr>
                <a:srgbClr val="EEB46E"/>
              </a:buClr>
              <a:buSzPct val="110000"/>
              <a:buFont typeface="Arial" panose="020B0604020202020204" pitchFamily="34" charset="0"/>
              <a:buChar char="•"/>
              <a:defRPr>
                <a:solidFill>
                  <a:srgbClr val="EEB46E"/>
                </a:solidFill>
              </a:defRPr>
            </a:lvl2pPr>
            <a:lvl3pPr marL="857250" indent="-171450">
              <a:buClr>
                <a:srgbClr val="EEB46E"/>
              </a:buClr>
              <a:buSzPct val="110000"/>
              <a:buFont typeface="Arial" panose="020B0604020202020204" pitchFamily="34" charset="0"/>
              <a:buChar char="•"/>
              <a:defRPr>
                <a:solidFill>
                  <a:srgbClr val="EEB46E"/>
                </a:solidFill>
              </a:defRPr>
            </a:lvl3pPr>
            <a:lvl4pPr marL="1200150" indent="-171450">
              <a:buClr>
                <a:srgbClr val="EEB46E"/>
              </a:buClr>
              <a:buSzPct val="110000"/>
              <a:buFont typeface="Arial" panose="020B0604020202020204" pitchFamily="34" charset="0"/>
              <a:buChar char="•"/>
              <a:defRPr>
                <a:solidFill>
                  <a:srgbClr val="EEB46E"/>
                </a:solidFill>
              </a:defRPr>
            </a:lvl4pPr>
            <a:lvl5pPr marL="1543050" indent="-171450">
              <a:buClr>
                <a:srgbClr val="EEB46E"/>
              </a:buClr>
              <a:buSzPct val="110000"/>
              <a:buFont typeface="Arial" panose="020B0604020202020204" pitchFamily="34" charset="0"/>
              <a:buChar char="•"/>
              <a:defRPr>
                <a:solidFill>
                  <a:srgbClr val="EEB4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4" name="Group 13">
            <a:extLst>
              <a:ext uri="{FF2B5EF4-FFF2-40B4-BE49-F238E27FC236}">
                <a16:creationId xmlns:a16="http://schemas.microsoft.com/office/drawing/2014/main" id="{1531BF6C-E4C2-4642-9B3A-030125B4C2C4}"/>
              </a:ext>
            </a:extLst>
          </p:cNvPr>
          <p:cNvGrpSpPr/>
          <p:nvPr/>
        </p:nvGrpSpPr>
        <p:grpSpPr>
          <a:xfrm>
            <a:off x="4914901" y="4268486"/>
            <a:ext cx="2400300" cy="2435835"/>
            <a:chOff x="4914900" y="2211084"/>
            <a:chExt cx="2400300" cy="2435835"/>
          </a:xfrm>
        </p:grpSpPr>
        <p:sp>
          <p:nvSpPr>
            <p:cNvPr id="15" name="Freeform: Shape 14">
              <a:extLst>
                <a:ext uri="{FF2B5EF4-FFF2-40B4-BE49-F238E27FC236}">
                  <a16:creationId xmlns:a16="http://schemas.microsoft.com/office/drawing/2014/main" id="{425FE8E3-AAB0-4F61-8C65-EF9E116F3F46}"/>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2" name="Graphic 21">
              <a:extLst>
                <a:ext uri="{FF2B5EF4-FFF2-40B4-BE49-F238E27FC236}">
                  <a16:creationId xmlns:a16="http://schemas.microsoft.com/office/drawing/2014/main" id="{B28415FF-8D21-48D6-8686-337370E716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19734" y="3009900"/>
              <a:ext cx="791151" cy="791151"/>
            </a:xfrm>
            <a:prstGeom prst="rect">
              <a:avLst/>
            </a:prstGeom>
          </p:spPr>
        </p:pic>
        <p:sp>
          <p:nvSpPr>
            <p:cNvPr id="23" name="Freeform: Shape 22">
              <a:extLst>
                <a:ext uri="{FF2B5EF4-FFF2-40B4-BE49-F238E27FC236}">
                  <a16:creationId xmlns:a16="http://schemas.microsoft.com/office/drawing/2014/main" id="{420D57B9-6F95-4E87-858B-8E9F2FE1D26D}"/>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4" name="Graphic 23" descr="Thumbs up sign with solid fill">
              <a:extLst>
                <a:ext uri="{FF2B5EF4-FFF2-40B4-BE49-F238E27FC236}">
                  <a16:creationId xmlns:a16="http://schemas.microsoft.com/office/drawing/2014/main" id="{C19F6C24-971A-4479-89BE-0D082971A8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169660550"/>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B37A721-2A9C-493C-B6E7-6D743E8156E7}"/>
              </a:ext>
            </a:extLst>
          </p:cNvPr>
          <p:cNvSpPr/>
          <p:nvPr/>
        </p:nvSpPr>
        <p:spPr>
          <a:xfrm>
            <a:off x="1" y="0"/>
            <a:ext cx="6134100" cy="7048500"/>
          </a:xfrm>
          <a:prstGeom prst="rect">
            <a:avLst/>
          </a:prstGeom>
          <a:solidFill>
            <a:srgbClr val="2D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SzPct val="110000"/>
              <a:buFont typeface="Arial" panose="020B0604020202020204" pitchFamily="34" charset="0"/>
              <a:buChar char="•"/>
              <a:defRPr>
                <a:solidFill>
                  <a:schemeClr val="bg1"/>
                </a:solidFill>
              </a:defRPr>
            </a:lvl1pPr>
            <a:lvl2pPr marL="557213" indent="-214313">
              <a:buClr>
                <a:schemeClr val="bg1"/>
              </a:buClr>
              <a:buSzPct val="110000"/>
              <a:buFont typeface="Arial" panose="020B0604020202020204" pitchFamily="34" charset="0"/>
              <a:buChar char="•"/>
              <a:defRPr>
                <a:solidFill>
                  <a:schemeClr val="bg1"/>
                </a:solidFill>
              </a:defRPr>
            </a:lvl2pPr>
            <a:lvl3pPr marL="857250" indent="-171450">
              <a:buClr>
                <a:schemeClr val="bg1"/>
              </a:buClr>
              <a:buSzPct val="110000"/>
              <a:buFont typeface="Arial" panose="020B0604020202020204" pitchFamily="34" charset="0"/>
              <a:buChar char="•"/>
              <a:defRPr>
                <a:solidFill>
                  <a:schemeClr val="bg1"/>
                </a:solidFill>
              </a:defRPr>
            </a:lvl3pPr>
            <a:lvl4pPr marL="1200150" indent="-171450">
              <a:buClr>
                <a:schemeClr val="bg1"/>
              </a:buClr>
              <a:buSzPct val="110000"/>
              <a:buFont typeface="Arial" panose="020B0604020202020204" pitchFamily="34" charset="0"/>
              <a:buChar char="•"/>
              <a:defRPr>
                <a:solidFill>
                  <a:schemeClr val="bg1"/>
                </a:solidFill>
              </a:defRPr>
            </a:lvl4pPr>
            <a:lvl5pPr marL="1543050" indent="-171450">
              <a:buClr>
                <a:schemeClr val="bg1"/>
              </a:buClr>
              <a:buSzPct val="11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385763" indent="-385763">
              <a:buClr>
                <a:srgbClr val="2D3E6C"/>
              </a:buClr>
              <a:buSzPct val="110000"/>
              <a:buFont typeface="Arial" panose="020B0604020202020204" pitchFamily="34" charset="0"/>
              <a:buChar char="•"/>
              <a:defRPr>
                <a:solidFill>
                  <a:schemeClr val="accent1">
                    <a:lumMod val="60000"/>
                    <a:lumOff val="40000"/>
                  </a:schemeClr>
                </a:solidFill>
              </a:defRPr>
            </a:lvl1pPr>
            <a:lvl2pPr marL="685800" indent="-342900">
              <a:buClr>
                <a:srgbClr val="2D3E6C"/>
              </a:buClr>
              <a:buSzPct val="110000"/>
              <a:buFont typeface="Arial" panose="020B0604020202020204" pitchFamily="34" charset="0"/>
              <a:buChar char="•"/>
              <a:defRPr>
                <a:solidFill>
                  <a:schemeClr val="accent1">
                    <a:lumMod val="60000"/>
                    <a:lumOff val="40000"/>
                  </a:schemeClr>
                </a:solidFill>
              </a:defRPr>
            </a:lvl2pPr>
            <a:lvl3pPr marL="1028700" indent="-342900">
              <a:buClr>
                <a:srgbClr val="2D3E6C"/>
              </a:buClr>
              <a:buSzPct val="110000"/>
              <a:buFont typeface="Arial" panose="020B0604020202020204" pitchFamily="34" charset="0"/>
              <a:buChar char="•"/>
              <a:defRPr>
                <a:solidFill>
                  <a:schemeClr val="accent1">
                    <a:lumMod val="60000"/>
                    <a:lumOff val="40000"/>
                  </a:schemeClr>
                </a:solidFill>
              </a:defRPr>
            </a:lvl3pPr>
            <a:lvl4pPr marL="1285875" indent="-257175">
              <a:buClr>
                <a:srgbClr val="2D3E6C"/>
              </a:buClr>
              <a:buSzPct val="110000"/>
              <a:buFont typeface="Arial" panose="020B0604020202020204" pitchFamily="34" charset="0"/>
              <a:buChar char="•"/>
              <a:defRPr>
                <a:solidFill>
                  <a:schemeClr val="accent1">
                    <a:lumMod val="60000"/>
                    <a:lumOff val="40000"/>
                  </a:schemeClr>
                </a:solidFill>
              </a:defRPr>
            </a:lvl4pPr>
            <a:lvl5pPr marL="1628775" indent="-257175">
              <a:buClr>
                <a:srgbClr val="2D3E6C"/>
              </a:buClr>
              <a:buSzPct val="110000"/>
              <a:buFont typeface="Arial" panose="020B0604020202020204" pitchFamily="34" charset="0"/>
              <a:buChar char="•"/>
              <a:defRPr>
                <a:solidFill>
                  <a:schemeClr val="accent1">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7" name="Group 16">
            <a:extLst>
              <a:ext uri="{FF2B5EF4-FFF2-40B4-BE49-F238E27FC236}">
                <a16:creationId xmlns:a16="http://schemas.microsoft.com/office/drawing/2014/main" id="{DD9140AD-AA7C-44BB-BF58-AE8EEDAC6465}"/>
              </a:ext>
            </a:extLst>
          </p:cNvPr>
          <p:cNvGrpSpPr/>
          <p:nvPr/>
        </p:nvGrpSpPr>
        <p:grpSpPr>
          <a:xfrm>
            <a:off x="4914901" y="4268486"/>
            <a:ext cx="2400300" cy="2435835"/>
            <a:chOff x="4914900" y="2211084"/>
            <a:chExt cx="2400300" cy="2435835"/>
          </a:xfrm>
        </p:grpSpPr>
        <p:sp>
          <p:nvSpPr>
            <p:cNvPr id="18" name="Freeform: Shape 17">
              <a:extLst>
                <a:ext uri="{FF2B5EF4-FFF2-40B4-BE49-F238E27FC236}">
                  <a16:creationId xmlns:a16="http://schemas.microsoft.com/office/drawing/2014/main" id="{624B8C67-0B85-4566-B846-4AF161DD5076}"/>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9" name="Graphic 18">
              <a:extLst>
                <a:ext uri="{FF2B5EF4-FFF2-40B4-BE49-F238E27FC236}">
                  <a16:creationId xmlns:a16="http://schemas.microsoft.com/office/drawing/2014/main" id="{B0B087CD-D746-40B7-BA27-B932F09CA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19734" y="3009900"/>
              <a:ext cx="791151" cy="791151"/>
            </a:xfrm>
            <a:prstGeom prst="rect">
              <a:avLst/>
            </a:prstGeom>
          </p:spPr>
        </p:pic>
        <p:sp>
          <p:nvSpPr>
            <p:cNvPr id="20" name="Freeform: Shape 19">
              <a:extLst>
                <a:ext uri="{FF2B5EF4-FFF2-40B4-BE49-F238E27FC236}">
                  <a16:creationId xmlns:a16="http://schemas.microsoft.com/office/drawing/2014/main" id="{93057D2E-2496-4451-9DFC-ECF72C3AE93A}"/>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1" name="Graphic 20" descr="Thumbs up sign with solid fill">
              <a:extLst>
                <a:ext uri="{FF2B5EF4-FFF2-40B4-BE49-F238E27FC236}">
                  <a16:creationId xmlns:a16="http://schemas.microsoft.com/office/drawing/2014/main" id="{B959FEE9-EFDE-4DEF-866B-AD078E334D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34755945"/>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36F00D-FFAA-42E2-910B-79ABE52EFEBE}"/>
              </a:ext>
            </a:extLst>
          </p:cNvPr>
          <p:cNvSpPr/>
          <p:nvPr/>
        </p:nvSpPr>
        <p:spPr>
          <a:xfrm>
            <a:off x="1" y="0"/>
            <a:ext cx="6134100" cy="7048500"/>
          </a:xfrm>
          <a:prstGeom prst="rect">
            <a:avLst/>
          </a:prstGeom>
          <a:solidFill>
            <a:srgbClr val="AA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SzPct val="110000"/>
              <a:buFont typeface="Arial" panose="020B0604020202020204" pitchFamily="34" charset="0"/>
              <a:buChar char="•"/>
              <a:defRPr>
                <a:solidFill>
                  <a:schemeClr val="bg1"/>
                </a:solidFill>
              </a:defRPr>
            </a:lvl1pPr>
            <a:lvl2pPr marL="557213" indent="-214313">
              <a:buClr>
                <a:schemeClr val="bg1"/>
              </a:buClr>
              <a:buSzPct val="110000"/>
              <a:buFont typeface="Arial" panose="020B0604020202020204" pitchFamily="34" charset="0"/>
              <a:buChar char="•"/>
              <a:defRPr>
                <a:solidFill>
                  <a:schemeClr val="bg1"/>
                </a:solidFill>
              </a:defRPr>
            </a:lvl2pPr>
            <a:lvl3pPr marL="857250" indent="-171450">
              <a:buClr>
                <a:schemeClr val="bg1"/>
              </a:buClr>
              <a:buSzPct val="110000"/>
              <a:buFont typeface="Arial" panose="020B0604020202020204" pitchFamily="34" charset="0"/>
              <a:buChar char="•"/>
              <a:defRPr>
                <a:solidFill>
                  <a:schemeClr val="bg1"/>
                </a:solidFill>
              </a:defRPr>
            </a:lvl3pPr>
            <a:lvl4pPr marL="1200150" indent="-171450">
              <a:buClr>
                <a:schemeClr val="bg1"/>
              </a:buClr>
              <a:buSzPct val="110000"/>
              <a:buFont typeface="Arial" panose="020B0604020202020204" pitchFamily="34" charset="0"/>
              <a:buChar char="•"/>
              <a:defRPr>
                <a:solidFill>
                  <a:schemeClr val="bg1"/>
                </a:solidFill>
              </a:defRPr>
            </a:lvl4pPr>
            <a:lvl5pPr marL="1543050" indent="-171450">
              <a:buClr>
                <a:schemeClr val="bg1"/>
              </a:buClr>
              <a:buSzPct val="11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chemeClr val="accent2">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257175" indent="-257175">
              <a:buClr>
                <a:srgbClr val="C00000"/>
              </a:buClr>
              <a:buSzPct val="110000"/>
              <a:buFont typeface="Arial" panose="020B0604020202020204" pitchFamily="34" charset="0"/>
              <a:buChar char="•"/>
              <a:defRPr>
                <a:solidFill>
                  <a:schemeClr val="accent2">
                    <a:lumMod val="60000"/>
                    <a:lumOff val="40000"/>
                  </a:schemeClr>
                </a:solidFill>
              </a:defRPr>
            </a:lvl1pPr>
            <a:lvl2pPr marL="557213" indent="-214313">
              <a:buClr>
                <a:srgbClr val="C00000"/>
              </a:buClr>
              <a:buSzPct val="110000"/>
              <a:buFont typeface="Arial" panose="020B0604020202020204" pitchFamily="34" charset="0"/>
              <a:buChar char="•"/>
              <a:defRPr>
                <a:solidFill>
                  <a:schemeClr val="accent2">
                    <a:lumMod val="60000"/>
                    <a:lumOff val="40000"/>
                  </a:schemeClr>
                </a:solidFill>
              </a:defRPr>
            </a:lvl2pPr>
            <a:lvl3pPr marL="857250" indent="-171450">
              <a:buClr>
                <a:srgbClr val="C00000"/>
              </a:buClr>
              <a:buSzPct val="110000"/>
              <a:buFont typeface="Arial" panose="020B0604020202020204" pitchFamily="34" charset="0"/>
              <a:buChar char="•"/>
              <a:defRPr>
                <a:solidFill>
                  <a:schemeClr val="accent2">
                    <a:lumMod val="60000"/>
                    <a:lumOff val="40000"/>
                  </a:schemeClr>
                </a:solidFill>
              </a:defRPr>
            </a:lvl3pPr>
            <a:lvl4pPr marL="1200150" indent="-171450">
              <a:buClr>
                <a:srgbClr val="C00000"/>
              </a:buClr>
              <a:buSzPct val="110000"/>
              <a:buFont typeface="Arial" panose="020B0604020202020204" pitchFamily="34" charset="0"/>
              <a:buChar char="•"/>
              <a:defRPr>
                <a:solidFill>
                  <a:schemeClr val="accent2">
                    <a:lumMod val="60000"/>
                    <a:lumOff val="40000"/>
                  </a:schemeClr>
                </a:solidFill>
              </a:defRPr>
            </a:lvl4pPr>
            <a:lvl5pPr marL="1543050" indent="-171450">
              <a:buClr>
                <a:srgbClr val="C00000"/>
              </a:buClr>
              <a:buSzPct val="110000"/>
              <a:buFont typeface="Arial" panose="020B0604020202020204" pitchFamily="34" charset="0"/>
              <a:buChar cha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1" name="Group 10">
            <a:extLst>
              <a:ext uri="{FF2B5EF4-FFF2-40B4-BE49-F238E27FC236}">
                <a16:creationId xmlns:a16="http://schemas.microsoft.com/office/drawing/2014/main" id="{02788C16-05AD-4DD1-BD01-E3F0A03517C4}"/>
              </a:ext>
            </a:extLst>
          </p:cNvPr>
          <p:cNvGrpSpPr/>
          <p:nvPr/>
        </p:nvGrpSpPr>
        <p:grpSpPr>
          <a:xfrm>
            <a:off x="4914901" y="4268486"/>
            <a:ext cx="2400300" cy="2435835"/>
            <a:chOff x="4914900" y="2211084"/>
            <a:chExt cx="2400300" cy="2435835"/>
          </a:xfrm>
        </p:grpSpPr>
        <p:sp>
          <p:nvSpPr>
            <p:cNvPr id="12" name="Freeform: Shape 11">
              <a:extLst>
                <a:ext uri="{FF2B5EF4-FFF2-40B4-BE49-F238E27FC236}">
                  <a16:creationId xmlns:a16="http://schemas.microsoft.com/office/drawing/2014/main" id="{77E5F4AF-8342-4EF3-ACEE-A7D18AC4B56D}"/>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3" name="Graphic 12">
              <a:extLst>
                <a:ext uri="{FF2B5EF4-FFF2-40B4-BE49-F238E27FC236}">
                  <a16:creationId xmlns:a16="http://schemas.microsoft.com/office/drawing/2014/main" id="{F551F27A-4263-4EAF-B0E7-C8F488E3FD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19734" y="3009900"/>
              <a:ext cx="791151" cy="791151"/>
            </a:xfrm>
            <a:prstGeom prst="rect">
              <a:avLst/>
            </a:prstGeom>
          </p:spPr>
        </p:pic>
        <p:sp>
          <p:nvSpPr>
            <p:cNvPr id="14" name="Freeform: Shape 13">
              <a:extLst>
                <a:ext uri="{FF2B5EF4-FFF2-40B4-BE49-F238E27FC236}">
                  <a16:creationId xmlns:a16="http://schemas.microsoft.com/office/drawing/2014/main" id="{DAB0E895-3A3D-4EA9-B48A-11BD478CC1EA}"/>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5" name="Graphic 14" descr="Thumbs up sign with solid fill">
              <a:extLst>
                <a:ext uri="{FF2B5EF4-FFF2-40B4-BE49-F238E27FC236}">
                  <a16:creationId xmlns:a16="http://schemas.microsoft.com/office/drawing/2014/main" id="{F234E800-1ABE-436E-9B8B-5DDDF178F5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4089872025"/>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ur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8AB1B2-EFE6-4546-AE68-7EEE89C0D026}"/>
              </a:ext>
            </a:extLst>
          </p:cNvPr>
          <p:cNvSpPr/>
          <p:nvPr/>
        </p:nvSpPr>
        <p:spPr>
          <a:xfrm>
            <a:off x="1" y="0"/>
            <a:ext cx="6134100" cy="7048500"/>
          </a:xfrm>
          <a:prstGeom prst="rect">
            <a:avLst/>
          </a:prstGeom>
          <a:solidFill>
            <a:srgbClr val="4A2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D771A2D9-8231-407C-A5B3-0FCD2E49AB59}"/>
              </a:ext>
            </a:extLst>
          </p:cNvPr>
          <p:cNvSpPr>
            <a:spLocks noGrp="1"/>
          </p:cNvSpPr>
          <p:nvPr>
            <p:ph type="body" idx="1"/>
          </p:nvPr>
        </p:nvSpPr>
        <p:spPr>
          <a:xfrm>
            <a:off x="640283" y="558944"/>
            <a:ext cx="5157787" cy="823912"/>
          </a:xfrm>
        </p:spPr>
        <p:txBody>
          <a:bodyPr anchor="b">
            <a:noAutofit/>
          </a:bodyPr>
          <a:lstStyle>
            <a:lvl1pPr marL="0" indent="0">
              <a:buNone/>
              <a:defRPr sz="27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475C4-8CEC-4AC2-8D9D-E469B7FFFF53}"/>
              </a:ext>
            </a:extLst>
          </p:cNvPr>
          <p:cNvSpPr>
            <a:spLocks noGrp="1"/>
          </p:cNvSpPr>
          <p:nvPr>
            <p:ph sz="half" idx="2"/>
          </p:nvPr>
        </p:nvSpPr>
        <p:spPr>
          <a:xfrm>
            <a:off x="640283" y="1586706"/>
            <a:ext cx="5157787" cy="4880596"/>
          </a:xfrm>
        </p:spPr>
        <p:txBody>
          <a:bodyPr/>
          <a:lstStyle>
            <a:lvl1pPr marL="257175" indent="-257175">
              <a:buClr>
                <a:schemeClr val="bg1"/>
              </a:buClr>
              <a:buSzPct val="110000"/>
              <a:buFont typeface="Arial" panose="020B0604020202020204" pitchFamily="34" charset="0"/>
              <a:buChar char="•"/>
              <a:defRPr>
                <a:solidFill>
                  <a:schemeClr val="bg1"/>
                </a:solidFill>
              </a:defRPr>
            </a:lvl1pPr>
            <a:lvl2pPr marL="557213" indent="-214313">
              <a:buClr>
                <a:schemeClr val="bg1"/>
              </a:buClr>
              <a:buSzPct val="110000"/>
              <a:buFont typeface="Arial" panose="020B0604020202020204" pitchFamily="34" charset="0"/>
              <a:buChar char="•"/>
              <a:defRPr>
                <a:solidFill>
                  <a:schemeClr val="bg1"/>
                </a:solidFill>
              </a:defRPr>
            </a:lvl2pPr>
            <a:lvl3pPr marL="857250" indent="-171450">
              <a:buClr>
                <a:schemeClr val="bg1"/>
              </a:buClr>
              <a:buSzPct val="110000"/>
              <a:buFont typeface="Arial" panose="020B0604020202020204" pitchFamily="34" charset="0"/>
              <a:buChar char="•"/>
              <a:defRPr>
                <a:solidFill>
                  <a:schemeClr val="bg1"/>
                </a:solidFill>
              </a:defRPr>
            </a:lvl3pPr>
            <a:lvl4pPr marL="1200150" indent="-171450">
              <a:buClr>
                <a:schemeClr val="bg1"/>
              </a:buClr>
              <a:buSzPct val="110000"/>
              <a:buFont typeface="Arial" panose="020B0604020202020204" pitchFamily="34" charset="0"/>
              <a:buChar char="•"/>
              <a:defRPr>
                <a:solidFill>
                  <a:schemeClr val="bg1"/>
                </a:solidFill>
              </a:defRPr>
            </a:lvl4pPr>
            <a:lvl5pPr marL="1543050" indent="-171450">
              <a:buClr>
                <a:schemeClr val="bg1"/>
              </a:buClr>
              <a:buSzPct val="1100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8A85B07-F14D-4F64-941C-8692D4B7FDFC}"/>
              </a:ext>
            </a:extLst>
          </p:cNvPr>
          <p:cNvSpPr>
            <a:spLocks noGrp="1"/>
          </p:cNvSpPr>
          <p:nvPr>
            <p:ph type="body" sz="quarter" idx="3"/>
          </p:nvPr>
        </p:nvSpPr>
        <p:spPr>
          <a:xfrm>
            <a:off x="6319734" y="558944"/>
            <a:ext cx="5035655" cy="823912"/>
          </a:xfrm>
        </p:spPr>
        <p:txBody>
          <a:bodyPr anchor="b">
            <a:noAutofit/>
          </a:bodyPr>
          <a:lstStyle>
            <a:lvl1pPr marL="0" indent="0">
              <a:buNone/>
              <a:defRPr sz="2700" b="1">
                <a:solidFill>
                  <a:srgbClr val="7030A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4D714-21C4-4C60-82F0-29BE9F8D834A}"/>
              </a:ext>
            </a:extLst>
          </p:cNvPr>
          <p:cNvSpPr>
            <a:spLocks noGrp="1"/>
          </p:cNvSpPr>
          <p:nvPr>
            <p:ph sz="quarter" idx="4"/>
          </p:nvPr>
        </p:nvSpPr>
        <p:spPr>
          <a:xfrm>
            <a:off x="6319734" y="1586706"/>
            <a:ext cx="5035655" cy="4880596"/>
          </a:xfrm>
        </p:spPr>
        <p:txBody>
          <a:bodyPr/>
          <a:lstStyle>
            <a:lvl1pPr marL="257175" indent="-257175">
              <a:buClr>
                <a:srgbClr val="7D5587"/>
              </a:buClr>
              <a:buSzPct val="110000"/>
              <a:buFont typeface="Arial" panose="020B0604020202020204" pitchFamily="34" charset="0"/>
              <a:buChar char="•"/>
              <a:defRPr>
                <a:solidFill>
                  <a:srgbClr val="7D5587"/>
                </a:solidFill>
              </a:defRPr>
            </a:lvl1pPr>
            <a:lvl2pPr marL="557213" indent="-214313">
              <a:buClr>
                <a:srgbClr val="7D5587"/>
              </a:buClr>
              <a:buSzPct val="110000"/>
              <a:buFont typeface="Arial" panose="020B0604020202020204" pitchFamily="34" charset="0"/>
              <a:buChar char="•"/>
              <a:defRPr>
                <a:solidFill>
                  <a:srgbClr val="7D5587"/>
                </a:solidFill>
              </a:defRPr>
            </a:lvl2pPr>
            <a:lvl3pPr marL="857250" indent="-171450">
              <a:buClr>
                <a:srgbClr val="7D5587"/>
              </a:buClr>
              <a:buSzPct val="110000"/>
              <a:buFont typeface="Arial" panose="020B0604020202020204" pitchFamily="34" charset="0"/>
              <a:buChar char="•"/>
              <a:defRPr>
                <a:solidFill>
                  <a:srgbClr val="7D5587"/>
                </a:solidFill>
              </a:defRPr>
            </a:lvl3pPr>
            <a:lvl4pPr marL="1200150" indent="-171450">
              <a:buClr>
                <a:srgbClr val="7D5587"/>
              </a:buClr>
              <a:buSzPct val="110000"/>
              <a:buFont typeface="Arial" panose="020B0604020202020204" pitchFamily="34" charset="0"/>
              <a:buChar char="•"/>
              <a:defRPr>
                <a:solidFill>
                  <a:srgbClr val="7D5587"/>
                </a:solidFill>
              </a:defRPr>
            </a:lvl4pPr>
            <a:lvl5pPr marL="1543050" indent="-171450">
              <a:buClr>
                <a:srgbClr val="7D5587"/>
              </a:buClr>
              <a:buSzPct val="110000"/>
              <a:buFont typeface="Arial" panose="020B0604020202020204" pitchFamily="34" charset="0"/>
              <a:buChar char="•"/>
              <a:defRPr>
                <a:solidFill>
                  <a:srgbClr val="7D558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E05D99F4-350A-4821-92B2-BFB1DB9AA3DD}"/>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grpSp>
        <p:nvGrpSpPr>
          <p:cNvPr id="17" name="Group 16">
            <a:extLst>
              <a:ext uri="{FF2B5EF4-FFF2-40B4-BE49-F238E27FC236}">
                <a16:creationId xmlns:a16="http://schemas.microsoft.com/office/drawing/2014/main" id="{004B5D69-6E49-4F34-8B8F-FA21479BD4C9}"/>
              </a:ext>
            </a:extLst>
          </p:cNvPr>
          <p:cNvGrpSpPr/>
          <p:nvPr/>
        </p:nvGrpSpPr>
        <p:grpSpPr>
          <a:xfrm>
            <a:off x="4914901" y="4268486"/>
            <a:ext cx="2400300" cy="2435835"/>
            <a:chOff x="4914900" y="2211084"/>
            <a:chExt cx="2400300" cy="2435835"/>
          </a:xfrm>
        </p:grpSpPr>
        <p:sp>
          <p:nvSpPr>
            <p:cNvPr id="18" name="Freeform: Shape 17">
              <a:extLst>
                <a:ext uri="{FF2B5EF4-FFF2-40B4-BE49-F238E27FC236}">
                  <a16:creationId xmlns:a16="http://schemas.microsoft.com/office/drawing/2014/main" id="{AD22A06B-CC72-4849-8387-9532E39BE3CE}"/>
                </a:ext>
              </a:extLst>
            </p:cNvPr>
            <p:cNvSpPr/>
            <p:nvPr/>
          </p:nvSpPr>
          <p:spPr>
            <a:xfrm>
              <a:off x="61214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19" name="Graphic 18">
              <a:extLst>
                <a:ext uri="{FF2B5EF4-FFF2-40B4-BE49-F238E27FC236}">
                  <a16:creationId xmlns:a16="http://schemas.microsoft.com/office/drawing/2014/main" id="{4771DEC2-2258-46DF-896A-206D3D36FB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19734" y="3009900"/>
              <a:ext cx="791151" cy="791151"/>
            </a:xfrm>
            <a:prstGeom prst="rect">
              <a:avLst/>
            </a:prstGeom>
          </p:spPr>
        </p:pic>
        <p:sp>
          <p:nvSpPr>
            <p:cNvPr id="20" name="Freeform: Shape 19">
              <a:extLst>
                <a:ext uri="{FF2B5EF4-FFF2-40B4-BE49-F238E27FC236}">
                  <a16:creationId xmlns:a16="http://schemas.microsoft.com/office/drawing/2014/main" id="{033D13E6-E880-4EC1-95A6-3EAC4E21B29E}"/>
                </a:ext>
              </a:extLst>
            </p:cNvPr>
            <p:cNvSpPr/>
            <p:nvPr/>
          </p:nvSpPr>
          <p:spPr>
            <a:xfrm rot="10800000">
              <a:off x="4914900" y="2211084"/>
              <a:ext cx="1193800" cy="2435835"/>
            </a:xfrm>
            <a:custGeom>
              <a:avLst/>
              <a:gdLst>
                <a:gd name="connsiteX0" fmla="*/ 0 w 1193800"/>
                <a:gd name="connsiteY0" fmla="*/ 0 h 2435835"/>
                <a:gd name="connsiteX1" fmla="*/ 99256 w 1193800"/>
                <a:gd name="connsiteY1" fmla="*/ 5012 h 2435835"/>
                <a:gd name="connsiteX2" fmla="*/ 1193800 w 1193800"/>
                <a:gd name="connsiteY2" fmla="*/ 1217917 h 2435835"/>
                <a:gd name="connsiteX3" fmla="*/ 99256 w 1193800"/>
                <a:gd name="connsiteY3" fmla="*/ 2430823 h 2435835"/>
                <a:gd name="connsiteX4" fmla="*/ 0 w 1193800"/>
                <a:gd name="connsiteY4" fmla="*/ 2435835 h 243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435835">
                  <a:moveTo>
                    <a:pt x="0" y="0"/>
                  </a:moveTo>
                  <a:lnTo>
                    <a:pt x="99256" y="5012"/>
                  </a:lnTo>
                  <a:cubicBezTo>
                    <a:pt x="714046" y="67447"/>
                    <a:pt x="1193800" y="586655"/>
                    <a:pt x="1193800" y="1217917"/>
                  </a:cubicBezTo>
                  <a:cubicBezTo>
                    <a:pt x="1193800" y="1849179"/>
                    <a:pt x="714046" y="2368387"/>
                    <a:pt x="99256" y="2430823"/>
                  </a:cubicBezTo>
                  <a:lnTo>
                    <a:pt x="0" y="24358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21" name="Graphic 20" descr="Thumbs up sign with solid fill">
              <a:extLst>
                <a:ext uri="{FF2B5EF4-FFF2-40B4-BE49-F238E27FC236}">
                  <a16:creationId xmlns:a16="http://schemas.microsoft.com/office/drawing/2014/main" id="{CB406246-0F45-4001-80A5-97B3FCF2FD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811" y="2896408"/>
              <a:ext cx="791151" cy="791151"/>
            </a:xfrm>
            <a:prstGeom prst="rect">
              <a:avLst/>
            </a:prstGeom>
          </p:spPr>
        </p:pic>
      </p:grpSp>
    </p:spTree>
    <p:extLst>
      <p:ext uri="{BB962C8B-B14F-4D97-AF65-F5344CB8AC3E}">
        <p14:creationId xmlns:p14="http://schemas.microsoft.com/office/powerpoint/2010/main" val="1152704772"/>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Content Bei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514BB-5365-47CA-94A4-41CFBFAD118D}"/>
              </a:ext>
            </a:extLst>
          </p:cNvPr>
          <p:cNvSpPr>
            <a:spLocks noGrp="1"/>
          </p:cNvSpPr>
          <p:nvPr>
            <p:ph idx="1"/>
          </p:nvPr>
        </p:nvSpPr>
        <p:spPr>
          <a:xfrm>
            <a:off x="1493981" y="1379584"/>
            <a:ext cx="8158019" cy="4351338"/>
          </a:xfrm>
        </p:spPr>
        <p:txBody>
          <a:bodyPr vert="horz" lIns="91440" tIns="45720" rIns="91440" bIns="45720" rtlCol="0">
            <a:normAutofit/>
          </a:bodyPr>
          <a:lstStyle>
            <a:lvl1pPr>
              <a:spcBef>
                <a:spcPts val="1125"/>
              </a:spcBef>
              <a:defRPr lang="en-US"/>
            </a:lvl1pPr>
            <a:lvl2pPr>
              <a:lnSpc>
                <a:spcPct val="80000"/>
              </a:lnSpc>
              <a:spcBef>
                <a:spcPts val="900"/>
              </a:spcBef>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AAAE352-BBFC-4786-A04C-4A04CDCDD64D}"/>
              </a:ext>
            </a:extLst>
          </p:cNvPr>
          <p:cNvSpPr>
            <a:spLocks noGrp="1"/>
          </p:cNvSpPr>
          <p:nvPr>
            <p:ph type="sldNum" sz="quarter" idx="12"/>
          </p:nvPr>
        </p:nvSpPr>
        <p:spPr>
          <a:xfrm>
            <a:off x="9268703" y="6212822"/>
            <a:ext cx="2743200" cy="369332"/>
          </a:xfrm>
          <a:ln>
            <a:noFill/>
          </a:ln>
        </p:spPr>
        <p:txBody>
          <a:bodyPr/>
          <a:lstStyle/>
          <a:p>
            <a:pPr>
              <a:defRPr/>
            </a:pPr>
            <a:fld id="{041A4B83-5DEB-4935-95D6-928283213560}" type="slidenum">
              <a:rPr lang="en-US" smtClean="0"/>
              <a:pPr>
                <a:defRPr/>
              </a:pPr>
              <a:t>‹#›</a:t>
            </a:fld>
            <a:endParaRPr lang="en-US" dirty="0"/>
          </a:p>
        </p:txBody>
      </p:sp>
      <p:sp>
        <p:nvSpPr>
          <p:cNvPr id="14" name="Title 3">
            <a:extLst>
              <a:ext uri="{FF2B5EF4-FFF2-40B4-BE49-F238E27FC236}">
                <a16:creationId xmlns:a16="http://schemas.microsoft.com/office/drawing/2014/main" id="{8A7CE378-89BE-415A-984C-7F0A01E29C54}"/>
              </a:ext>
            </a:extLst>
          </p:cNvPr>
          <p:cNvSpPr txBox="1">
            <a:spLocks/>
          </p:cNvSpPr>
          <p:nvPr/>
        </p:nvSpPr>
        <p:spPr>
          <a:xfrm>
            <a:off x="1669715" y="6457141"/>
            <a:ext cx="4114800" cy="170368"/>
          </a:xfrm>
          <a:prstGeom prst="rect">
            <a:avLst/>
          </a:prstGeom>
          <a:solidFill>
            <a:schemeClr val="bg1"/>
          </a:solidFill>
        </p:spPr>
        <p:txBody>
          <a:bodyPr vert="horz" wrap="square" lIns="34290" tIns="34290" rIns="34290" bIns="3429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68095"/>
              </a:lnSpc>
            </a:pPr>
            <a:r>
              <a:rPr lang="en-US" sz="900" b="1" dirty="0">
                <a:solidFill>
                  <a:schemeClr val="bg1">
                    <a:lumMod val="75000"/>
                  </a:schemeClr>
                </a:solidFill>
                <a:latin typeface="+mj-lt"/>
              </a:rPr>
              <a:t> | MANAGING RISKS. HELPING PEOPLE.</a:t>
            </a:r>
            <a:endParaRPr lang="en-US" sz="900" dirty="0">
              <a:solidFill>
                <a:schemeClr val="bg1">
                  <a:lumMod val="75000"/>
                </a:schemeClr>
              </a:solidFill>
              <a:latin typeface="+mj-lt"/>
            </a:endParaRPr>
          </a:p>
        </p:txBody>
      </p:sp>
      <p:pic>
        <p:nvPicPr>
          <p:cNvPr id="11" name="Graphic 10">
            <a:extLst>
              <a:ext uri="{FF2B5EF4-FFF2-40B4-BE49-F238E27FC236}">
                <a16:creationId xmlns:a16="http://schemas.microsoft.com/office/drawing/2014/main" id="{0931A694-870F-41E2-AEFE-9DB71670DE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6599" y="6303479"/>
            <a:ext cx="1483599" cy="324031"/>
          </a:xfrm>
          <a:prstGeom prst="rect">
            <a:avLst/>
          </a:prstGeom>
        </p:spPr>
      </p:pic>
    </p:spTree>
    <p:extLst>
      <p:ext uri="{BB962C8B-B14F-4D97-AF65-F5344CB8AC3E}">
        <p14:creationId xmlns:p14="http://schemas.microsoft.com/office/powerpoint/2010/main" val="75477142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E8BE-D154-4098-A365-E9E4A5C42D7F}"/>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18F8769-B3E6-46CC-BC6C-CCB857359E1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F9C6F-EFEC-478E-94D0-F1920AA93BAB}"/>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CAA464CE-5B5D-4C41-8A44-77D862BB2A3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723F3B9-A14C-4D62-8314-28057476CBCA}"/>
              </a:ext>
            </a:extLst>
          </p:cNvPr>
          <p:cNvSpPr>
            <a:spLocks noGrp="1"/>
          </p:cNvSpPr>
          <p:nvPr>
            <p:ph type="sldNum" sz="quarter" idx="12"/>
          </p:nvPr>
        </p:nvSpPr>
        <p:spPr>
          <a:xfrm>
            <a:off x="9274975" y="6203808"/>
            <a:ext cx="2743200" cy="369332"/>
          </a:xfrm>
        </p:spPr>
        <p:txBody>
          <a:bodyPr/>
          <a:lstStyle/>
          <a:p>
            <a:pPr>
              <a:defRPr/>
            </a:pPr>
            <a:fld id="{041A4B83-5DEB-4935-95D6-928283213560}" type="slidenum">
              <a:rPr lang="en-US" smtClean="0"/>
              <a:pPr>
                <a:defRPr/>
              </a:pPr>
              <a:t>‹#›</a:t>
            </a:fld>
            <a:endParaRPr lang="en-US" dirty="0"/>
          </a:p>
        </p:txBody>
      </p:sp>
    </p:spTree>
    <p:extLst>
      <p:ext uri="{BB962C8B-B14F-4D97-AF65-F5344CB8AC3E}">
        <p14:creationId xmlns:p14="http://schemas.microsoft.com/office/powerpoint/2010/main" val="3387338952"/>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A09F-12B6-42D8-9275-595802F582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5AA9F4-A39D-4EE5-9FAC-5A85D68B944F}"/>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E91DF6A9-7FF5-488F-9759-375B6C80125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8F21283-DA39-405C-919B-44C6414BA8AB}"/>
              </a:ext>
            </a:extLst>
          </p:cNvPr>
          <p:cNvSpPr>
            <a:spLocks noGrp="1"/>
          </p:cNvSpPr>
          <p:nvPr>
            <p:ph type="sldNum" sz="quarter" idx="12"/>
          </p:nvPr>
        </p:nvSpPr>
        <p:spPr>
          <a:xfrm>
            <a:off x="9274975" y="6203808"/>
            <a:ext cx="2743200" cy="369332"/>
          </a:xfrm>
        </p:spPr>
        <p:txBody>
          <a:bodyPr/>
          <a:lstStyle/>
          <a:p>
            <a:pPr>
              <a:defRPr/>
            </a:pPr>
            <a:fld id="{D6B6C0BC-6687-457A-A95D-EC7387CC079F}" type="slidenum">
              <a:rPr lang="en-US" smtClean="0"/>
              <a:pPr>
                <a:defRPr/>
              </a:pPr>
              <a:t>‹#›</a:t>
            </a:fld>
            <a:endParaRPr lang="en-US" dirty="0"/>
          </a:p>
        </p:txBody>
      </p:sp>
    </p:spTree>
    <p:extLst>
      <p:ext uri="{BB962C8B-B14F-4D97-AF65-F5344CB8AC3E}">
        <p14:creationId xmlns:p14="http://schemas.microsoft.com/office/powerpoint/2010/main" val="342896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5FEF1-12CB-4A50-8EE2-3D8F88E8408F}"/>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E0238727-9908-4D41-8428-65A866D6DA71}"/>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841551D-EA12-40C5-AA6A-AC9C5B0AD7F6}"/>
              </a:ext>
            </a:extLst>
          </p:cNvPr>
          <p:cNvSpPr>
            <a:spLocks noGrp="1"/>
          </p:cNvSpPr>
          <p:nvPr>
            <p:ph type="sldNum" sz="quarter" idx="12"/>
          </p:nvPr>
        </p:nvSpPr>
        <p:spPr>
          <a:xfrm>
            <a:off x="9274975" y="6203808"/>
            <a:ext cx="2743200" cy="369332"/>
          </a:xfrm>
        </p:spPr>
        <p:txBody>
          <a:bodyPr/>
          <a:lstStyle/>
          <a:p>
            <a:pPr>
              <a:defRPr/>
            </a:pPr>
            <a:fld id="{4F8B4A97-68BD-4A39-AD2B-BE622C435E4A}" type="slidenum">
              <a:rPr lang="en-US" smtClean="0"/>
              <a:pPr>
                <a:defRPr/>
              </a:pPr>
              <a:t>‹#›</a:t>
            </a:fld>
            <a:endParaRPr lang="en-US" dirty="0"/>
          </a:p>
        </p:txBody>
      </p:sp>
    </p:spTree>
    <p:extLst>
      <p:ext uri="{BB962C8B-B14F-4D97-AF65-F5344CB8AC3E}">
        <p14:creationId xmlns:p14="http://schemas.microsoft.com/office/powerpoint/2010/main" val="545671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A835-EA7F-630A-757A-485752A1E6B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6BCAD8A-0D4B-9635-345C-38F14823DBB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FA7DE3D-B292-08F0-B5DF-6DBE0097AD6A}"/>
              </a:ext>
            </a:extLst>
          </p:cNvPr>
          <p:cNvSpPr>
            <a:spLocks noGrp="1"/>
          </p:cNvSpPr>
          <p:nvPr>
            <p:ph type="dt" sz="half" idx="10"/>
          </p:nvPr>
        </p:nvSpPr>
        <p:spPr/>
        <p:txBody>
          <a:bodyPr/>
          <a:lstStyle/>
          <a:p>
            <a:fld id="{73DF7755-4D67-4E76-9E26-DD5F3D199032}" type="datetimeFigureOut">
              <a:rPr lang="en-US" smtClean="0"/>
              <a:t>6/23/2025</a:t>
            </a:fld>
            <a:endParaRPr lang="en-US"/>
          </a:p>
        </p:txBody>
      </p:sp>
      <p:sp>
        <p:nvSpPr>
          <p:cNvPr id="5" name="Footer Placeholder 4">
            <a:extLst>
              <a:ext uri="{FF2B5EF4-FFF2-40B4-BE49-F238E27FC236}">
                <a16:creationId xmlns:a16="http://schemas.microsoft.com/office/drawing/2014/main" id="{D033BF39-89DB-1CD5-618D-C3E1DFF2F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55016-C771-185B-BE72-F2CCF59345EC}"/>
              </a:ext>
            </a:extLst>
          </p:cNvPr>
          <p:cNvSpPr>
            <a:spLocks noGrp="1"/>
          </p:cNvSpPr>
          <p:nvPr>
            <p:ph type="sldNum" sz="quarter" idx="12"/>
          </p:nvPr>
        </p:nvSpPr>
        <p:spPr/>
        <p:txBody>
          <a:bodyPr/>
          <a:lstStyle/>
          <a:p>
            <a:fld id="{FA4FC658-2D13-4BF9-A751-4948E11289FC}" type="slidenum">
              <a:rPr lang="en-US" smtClean="0"/>
              <a:t>‹#›</a:t>
            </a:fld>
            <a:endParaRPr lang="en-US"/>
          </a:p>
        </p:txBody>
      </p:sp>
    </p:spTree>
    <p:extLst>
      <p:ext uri="{BB962C8B-B14F-4D97-AF65-F5344CB8AC3E}">
        <p14:creationId xmlns:p14="http://schemas.microsoft.com/office/powerpoint/2010/main" val="428575969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34D62F-6AD9-4D29-BED5-8F2A356FCE79}"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91CA021A-1047-4780-BC9B-AB16651332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57FB67-1B7B-42A4-A312-C8A576FDF80F}"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504FB7F4-CF9D-46EF-9C71-0413535838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25F8D4-A5CB-47EB-B4BA-B8C6B1810D34}" type="datetimeFigureOut">
              <a:rPr lang="en-US"/>
              <a:pPr>
                <a:defRPr/>
              </a:pPr>
              <a:t>6/23/2025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E0E08F1E-F939-432A-A07E-7BA8623CDA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3.jpe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3.jpe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image" Target="../media/image1.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5.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image" Target="../media/image6.sv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5.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6.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gradFill flip="none" rotWithShape="1">
            <a:gsLst>
              <a:gs pos="100000">
                <a:srgbClr val="5E9EFF"/>
              </a:gs>
              <a:gs pos="100000">
                <a:srgbClr val="85C2FF"/>
              </a:gs>
              <a:gs pos="83000">
                <a:schemeClr val="bg1"/>
              </a:gs>
              <a:gs pos="19000">
                <a:schemeClr val="bg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b="1">
                <a:solidFill>
                  <a:srgbClr val="C00000"/>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b="1">
                <a:solidFill>
                  <a:srgbClr val="C00000"/>
                </a:solidFill>
                <a:latin typeface="+mn-lt"/>
              </a:defRPr>
            </a:lvl1pPr>
          </a:lstStyle>
          <a:p>
            <a:pPr>
              <a:defRPr/>
            </a:pPr>
            <a:fld id="{041A4B83-5DEB-4935-95D6-928283213560}" type="slidenum">
              <a:rPr lang="en-US" smtClean="0"/>
              <a:pPr>
                <a:defRPr/>
              </a:pPr>
              <a:t>‹#›</a:t>
            </a:fld>
            <a:endParaRPr lang="en-US" dirty="0"/>
          </a:p>
        </p:txBody>
      </p:sp>
      <p:pic>
        <p:nvPicPr>
          <p:cNvPr id="1031" name="Picture 8" descr="TCRMF logo.jpg"/>
          <p:cNvPicPr>
            <a:picLocks noChangeAspect="1"/>
          </p:cNvPicPr>
          <p:nvPr/>
        </p:nvPicPr>
        <p:blipFill>
          <a:blip r:embed="rId7" cstate="print"/>
          <a:srcRect/>
          <a:stretch>
            <a:fillRect/>
          </a:stretch>
        </p:blipFill>
        <p:spPr bwMode="auto">
          <a:xfrm>
            <a:off x="508000" y="304800"/>
            <a:ext cx="5573184" cy="914400"/>
          </a:xfrm>
          <a:prstGeom prst="rect">
            <a:avLst/>
          </a:prstGeom>
          <a:noFill/>
          <a:ln w="9525">
            <a:noFill/>
            <a:miter lim="800000"/>
            <a:headEnd/>
            <a:tailEnd/>
          </a:ln>
        </p:spPr>
      </p:pic>
      <p:pic>
        <p:nvPicPr>
          <p:cNvPr id="1032" name="Picture 9" descr="TWCA logo.jpg"/>
          <p:cNvPicPr>
            <a:picLocks noChangeAspect="1"/>
          </p:cNvPicPr>
          <p:nvPr/>
        </p:nvPicPr>
        <p:blipFill>
          <a:blip r:embed="rId8" cstate="print"/>
          <a:srcRect/>
          <a:stretch>
            <a:fillRect/>
          </a:stretch>
        </p:blipFill>
        <p:spPr bwMode="auto">
          <a:xfrm>
            <a:off x="6604000" y="152401"/>
            <a:ext cx="1727200" cy="1293813"/>
          </a:xfrm>
          <a:prstGeom prst="rect">
            <a:avLst/>
          </a:prstGeom>
          <a:noFill/>
          <a:ln w="9525">
            <a:noFill/>
            <a:miter lim="800000"/>
            <a:headEnd/>
            <a:tailEnd/>
          </a:ln>
        </p:spPr>
      </p:pic>
      <p:sp>
        <p:nvSpPr>
          <p:cNvPr id="11" name="TextBox 10"/>
          <p:cNvSpPr txBox="1"/>
          <p:nvPr/>
        </p:nvSpPr>
        <p:spPr>
          <a:xfrm>
            <a:off x="8534400" y="388938"/>
            <a:ext cx="2343142" cy="830997"/>
          </a:xfrm>
          <a:prstGeom prst="rect">
            <a:avLst/>
          </a:prstGeom>
          <a:noFill/>
        </p:spPr>
        <p:txBody>
          <a:bodyPr wrap="none">
            <a:spAutoFit/>
          </a:bodyPr>
          <a:lstStyle/>
          <a:p>
            <a:pPr fontAlgn="auto">
              <a:spcBef>
                <a:spcPts val="0"/>
              </a:spcBef>
              <a:spcAft>
                <a:spcPts val="0"/>
              </a:spcAft>
              <a:defRPr/>
            </a:pPr>
            <a:r>
              <a:rPr lang="en-US" sz="1600" dirty="0">
                <a:latin typeface="Times New Roman" pitchFamily="18" charset="0"/>
                <a:cs typeface="Times New Roman" pitchFamily="18" charset="0"/>
              </a:rPr>
              <a:t>Texas Water Conservation</a:t>
            </a:r>
          </a:p>
          <a:p>
            <a:pPr fontAlgn="auto">
              <a:spcBef>
                <a:spcPts val="0"/>
              </a:spcBef>
              <a:spcAft>
                <a:spcPts val="0"/>
              </a:spcAft>
              <a:defRPr/>
            </a:pPr>
            <a:r>
              <a:rPr lang="en-US" sz="1600" dirty="0">
                <a:latin typeface="Times New Roman" pitchFamily="18" charset="0"/>
                <a:cs typeface="Times New Roman" pitchFamily="18" charset="0"/>
              </a:rPr>
              <a:t>Association Risk</a:t>
            </a:r>
          </a:p>
          <a:p>
            <a:pPr fontAlgn="auto">
              <a:spcBef>
                <a:spcPts val="0"/>
              </a:spcBef>
              <a:spcAft>
                <a:spcPts val="0"/>
              </a:spcAft>
              <a:defRPr/>
            </a:pPr>
            <a:r>
              <a:rPr lang="en-US" sz="1600" dirty="0">
                <a:latin typeface="Times New Roman" pitchFamily="18" charset="0"/>
                <a:cs typeface="Times New Roman" pitchFamily="18" charset="0"/>
              </a:rPr>
              <a:t>Management Fund</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2400"/>
          </a:p>
        </p:txBody>
      </p:sp>
      <p:sp>
        <p:nvSpPr>
          <p:cNvPr id="4" name="Date Placeholder 3"/>
          <p:cNvSpPr>
            <a:spLocks noGrp="1"/>
          </p:cNvSpPr>
          <p:nvPr>
            <p:ph type="dt" sz="half" idx="2"/>
          </p:nvPr>
        </p:nvSpPr>
        <p:spPr>
          <a:xfrm>
            <a:off x="609600" y="6248401"/>
            <a:ext cx="193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0A46E2-8E5B-4A99-8626-D506B3DBD581}" type="datetimeFigureOut">
              <a:rPr lang="en-US"/>
              <a:pPr>
                <a:defRPr/>
              </a:pPr>
              <a:t>6/23/2025</a:t>
            </a:fld>
            <a:endParaRPr lang="en-US"/>
          </a:p>
        </p:txBody>
      </p:sp>
      <p:sp>
        <p:nvSpPr>
          <p:cNvPr id="6" name="Slide Number Placeholder 5"/>
          <p:cNvSpPr>
            <a:spLocks noGrp="1"/>
          </p:cNvSpPr>
          <p:nvPr>
            <p:ph type="sldNum" sz="quarter" idx="4"/>
          </p:nvPr>
        </p:nvSpPr>
        <p:spPr>
          <a:xfrm>
            <a:off x="10058400" y="6172201"/>
            <a:ext cx="1625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246C97-91EC-4A94-BC2F-064902880492}" type="slidenum">
              <a:rPr lang="en-US"/>
              <a:pPr>
                <a:defRPr/>
              </a:pPr>
              <a:t>‹#›</a:t>
            </a:fld>
            <a:endParaRPr lang="en-US"/>
          </a:p>
        </p:txBody>
      </p:sp>
      <p:pic>
        <p:nvPicPr>
          <p:cNvPr id="2053" name="Picture 9" descr="TCRMF logo.jpg"/>
          <p:cNvPicPr>
            <a:picLocks noChangeAspect="1"/>
          </p:cNvPicPr>
          <p:nvPr/>
        </p:nvPicPr>
        <p:blipFill>
          <a:blip r:embed="rId19" cstate="print"/>
          <a:srcRect/>
          <a:stretch>
            <a:fillRect/>
          </a:stretch>
        </p:blipFill>
        <p:spPr bwMode="auto">
          <a:xfrm>
            <a:off x="3454401" y="6172200"/>
            <a:ext cx="2798233" cy="457200"/>
          </a:xfrm>
          <a:prstGeom prst="rect">
            <a:avLst/>
          </a:prstGeom>
          <a:noFill/>
          <a:ln w="9525">
            <a:noFill/>
            <a:miter lim="800000"/>
            <a:headEnd/>
            <a:tailEnd/>
          </a:ln>
        </p:spPr>
      </p:pic>
      <p:sp>
        <p:nvSpPr>
          <p:cNvPr id="11" name="TextBox 10"/>
          <p:cNvSpPr txBox="1">
            <a:spLocks noChangeArrowheads="1"/>
          </p:cNvSpPr>
          <p:nvPr/>
        </p:nvSpPr>
        <p:spPr bwMode="auto">
          <a:xfrm>
            <a:off x="7620000" y="6096000"/>
            <a:ext cx="1828800" cy="458788"/>
          </a:xfrm>
          <a:prstGeom prst="rect">
            <a:avLst/>
          </a:prstGeom>
          <a:noFill/>
          <a:ln w="9525">
            <a:noFill/>
            <a:miter lim="800000"/>
            <a:headEnd/>
            <a:tailEnd/>
          </a:ln>
        </p:spPr>
        <p:txBody>
          <a:bodyPr>
            <a:spAutoFit/>
          </a:bodyPr>
          <a:lstStyle/>
          <a:p>
            <a:pPr fontAlgn="auto">
              <a:spcBef>
                <a:spcPts val="0"/>
              </a:spcBef>
              <a:spcAft>
                <a:spcPts val="0"/>
              </a:spcAft>
              <a:defRPr/>
            </a:pPr>
            <a:r>
              <a:rPr lang="en-US" sz="800" dirty="0">
                <a:latin typeface="Times New Roman" pitchFamily="18" charset="0"/>
                <a:cs typeface="Times New Roman" pitchFamily="18" charset="0"/>
              </a:rPr>
              <a:t>Texas Water Conservation</a:t>
            </a:r>
          </a:p>
          <a:p>
            <a:pPr fontAlgn="auto">
              <a:spcBef>
                <a:spcPts val="0"/>
              </a:spcBef>
              <a:spcAft>
                <a:spcPts val="0"/>
              </a:spcAft>
              <a:defRPr/>
            </a:pPr>
            <a:r>
              <a:rPr lang="en-US" sz="800" dirty="0">
                <a:latin typeface="Times New Roman" pitchFamily="18" charset="0"/>
                <a:cs typeface="Times New Roman" pitchFamily="18" charset="0"/>
              </a:rPr>
              <a:t>Association Risk</a:t>
            </a:r>
          </a:p>
          <a:p>
            <a:pPr fontAlgn="auto">
              <a:spcBef>
                <a:spcPts val="0"/>
              </a:spcBef>
              <a:spcAft>
                <a:spcPts val="0"/>
              </a:spcAft>
              <a:defRPr/>
            </a:pPr>
            <a:r>
              <a:rPr lang="en-US" sz="800" dirty="0">
                <a:latin typeface="Times New Roman" pitchFamily="18" charset="0"/>
                <a:cs typeface="Times New Roman" pitchFamily="18" charset="0"/>
              </a:rPr>
              <a:t>Management Fund</a:t>
            </a:r>
          </a:p>
        </p:txBody>
      </p:sp>
      <p:pic>
        <p:nvPicPr>
          <p:cNvPr id="2055" name="Picture 11" descr="TWCA logo.jpg"/>
          <p:cNvPicPr>
            <a:picLocks noChangeAspect="1"/>
          </p:cNvPicPr>
          <p:nvPr/>
        </p:nvPicPr>
        <p:blipFill>
          <a:blip r:embed="rId20" cstate="print"/>
          <a:srcRect/>
          <a:stretch>
            <a:fillRect/>
          </a:stretch>
        </p:blipFill>
        <p:spPr bwMode="auto">
          <a:xfrm>
            <a:off x="6807200" y="6096000"/>
            <a:ext cx="677333"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gradFill flip="none" rotWithShape="1">
            <a:gsLst>
              <a:gs pos="100000">
                <a:srgbClr val="5E9EFF"/>
              </a:gs>
              <a:gs pos="100000">
                <a:srgbClr val="85C2FF"/>
              </a:gs>
              <a:gs pos="83000">
                <a:schemeClr val="bg1"/>
              </a:gs>
              <a:gs pos="19000">
                <a:schemeClr val="bg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b="1">
                <a:solidFill>
                  <a:srgbClr val="C00000"/>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b="1">
                <a:solidFill>
                  <a:srgbClr val="C00000"/>
                </a:solidFill>
                <a:latin typeface="+mn-lt"/>
              </a:defRPr>
            </a:lvl1pPr>
          </a:lstStyle>
          <a:p>
            <a:pPr>
              <a:defRPr/>
            </a:pPr>
            <a:fld id="{041A4B83-5DEB-4935-95D6-928283213560}" type="slidenum">
              <a:rPr lang="en-US" smtClean="0"/>
              <a:pPr>
                <a:defRPr/>
              </a:pPr>
              <a:t>‹#›</a:t>
            </a:fld>
            <a:endParaRPr lang="en-US" dirty="0"/>
          </a:p>
        </p:txBody>
      </p:sp>
      <p:pic>
        <p:nvPicPr>
          <p:cNvPr id="1031" name="Picture 8" descr="TCRMF logo.jpg"/>
          <p:cNvPicPr>
            <a:picLocks noChangeAspect="1"/>
          </p:cNvPicPr>
          <p:nvPr/>
        </p:nvPicPr>
        <p:blipFill>
          <a:blip r:embed="rId7" cstate="print"/>
          <a:srcRect/>
          <a:stretch>
            <a:fillRect/>
          </a:stretch>
        </p:blipFill>
        <p:spPr bwMode="auto">
          <a:xfrm>
            <a:off x="508000" y="304800"/>
            <a:ext cx="5573184" cy="914400"/>
          </a:xfrm>
          <a:prstGeom prst="rect">
            <a:avLst/>
          </a:prstGeom>
          <a:noFill/>
          <a:ln w="9525">
            <a:noFill/>
            <a:miter lim="800000"/>
            <a:headEnd/>
            <a:tailEnd/>
          </a:ln>
        </p:spPr>
      </p:pic>
      <p:pic>
        <p:nvPicPr>
          <p:cNvPr id="1032" name="Picture 9" descr="TWCA logo.jpg"/>
          <p:cNvPicPr>
            <a:picLocks noChangeAspect="1"/>
          </p:cNvPicPr>
          <p:nvPr/>
        </p:nvPicPr>
        <p:blipFill>
          <a:blip r:embed="rId8" cstate="print"/>
          <a:srcRect/>
          <a:stretch>
            <a:fillRect/>
          </a:stretch>
        </p:blipFill>
        <p:spPr bwMode="auto">
          <a:xfrm>
            <a:off x="6604000" y="152401"/>
            <a:ext cx="1727200" cy="1293813"/>
          </a:xfrm>
          <a:prstGeom prst="rect">
            <a:avLst/>
          </a:prstGeom>
          <a:noFill/>
          <a:ln w="9525">
            <a:noFill/>
            <a:miter lim="800000"/>
            <a:headEnd/>
            <a:tailEnd/>
          </a:ln>
        </p:spPr>
      </p:pic>
      <p:sp>
        <p:nvSpPr>
          <p:cNvPr id="11" name="TextBox 10"/>
          <p:cNvSpPr txBox="1"/>
          <p:nvPr/>
        </p:nvSpPr>
        <p:spPr>
          <a:xfrm>
            <a:off x="8534400" y="388938"/>
            <a:ext cx="2343142" cy="830997"/>
          </a:xfrm>
          <a:prstGeom prst="rect">
            <a:avLst/>
          </a:prstGeom>
          <a:noFill/>
        </p:spPr>
        <p:txBody>
          <a:bodyPr wrap="none">
            <a:spAutoFit/>
          </a:bodyPr>
          <a:lstStyle/>
          <a:p>
            <a:pPr fontAlgn="auto">
              <a:spcBef>
                <a:spcPts val="0"/>
              </a:spcBef>
              <a:spcAft>
                <a:spcPts val="0"/>
              </a:spcAft>
              <a:defRPr/>
            </a:pPr>
            <a:r>
              <a:rPr lang="en-US" sz="1600" dirty="0">
                <a:latin typeface="Times New Roman" pitchFamily="18" charset="0"/>
                <a:cs typeface="Times New Roman" pitchFamily="18" charset="0"/>
              </a:rPr>
              <a:t>Texas Water Conservation</a:t>
            </a:r>
          </a:p>
          <a:p>
            <a:pPr fontAlgn="auto">
              <a:spcBef>
                <a:spcPts val="0"/>
              </a:spcBef>
              <a:spcAft>
                <a:spcPts val="0"/>
              </a:spcAft>
              <a:defRPr/>
            </a:pPr>
            <a:r>
              <a:rPr lang="en-US" sz="1600" dirty="0">
                <a:latin typeface="Times New Roman" pitchFamily="18" charset="0"/>
                <a:cs typeface="Times New Roman" pitchFamily="18" charset="0"/>
              </a:rPr>
              <a:t>Association Risk</a:t>
            </a:r>
          </a:p>
          <a:p>
            <a:pPr fontAlgn="auto">
              <a:spcBef>
                <a:spcPts val="0"/>
              </a:spcBef>
              <a:spcAft>
                <a:spcPts val="0"/>
              </a:spcAft>
              <a:defRPr/>
            </a:pPr>
            <a:r>
              <a:rPr lang="en-US" sz="1600" dirty="0">
                <a:latin typeface="Times New Roman" pitchFamily="18" charset="0"/>
                <a:cs typeface="Times New Roman" pitchFamily="18" charset="0"/>
              </a:rPr>
              <a:t>Management Fund</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2400"/>
          </a:p>
        </p:txBody>
      </p:sp>
      <p:sp>
        <p:nvSpPr>
          <p:cNvPr id="4" name="Date Placeholder 3"/>
          <p:cNvSpPr>
            <a:spLocks noGrp="1"/>
          </p:cNvSpPr>
          <p:nvPr>
            <p:ph type="dt" sz="half" idx="2"/>
          </p:nvPr>
        </p:nvSpPr>
        <p:spPr>
          <a:xfrm>
            <a:off x="609600" y="6248401"/>
            <a:ext cx="193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0A46E2-8E5B-4A99-8626-D506B3DBD581}" type="datetimeFigureOut">
              <a:rPr lang="en-US"/>
              <a:pPr>
                <a:defRPr/>
              </a:pPr>
              <a:t>6/23/2025</a:t>
            </a:fld>
            <a:endParaRPr lang="en-US"/>
          </a:p>
        </p:txBody>
      </p:sp>
      <p:sp>
        <p:nvSpPr>
          <p:cNvPr id="6" name="Slide Number Placeholder 5"/>
          <p:cNvSpPr>
            <a:spLocks noGrp="1"/>
          </p:cNvSpPr>
          <p:nvPr>
            <p:ph type="sldNum" sz="quarter" idx="4"/>
          </p:nvPr>
        </p:nvSpPr>
        <p:spPr>
          <a:xfrm>
            <a:off x="10058400" y="6172201"/>
            <a:ext cx="1625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246C97-91EC-4A94-BC2F-064902880492}" type="slidenum">
              <a:rPr lang="en-US"/>
              <a:pPr>
                <a:defRPr/>
              </a:pPr>
              <a:t>‹#›</a:t>
            </a:fld>
            <a:endParaRPr lang="en-US"/>
          </a:p>
        </p:txBody>
      </p:sp>
      <p:pic>
        <p:nvPicPr>
          <p:cNvPr id="2053" name="Picture 9" descr="TCRMF logo.jpg"/>
          <p:cNvPicPr>
            <a:picLocks noChangeAspect="1"/>
          </p:cNvPicPr>
          <p:nvPr/>
        </p:nvPicPr>
        <p:blipFill>
          <a:blip r:embed="rId21" cstate="print"/>
          <a:srcRect/>
          <a:stretch>
            <a:fillRect/>
          </a:stretch>
        </p:blipFill>
        <p:spPr bwMode="auto">
          <a:xfrm>
            <a:off x="3454401" y="6172200"/>
            <a:ext cx="2798233" cy="457200"/>
          </a:xfrm>
          <a:prstGeom prst="rect">
            <a:avLst/>
          </a:prstGeom>
          <a:noFill/>
          <a:ln w="9525">
            <a:noFill/>
            <a:miter lim="800000"/>
            <a:headEnd/>
            <a:tailEnd/>
          </a:ln>
        </p:spPr>
      </p:pic>
      <p:sp>
        <p:nvSpPr>
          <p:cNvPr id="11" name="TextBox 10"/>
          <p:cNvSpPr txBox="1">
            <a:spLocks noChangeArrowheads="1"/>
          </p:cNvSpPr>
          <p:nvPr/>
        </p:nvSpPr>
        <p:spPr bwMode="auto">
          <a:xfrm>
            <a:off x="7620000" y="6096000"/>
            <a:ext cx="1828800" cy="458788"/>
          </a:xfrm>
          <a:prstGeom prst="rect">
            <a:avLst/>
          </a:prstGeom>
          <a:noFill/>
          <a:ln w="9525">
            <a:noFill/>
            <a:miter lim="800000"/>
            <a:headEnd/>
            <a:tailEnd/>
          </a:ln>
        </p:spPr>
        <p:txBody>
          <a:bodyPr>
            <a:spAutoFit/>
          </a:bodyPr>
          <a:lstStyle/>
          <a:p>
            <a:pPr fontAlgn="auto">
              <a:spcBef>
                <a:spcPts val="0"/>
              </a:spcBef>
              <a:spcAft>
                <a:spcPts val="0"/>
              </a:spcAft>
              <a:defRPr/>
            </a:pPr>
            <a:r>
              <a:rPr lang="en-US" sz="800" dirty="0">
                <a:latin typeface="Times New Roman" pitchFamily="18" charset="0"/>
                <a:cs typeface="Times New Roman" pitchFamily="18" charset="0"/>
              </a:rPr>
              <a:t>Texas Water Conservation</a:t>
            </a:r>
          </a:p>
          <a:p>
            <a:pPr fontAlgn="auto">
              <a:spcBef>
                <a:spcPts val="0"/>
              </a:spcBef>
              <a:spcAft>
                <a:spcPts val="0"/>
              </a:spcAft>
              <a:defRPr/>
            </a:pPr>
            <a:r>
              <a:rPr lang="en-US" sz="800" dirty="0">
                <a:latin typeface="Times New Roman" pitchFamily="18" charset="0"/>
                <a:cs typeface="Times New Roman" pitchFamily="18" charset="0"/>
              </a:rPr>
              <a:t>Association Risk</a:t>
            </a:r>
          </a:p>
          <a:p>
            <a:pPr fontAlgn="auto">
              <a:spcBef>
                <a:spcPts val="0"/>
              </a:spcBef>
              <a:spcAft>
                <a:spcPts val="0"/>
              </a:spcAft>
              <a:defRPr/>
            </a:pPr>
            <a:r>
              <a:rPr lang="en-US" sz="800" dirty="0">
                <a:latin typeface="Times New Roman" pitchFamily="18" charset="0"/>
                <a:cs typeface="Times New Roman" pitchFamily="18" charset="0"/>
              </a:rPr>
              <a:t>Management Fund</a:t>
            </a:r>
          </a:p>
        </p:txBody>
      </p:sp>
      <p:pic>
        <p:nvPicPr>
          <p:cNvPr id="2055" name="Picture 11" descr="TWCA logo.jpg"/>
          <p:cNvPicPr>
            <a:picLocks noChangeAspect="1"/>
          </p:cNvPicPr>
          <p:nvPr/>
        </p:nvPicPr>
        <p:blipFill>
          <a:blip r:embed="rId22" cstate="print"/>
          <a:srcRect/>
          <a:stretch>
            <a:fillRect/>
          </a:stretch>
        </p:blipFill>
        <p:spPr bwMode="auto">
          <a:xfrm>
            <a:off x="6807200" y="6096000"/>
            <a:ext cx="677333"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gradFill flip="none" rotWithShape="1">
            <a:gsLst>
              <a:gs pos="100000">
                <a:srgbClr val="5E9EFF"/>
              </a:gs>
              <a:gs pos="100000">
                <a:srgbClr val="85C2FF"/>
              </a:gs>
              <a:gs pos="83000">
                <a:schemeClr val="bg1"/>
              </a:gs>
              <a:gs pos="19000">
                <a:schemeClr val="bg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b="1">
                <a:solidFill>
                  <a:srgbClr val="C00000"/>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b="1">
                <a:solidFill>
                  <a:srgbClr val="C00000"/>
                </a:solidFill>
                <a:latin typeface="+mn-lt"/>
              </a:defRPr>
            </a:lvl1pPr>
          </a:lstStyle>
          <a:p>
            <a:pPr>
              <a:defRPr/>
            </a:pPr>
            <a:fld id="{041A4B83-5DEB-4935-95D6-928283213560}" type="slidenum">
              <a:rPr lang="en-US" smtClean="0"/>
              <a:pPr>
                <a:defRPr/>
              </a:pPr>
              <a:t>‹#›</a:t>
            </a:fld>
            <a:endParaRPr lang="en-US" dirty="0"/>
          </a:p>
        </p:txBody>
      </p:sp>
      <p:pic>
        <p:nvPicPr>
          <p:cNvPr id="1031" name="Picture 8" descr="TCRMF logo.jpg"/>
          <p:cNvPicPr>
            <a:picLocks noChangeAspect="1"/>
          </p:cNvPicPr>
          <p:nvPr/>
        </p:nvPicPr>
        <p:blipFill>
          <a:blip r:embed="rId7" cstate="print"/>
          <a:srcRect/>
          <a:stretch>
            <a:fillRect/>
          </a:stretch>
        </p:blipFill>
        <p:spPr bwMode="auto">
          <a:xfrm>
            <a:off x="508000" y="304800"/>
            <a:ext cx="5573184" cy="914400"/>
          </a:xfrm>
          <a:prstGeom prst="rect">
            <a:avLst/>
          </a:prstGeom>
          <a:noFill/>
          <a:ln w="9525">
            <a:noFill/>
            <a:miter lim="800000"/>
            <a:headEnd/>
            <a:tailEnd/>
          </a:ln>
        </p:spPr>
      </p:pic>
      <p:pic>
        <p:nvPicPr>
          <p:cNvPr id="1032" name="Picture 9" descr="TWCA logo.jpg"/>
          <p:cNvPicPr>
            <a:picLocks noChangeAspect="1"/>
          </p:cNvPicPr>
          <p:nvPr/>
        </p:nvPicPr>
        <p:blipFill>
          <a:blip r:embed="rId8" cstate="print"/>
          <a:srcRect/>
          <a:stretch>
            <a:fillRect/>
          </a:stretch>
        </p:blipFill>
        <p:spPr bwMode="auto">
          <a:xfrm>
            <a:off x="6604000" y="152401"/>
            <a:ext cx="1727200" cy="1293813"/>
          </a:xfrm>
          <a:prstGeom prst="rect">
            <a:avLst/>
          </a:prstGeom>
          <a:noFill/>
          <a:ln w="9525">
            <a:noFill/>
            <a:miter lim="800000"/>
            <a:headEnd/>
            <a:tailEnd/>
          </a:ln>
        </p:spPr>
      </p:pic>
      <p:sp>
        <p:nvSpPr>
          <p:cNvPr id="11" name="TextBox 10"/>
          <p:cNvSpPr txBox="1"/>
          <p:nvPr/>
        </p:nvSpPr>
        <p:spPr>
          <a:xfrm>
            <a:off x="8534400" y="388938"/>
            <a:ext cx="2343142" cy="830997"/>
          </a:xfrm>
          <a:prstGeom prst="rect">
            <a:avLst/>
          </a:prstGeom>
          <a:noFill/>
        </p:spPr>
        <p:txBody>
          <a:bodyPr wrap="none">
            <a:spAutoFit/>
          </a:bodyPr>
          <a:lstStyle/>
          <a:p>
            <a:pPr fontAlgn="auto">
              <a:spcBef>
                <a:spcPts val="0"/>
              </a:spcBef>
              <a:spcAft>
                <a:spcPts val="0"/>
              </a:spcAft>
              <a:defRPr/>
            </a:pPr>
            <a:r>
              <a:rPr lang="en-US" sz="1600" dirty="0">
                <a:latin typeface="Times New Roman" pitchFamily="18" charset="0"/>
                <a:cs typeface="Times New Roman" pitchFamily="18" charset="0"/>
              </a:rPr>
              <a:t>Texas Water Conservation</a:t>
            </a:r>
          </a:p>
          <a:p>
            <a:pPr fontAlgn="auto">
              <a:spcBef>
                <a:spcPts val="0"/>
              </a:spcBef>
              <a:spcAft>
                <a:spcPts val="0"/>
              </a:spcAft>
              <a:defRPr/>
            </a:pPr>
            <a:r>
              <a:rPr lang="en-US" sz="1600" dirty="0">
                <a:latin typeface="Times New Roman" pitchFamily="18" charset="0"/>
                <a:cs typeface="Times New Roman" pitchFamily="18" charset="0"/>
              </a:rPr>
              <a:t>Association Risk</a:t>
            </a:r>
          </a:p>
          <a:p>
            <a:pPr fontAlgn="auto">
              <a:spcBef>
                <a:spcPts val="0"/>
              </a:spcBef>
              <a:spcAft>
                <a:spcPts val="0"/>
              </a:spcAft>
              <a:defRPr/>
            </a:pPr>
            <a:r>
              <a:rPr lang="en-US" sz="1600" dirty="0">
                <a:latin typeface="Times New Roman" pitchFamily="18" charset="0"/>
                <a:cs typeface="Times New Roman" pitchFamily="18" charset="0"/>
              </a:rPr>
              <a:t>Management Fund</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0FE82-770E-40AF-9F31-8B914CF3826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C14CC2-6F23-4291-8E1F-A2977212C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DA2A6-715D-4EDB-AEDA-EDE9498E702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423030AC-4113-4AC6-A284-67706958BC5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2E2913-789E-445F-998B-D62B31BBF820}"/>
              </a:ext>
            </a:extLst>
          </p:cNvPr>
          <p:cNvSpPr>
            <a:spLocks noGrp="1"/>
          </p:cNvSpPr>
          <p:nvPr>
            <p:ph type="sldNum" sz="quarter" idx="4"/>
          </p:nvPr>
        </p:nvSpPr>
        <p:spPr>
          <a:xfrm>
            <a:off x="9274975" y="6203808"/>
            <a:ext cx="2743200" cy="369332"/>
          </a:xfrm>
          <a:prstGeom prst="rect">
            <a:avLst/>
          </a:prstGeom>
        </p:spPr>
        <p:txBody>
          <a:bodyPr vert="horz" wrap="square" lIns="91440" tIns="45720" rIns="91440" bIns="45720" rtlCol="0" anchor="b">
            <a:spAutoFit/>
          </a:bodyPr>
          <a:lstStyle>
            <a:lvl1pPr algn="r">
              <a:defRPr lang="en-US" sz="1800" b="1" smtClean="0">
                <a:solidFill>
                  <a:schemeClr val="accent1"/>
                </a:solidFill>
                <a:latin typeface="+mj-lt"/>
                <a:ea typeface="+mj-ea"/>
                <a:cs typeface="+mj-cs"/>
              </a:defRPr>
            </a:lvl1pPr>
          </a:lstStyle>
          <a:p>
            <a:pPr>
              <a:defRPr/>
            </a:pPr>
            <a:fld id="{041A4B83-5DEB-4935-95D6-928283213560}" type="slidenum">
              <a:rPr lang="en-US" smtClean="0"/>
              <a:pPr>
                <a:defRPr/>
              </a:pPr>
              <a:t>‹#›</a:t>
            </a:fld>
            <a:endParaRPr lang="en-US" dirty="0"/>
          </a:p>
        </p:txBody>
      </p:sp>
      <p:pic>
        <p:nvPicPr>
          <p:cNvPr id="13" name="Graphic 12">
            <a:extLst>
              <a:ext uri="{FF2B5EF4-FFF2-40B4-BE49-F238E27FC236}">
                <a16:creationId xmlns:a16="http://schemas.microsoft.com/office/drawing/2014/main" id="{2A9E7109-E750-4F14-A785-E775EAEA244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047314" y="5754167"/>
            <a:ext cx="1144687" cy="1014279"/>
          </a:xfrm>
          <a:prstGeom prst="rect">
            <a:avLst/>
          </a:prstGeom>
        </p:spPr>
      </p:pic>
    </p:spTree>
    <p:extLst>
      <p:ext uri="{BB962C8B-B14F-4D97-AF65-F5344CB8AC3E}">
        <p14:creationId xmlns:p14="http://schemas.microsoft.com/office/powerpoint/2010/main" val="81634318"/>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lnSpc>
          <a:spcPct val="90000"/>
        </a:lnSpc>
        <a:spcBef>
          <a:spcPts val="750"/>
        </a:spcBef>
        <a:buClr>
          <a:schemeClr val="accent1"/>
        </a:buClr>
        <a:buSzPct val="60000"/>
        <a:buFont typeface="Wingdings" panose="05000000000000000000" pitchFamily="2" charset="2"/>
        <a:buChar char="à"/>
        <a:defRPr sz="2100" kern="1200">
          <a:solidFill>
            <a:schemeClr val="tx1">
              <a:lumMod val="75000"/>
              <a:lumOff val="25000"/>
            </a:schemeClr>
          </a:solidFill>
          <a:latin typeface="+mn-lt"/>
          <a:ea typeface="+mn-ea"/>
          <a:cs typeface="+mn-cs"/>
        </a:defRPr>
      </a:lvl1pPr>
      <a:lvl2pPr marL="557213" indent="-214313" algn="l" defTabSz="685800" rtl="0" eaLnBrk="1" latinLnBrk="0" hangingPunct="1">
        <a:lnSpc>
          <a:spcPct val="90000"/>
        </a:lnSpc>
        <a:spcBef>
          <a:spcPts val="375"/>
        </a:spcBef>
        <a:buSzPct val="75000"/>
        <a:buFont typeface="Wingdings" panose="05000000000000000000" pitchFamily="2" charset="2"/>
        <a:buChar char="§"/>
        <a:defRPr sz="1800" kern="1200">
          <a:solidFill>
            <a:schemeClr val="tx1">
              <a:lumMod val="50000"/>
              <a:lumOff val="50000"/>
            </a:schemeClr>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hyperlink" Target="https://acrobat.adobe.com/id/urn:aaid:sc:va6c2:e69722f9-9c8b-450a-97fe-1636aa87cfaf" TargetMode="Externa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1.xml"/><Relationship Id="rId1" Type="http://schemas.openxmlformats.org/officeDocument/2006/relationships/slideLayout" Target="../slideLayouts/slideLayout59.xml"/><Relationship Id="rId4" Type="http://schemas.openxmlformats.org/officeDocument/2006/relationships/image" Target="../media/image24.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hyperlink" Target="https://www.hhs.texas.gov/providers/behavioral-health-services-providers/behavioral-health-provider-resources/community-mental-health-contracts" TargetMode="Externa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6CCB87D-F518-4613-AE56-ED2A27023999}"/>
              </a:ext>
            </a:extLst>
          </p:cNvPr>
          <p:cNvSpPr>
            <a:spLocks noGrp="1"/>
          </p:cNvSpPr>
          <p:nvPr>
            <p:ph type="title"/>
          </p:nvPr>
        </p:nvSpPr>
        <p:spPr>
          <a:xfrm>
            <a:off x="4495800" y="1295400"/>
            <a:ext cx="7467600" cy="2895601"/>
          </a:xfrm>
        </p:spPr>
        <p:txBody>
          <a:bodyPr>
            <a:normAutofit fontScale="90000"/>
          </a:bodyPr>
          <a:lstStyle/>
          <a:p>
            <a:pPr eaLnBrk="1" hangingPunct="1"/>
            <a:r>
              <a:rPr lang="en-US" altLang="en-US" b="1" dirty="0"/>
              <a:t>Roles and Responsibilities of Trustees</a:t>
            </a:r>
            <a:br>
              <a:rPr lang="en-US" altLang="en-US" b="1" dirty="0"/>
            </a:br>
            <a:r>
              <a:rPr lang="en-US" altLang="en-US" sz="6000" b="1" dirty="0"/>
              <a:t>Check in Code 1008</a:t>
            </a:r>
          </a:p>
        </p:txBody>
      </p:sp>
      <p:sp>
        <p:nvSpPr>
          <p:cNvPr id="3" name="Subtitle 2">
            <a:extLst>
              <a:ext uri="{FF2B5EF4-FFF2-40B4-BE49-F238E27FC236}">
                <a16:creationId xmlns:a16="http://schemas.microsoft.com/office/drawing/2014/main" id="{44438953-7769-413A-B655-9492FFB7A33C}"/>
              </a:ext>
            </a:extLst>
          </p:cNvPr>
          <p:cNvSpPr>
            <a:spLocks noGrp="1"/>
          </p:cNvSpPr>
          <p:nvPr>
            <p:ph type="body" sz="quarter" idx="11"/>
          </p:nvPr>
        </p:nvSpPr>
        <p:spPr/>
        <p:txBody>
          <a:bodyPr rtlCol="0">
            <a:noAutofit/>
          </a:bodyPr>
          <a:lstStyle/>
          <a:p>
            <a:pPr>
              <a:defRPr/>
            </a:pPr>
            <a:endParaRPr lang="en-US" b="1" dirty="0">
              <a:solidFill>
                <a:schemeClr val="tx2">
                  <a:lumMod val="75000"/>
                </a:schemeClr>
              </a:solidFill>
            </a:endParaRPr>
          </a:p>
          <a:p>
            <a:pPr>
              <a:defRPr/>
            </a:pPr>
            <a:r>
              <a:rPr lang="en-US" b="1" dirty="0">
                <a:solidFill>
                  <a:schemeClr val="tx2">
                    <a:lumMod val="75000"/>
                  </a:schemeClr>
                </a:solidFill>
              </a:rPr>
              <a:t>Pamela L. Beach</a:t>
            </a:r>
          </a:p>
          <a:p>
            <a:pPr>
              <a:defRPr/>
            </a:pPr>
            <a:r>
              <a:rPr lang="en-US" b="1">
                <a:solidFill>
                  <a:schemeClr val="tx2">
                    <a:lumMod val="75000"/>
                  </a:schemeClr>
                </a:solidFill>
              </a:rPr>
              <a:t>General Counsel</a:t>
            </a:r>
            <a:endParaRPr lang="en-US" sz="4000"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493981" y="1379584"/>
            <a:ext cx="8869219" cy="4351338"/>
          </a:xfrm>
        </p:spPr>
        <p:txBody>
          <a:bodyPr>
            <a:normAutofit/>
          </a:bodyPr>
          <a:lstStyle/>
          <a:p>
            <a:pPr marL="0" indent="0" algn="just">
              <a:lnSpc>
                <a:spcPct val="100000"/>
              </a:lnSpc>
              <a:buNone/>
            </a:pPr>
            <a:r>
              <a:rPr lang="en-US" sz="2400" dirty="0">
                <a:cs typeface="Times New Roman" panose="02020603050405020304" pitchFamily="18" charset="0"/>
              </a:rPr>
              <a:t>Prohibits a local public official from voting or participating on a matter involving a business entity or real property in which the official has a </a:t>
            </a:r>
            <a:r>
              <a:rPr lang="en-US" sz="2400" b="1" dirty="0">
                <a:cs typeface="Times New Roman" panose="02020603050405020304" pitchFamily="18" charset="0"/>
              </a:rPr>
              <a:t>substantial interest </a:t>
            </a:r>
            <a:r>
              <a:rPr lang="en-US" sz="2400" dirty="0">
                <a:cs typeface="Times New Roman" panose="02020603050405020304" pitchFamily="18" charset="0"/>
              </a:rPr>
              <a:t>if an action on the matter will result in a special economic effect on the business that is distinguishable from the effect on the public, or in the case of a </a:t>
            </a:r>
            <a:r>
              <a:rPr lang="en-US" sz="2400" b="1" dirty="0">
                <a:cs typeface="Times New Roman" panose="02020603050405020304" pitchFamily="18" charset="0"/>
              </a:rPr>
              <a:t>substantial interest </a:t>
            </a:r>
            <a:r>
              <a:rPr lang="en-US" sz="2400" dirty="0">
                <a:cs typeface="Times New Roman" panose="02020603050405020304" pitchFamily="18" charset="0"/>
              </a:rPr>
              <a:t>in real property, it is reasonably foreseeable that the action will have a special economic effect on the value of the property, distinguishable from its effect on the public.</a:t>
            </a:r>
            <a:endParaRPr lang="en-US" altLang="en-US" sz="2400" dirty="0">
              <a:cs typeface="Times New Roman" panose="02020603050405020304" pitchFamily="18" charset="0"/>
            </a:endParaRPr>
          </a:p>
        </p:txBody>
      </p:sp>
      <p:sp>
        <p:nvSpPr>
          <p:cNvPr id="391170" name="Rectangle 2"/>
          <p:cNvSpPr>
            <a:spLocks noGrp="1" noChangeArrowheads="1"/>
          </p:cNvSpPr>
          <p:nvPr>
            <p:ph type="title"/>
          </p:nvPr>
        </p:nvSpPr>
        <p:spPr/>
        <p:txBody>
          <a:bodyPr>
            <a:noAutofit/>
          </a:bodyPr>
          <a:lstStyle/>
          <a:p>
            <a:r>
              <a:rPr lang="en-US" altLang="en-US" sz="3600" dirty="0">
                <a:solidFill>
                  <a:srgbClr val="C00000"/>
                </a:solidFill>
                <a:latin typeface="+mj-lt"/>
                <a:cs typeface="Times New Roman" panose="02020603050405020304" pitchFamily="18" charset="0"/>
              </a:rPr>
              <a:t>Texas Local Government Code - Conflict of Interest</a:t>
            </a:r>
          </a:p>
        </p:txBody>
      </p:sp>
    </p:spTree>
    <p:extLst>
      <p:ext uri="{BB962C8B-B14F-4D97-AF65-F5344CB8AC3E}">
        <p14:creationId xmlns:p14="http://schemas.microsoft.com/office/powerpoint/2010/main" val="21626237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371600" y="1253331"/>
            <a:ext cx="10088419" cy="4351338"/>
          </a:xfrm>
        </p:spPr>
        <p:txBody>
          <a:bodyPr>
            <a:noAutofit/>
          </a:bodyPr>
          <a:lstStyle/>
          <a:p>
            <a:pPr marL="0" indent="0" algn="just">
              <a:buNone/>
            </a:pPr>
            <a:r>
              <a:rPr lang="en-US" altLang="en-US" sz="2000" dirty="0">
                <a:cs typeface="Times New Roman" panose="02020603050405020304" pitchFamily="18" charset="0"/>
              </a:rPr>
              <a:t>A public official has a substantial interest in a business entity if the official:</a:t>
            </a:r>
          </a:p>
          <a:p>
            <a:pPr lvl="1" algn="just"/>
            <a:r>
              <a:rPr lang="en-US" altLang="en-US" dirty="0">
                <a:cs typeface="Times New Roman" panose="02020603050405020304" pitchFamily="18" charset="0"/>
              </a:rPr>
              <a:t>Owns 10% or more of the voting stock or shares of the business entity</a:t>
            </a:r>
          </a:p>
          <a:p>
            <a:pPr lvl="1" algn="just"/>
            <a:r>
              <a:rPr lang="en-US" altLang="en-US" dirty="0">
                <a:cs typeface="Times New Roman" panose="02020603050405020304" pitchFamily="18" charset="0"/>
              </a:rPr>
              <a:t>Owns either 10% or more or $15,000 or more of the fair market value of the business entity; or</a:t>
            </a:r>
          </a:p>
          <a:p>
            <a:pPr lvl="1" algn="just"/>
            <a:r>
              <a:rPr lang="en-US" altLang="en-US" dirty="0">
                <a:cs typeface="Times New Roman" panose="02020603050405020304" pitchFamily="18" charset="0"/>
              </a:rPr>
              <a:t>Receives funds from the business entity that exceeds 10% of the person’s gross income for the preceding year.</a:t>
            </a:r>
          </a:p>
          <a:p>
            <a:pPr marL="0" indent="0" algn="just">
              <a:buNone/>
            </a:pPr>
            <a:endParaRPr lang="en-US" altLang="en-US" sz="2000" dirty="0">
              <a:cs typeface="Times New Roman" panose="02020603050405020304" pitchFamily="18" charset="0"/>
            </a:endParaRPr>
          </a:p>
          <a:p>
            <a:pPr marL="0" indent="0" algn="just">
              <a:buNone/>
            </a:pPr>
            <a:r>
              <a:rPr lang="en-US" altLang="en-US" sz="2000" dirty="0">
                <a:cs typeface="Times New Roman" panose="02020603050405020304" pitchFamily="18" charset="0"/>
              </a:rPr>
              <a:t>A person has a substantial interest in real property if the interest is an equitable or legal ownership with a fair market value of $2,500 or more.</a:t>
            </a:r>
          </a:p>
          <a:p>
            <a:pPr marL="0" indent="0" algn="just">
              <a:buNone/>
            </a:pPr>
            <a:endParaRPr lang="en-US" altLang="en-US" sz="2000" dirty="0">
              <a:cs typeface="Times New Roman" panose="02020603050405020304" pitchFamily="18" charset="0"/>
            </a:endParaRPr>
          </a:p>
          <a:p>
            <a:pPr marL="0" indent="0" algn="just">
              <a:buNone/>
            </a:pPr>
            <a:r>
              <a:rPr lang="en-US" altLang="en-US" sz="2000" dirty="0">
                <a:cs typeface="Times New Roman" panose="02020603050405020304" pitchFamily="18" charset="0"/>
              </a:rPr>
              <a:t>A public official is also considered to have a substantial interest in a business entity or real property if the official’s relative within the first degree of consanguinity (blood) or affinity (marriage) has a substantial interest in the business entity or real property.</a:t>
            </a:r>
          </a:p>
          <a:p>
            <a:pPr lvl="1" algn="just"/>
            <a:r>
              <a:rPr lang="en-US" altLang="en-US" dirty="0">
                <a:cs typeface="Times New Roman" panose="02020603050405020304" pitchFamily="18" charset="0"/>
              </a:rPr>
              <a:t>Spouse, parent child, step-child, father or mother-in-law, or son or daughter-in-law</a:t>
            </a:r>
          </a:p>
          <a:p>
            <a:pPr lvl="1" algn="just"/>
            <a:r>
              <a:rPr lang="en-US" altLang="en-US" dirty="0">
                <a:cs typeface="Times New Roman" panose="02020603050405020304" pitchFamily="18" charset="0"/>
              </a:rPr>
              <a:t>Business that employs the official’s daughter if the official’s daughter earns an income which exceeds 10% of her gross income</a:t>
            </a:r>
          </a:p>
        </p:txBody>
      </p:sp>
      <p:sp>
        <p:nvSpPr>
          <p:cNvPr id="7" name="Rectangle 2">
            <a:extLst>
              <a:ext uri="{FF2B5EF4-FFF2-40B4-BE49-F238E27FC236}">
                <a16:creationId xmlns:a16="http://schemas.microsoft.com/office/drawing/2014/main" id="{E11233AF-5C45-4DFD-96A7-C608079F0776}"/>
              </a:ext>
            </a:extLst>
          </p:cNvPr>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Texas Local Government Code - Conflict of Interest</a:t>
            </a:r>
          </a:p>
        </p:txBody>
      </p:sp>
    </p:spTree>
    <p:extLst>
      <p:ext uri="{BB962C8B-B14F-4D97-AF65-F5344CB8AC3E}">
        <p14:creationId xmlns:p14="http://schemas.microsoft.com/office/powerpoint/2010/main" val="9531474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493981" y="1379584"/>
            <a:ext cx="8869219" cy="4351338"/>
          </a:xfrm>
        </p:spPr>
        <p:txBody>
          <a:bodyPr>
            <a:normAutofit fontScale="92500"/>
          </a:bodyPr>
          <a:lstStyle/>
          <a:p>
            <a:pPr algn="just"/>
            <a:r>
              <a:rPr lang="en-US" sz="2400" dirty="0">
                <a:cs typeface="Times New Roman" panose="02020603050405020304" pitchFamily="18" charset="0"/>
              </a:rPr>
              <a:t>A public official who has such interest is required to file, before a vote or decision on any matter involving the business entity or real property, an affidavit with the official record keeper, stating the nature and extent of the interest.</a:t>
            </a:r>
            <a:endParaRPr lang="en-US" sz="2400" i="1" dirty="0">
              <a:cs typeface="Times New Roman" panose="02020603050405020304" pitchFamily="18" charset="0"/>
            </a:endParaRPr>
          </a:p>
          <a:p>
            <a:pPr algn="just"/>
            <a:endParaRPr lang="en-US" sz="2400" dirty="0">
              <a:cs typeface="Times New Roman" panose="02020603050405020304" pitchFamily="18" charset="0"/>
            </a:endParaRPr>
          </a:p>
          <a:p>
            <a:pPr algn="just"/>
            <a:r>
              <a:rPr lang="en-US" sz="2400" dirty="0">
                <a:cs typeface="Times New Roman" panose="02020603050405020304" pitchFamily="18" charset="0"/>
              </a:rPr>
              <a:t>In addition, a public official is required to abstain from further participation in the matter.</a:t>
            </a:r>
          </a:p>
          <a:p>
            <a:pPr algn="just"/>
            <a:endParaRPr lang="en-US" sz="2400" dirty="0">
              <a:cs typeface="Times New Roman" panose="02020603050405020304" pitchFamily="18" charset="0"/>
            </a:endParaRPr>
          </a:p>
          <a:p>
            <a:pPr algn="just"/>
            <a:r>
              <a:rPr lang="en-US" sz="2400" dirty="0">
                <a:cs typeface="Times New Roman" panose="02020603050405020304" pitchFamily="18" charset="0"/>
              </a:rPr>
              <a:t>However, a public official that is required to file an affidavit is not required to abstain from participating in the matter if a majority of the members of the governing body have a substantial interest and are required to file and do file affidavits of similar interests on the same official matter.</a:t>
            </a:r>
            <a:endParaRPr lang="en-US" altLang="en-US" sz="2400" dirty="0">
              <a:cs typeface="Times New Roman" panose="02020603050405020304" pitchFamily="18" charset="0"/>
            </a:endParaRPr>
          </a:p>
        </p:txBody>
      </p:sp>
      <p:sp>
        <p:nvSpPr>
          <p:cNvPr id="6" name="Rectangle 2">
            <a:extLst>
              <a:ext uri="{FF2B5EF4-FFF2-40B4-BE49-F238E27FC236}">
                <a16:creationId xmlns:a16="http://schemas.microsoft.com/office/drawing/2014/main" id="{4AEBDEFE-995F-4277-81ED-8A4A2259CDDA}"/>
              </a:ext>
            </a:extLst>
          </p:cNvPr>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Texas Local Government Code - Conflict of Interest</a:t>
            </a:r>
          </a:p>
        </p:txBody>
      </p:sp>
    </p:spTree>
    <p:extLst>
      <p:ext uri="{BB962C8B-B14F-4D97-AF65-F5344CB8AC3E}">
        <p14:creationId xmlns:p14="http://schemas.microsoft.com/office/powerpoint/2010/main" val="21821522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472D2F-C443-414B-5503-BC8AC6FAAA0C}"/>
              </a:ext>
            </a:extLst>
          </p:cNvPr>
          <p:cNvSpPr>
            <a:spLocks noGrp="1"/>
          </p:cNvSpPr>
          <p:nvPr>
            <p:ph type="sldNum" sz="quarter" idx="12"/>
          </p:nvPr>
        </p:nvSpPr>
        <p:spPr/>
        <p:txBody>
          <a:bodyPr/>
          <a:lstStyle/>
          <a:p>
            <a:pPr>
              <a:defRPr/>
            </a:pPr>
            <a:fld id="{041A4B83-5DEB-4935-95D6-928283213560}" type="slidenum">
              <a:rPr lang="en-US" smtClean="0"/>
              <a:pPr>
                <a:defRPr/>
              </a:pPr>
              <a:t>13</a:t>
            </a:fld>
            <a:endParaRPr lang="en-US" dirty="0"/>
          </a:p>
        </p:txBody>
      </p:sp>
      <p:sp>
        <p:nvSpPr>
          <p:cNvPr id="4" name="Title 3">
            <a:extLst>
              <a:ext uri="{FF2B5EF4-FFF2-40B4-BE49-F238E27FC236}">
                <a16:creationId xmlns:a16="http://schemas.microsoft.com/office/drawing/2014/main" id="{4D97FB68-4FA9-0EBB-7D11-FCA3B00B0E6B}"/>
              </a:ext>
            </a:extLst>
          </p:cNvPr>
          <p:cNvSpPr>
            <a:spLocks noGrp="1"/>
          </p:cNvSpPr>
          <p:nvPr>
            <p:ph type="title"/>
          </p:nvPr>
        </p:nvSpPr>
        <p:spPr/>
        <p:txBody>
          <a:bodyPr>
            <a:normAutofit/>
          </a:bodyPr>
          <a:lstStyle/>
          <a:p>
            <a:r>
              <a:rPr lang="en-US" sz="3600" dirty="0">
                <a:latin typeface="+mj-lt"/>
              </a:rPr>
              <a:t>You’re a health care board!</a:t>
            </a:r>
          </a:p>
        </p:txBody>
      </p:sp>
      <p:pic>
        <p:nvPicPr>
          <p:cNvPr id="7" name="Content Placeholder 5">
            <a:extLst>
              <a:ext uri="{FF2B5EF4-FFF2-40B4-BE49-F238E27FC236}">
                <a16:creationId xmlns:a16="http://schemas.microsoft.com/office/drawing/2014/main" id="{46570E22-3322-485E-8796-241E5EBEDFB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122" r="844" b="17586"/>
          <a:stretch/>
        </p:blipFill>
        <p:spPr>
          <a:xfrm>
            <a:off x="3962400" y="1128830"/>
            <a:ext cx="4587501" cy="5268658"/>
          </a:xfrm>
          <a:prstGeom prst="rect">
            <a:avLst/>
          </a:prstGeom>
        </p:spPr>
      </p:pic>
    </p:spTree>
    <p:extLst>
      <p:ext uri="{BB962C8B-B14F-4D97-AF65-F5344CB8AC3E}">
        <p14:creationId xmlns:p14="http://schemas.microsoft.com/office/powerpoint/2010/main" val="72859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5384F5-D98E-A5D2-3A7D-D0D21B7F27E0}"/>
              </a:ext>
            </a:extLst>
          </p:cNvPr>
          <p:cNvSpPr>
            <a:spLocks noGrp="1"/>
          </p:cNvSpPr>
          <p:nvPr>
            <p:ph idx="1"/>
          </p:nvPr>
        </p:nvSpPr>
        <p:spPr/>
        <p:txBody>
          <a:bodyPr>
            <a:normAutofit fontScale="77500" lnSpcReduction="20000"/>
          </a:bodyPr>
          <a:lstStyle/>
          <a:p>
            <a:pPr marL="457200" indent="-457200">
              <a:lnSpc>
                <a:spcPct val="100000"/>
              </a:lnSpc>
            </a:pPr>
            <a:r>
              <a:rPr lang="en-US" sz="2700" dirty="0">
                <a:latin typeface="Segoe UI" panose="020B0502040204020203" pitchFamily="34" charset="0"/>
                <a:ea typeface="Calibri" panose="020F0502020204030204" pitchFamily="34" charset="0"/>
                <a:cs typeface="Segoe UI" panose="020B0502040204020203" pitchFamily="34" charset="0"/>
              </a:rPr>
              <a:t>Keeping your Board informed</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Education during each Board meeting</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Status of Strategic Planning and Measurement</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Keeping Board Bylaws (and Board policies) current</a:t>
            </a:r>
          </a:p>
          <a:p>
            <a:pPr marL="1066785" lvl="1" indent="-457200">
              <a:lnSpc>
                <a:spcPct val="100000"/>
              </a:lnSpc>
            </a:pPr>
            <a:r>
              <a:rPr lang="en-US" sz="2600" dirty="0">
                <a:latin typeface="Segoe UI" panose="020B0502040204020203" pitchFamily="34" charset="0"/>
                <a:ea typeface="Calibri" panose="020F0502020204030204" pitchFamily="34" charset="0"/>
                <a:cs typeface="Segoe UI" panose="020B0502040204020203" pitchFamily="34" charset="0"/>
              </a:rPr>
              <a:t>Adherence to contracting procedures </a:t>
            </a:r>
          </a:p>
          <a:p>
            <a:pPr marL="1066785" lvl="1" indent="-457200">
              <a:lnSpc>
                <a:spcPct val="100000"/>
              </a:lnSpc>
            </a:pPr>
            <a:endParaRPr lang="en-US" sz="1000" dirty="0">
              <a:latin typeface="Segoe UI" panose="020B0502040204020203" pitchFamily="34" charset="0"/>
              <a:ea typeface="Calibri" panose="020F0502020204030204" pitchFamily="34" charset="0"/>
              <a:cs typeface="Segoe UI" panose="020B0502040204020203" pitchFamily="34" charset="0"/>
            </a:endParaRPr>
          </a:p>
          <a:p>
            <a:pPr marL="609585" lvl="1" indent="0">
              <a:lnSpc>
                <a:spcPct val="100000"/>
              </a:lnSpc>
              <a:buNone/>
            </a:pPr>
            <a:endParaRPr lang="en-US" sz="200" dirty="0">
              <a:latin typeface="Segoe UI" panose="020B0502040204020203" pitchFamily="34" charset="0"/>
              <a:ea typeface="Calibri" panose="020F0502020204030204" pitchFamily="34" charset="0"/>
              <a:cs typeface="Segoe UI" panose="020B0502040204020203" pitchFamily="34" charset="0"/>
            </a:endParaRPr>
          </a:p>
          <a:p>
            <a:pPr marL="457200" indent="-457200">
              <a:lnSpc>
                <a:spcPct val="100000"/>
              </a:lnSpc>
            </a:pPr>
            <a:r>
              <a:rPr lang="en-US" sz="2700" dirty="0">
                <a:latin typeface="Segoe UI" panose="020B0502040204020203" pitchFamily="34" charset="0"/>
                <a:ea typeface="Calibri" panose="020F0502020204030204" pitchFamily="34" charset="0"/>
                <a:cs typeface="Segoe UI" panose="020B0502040204020203" pitchFamily="34" charset="0"/>
              </a:rPr>
              <a:t>Sharing Opportunities for Board Education and Training</a:t>
            </a:r>
            <a:endParaRPr lang="en-US" sz="2700" dirty="0">
              <a:latin typeface="Segoe UI" panose="020B0502040204020203" pitchFamily="34" charset="0"/>
              <a:cs typeface="Segoe UI" panose="020B0502040204020203" pitchFamily="34" charset="0"/>
            </a:endParaRPr>
          </a:p>
          <a:p>
            <a:pPr marL="1066785" lvl="1" indent="-457200">
              <a:lnSpc>
                <a:spcPct val="100000"/>
              </a:lnSpc>
            </a:pPr>
            <a:r>
              <a:rPr lang="en-US" sz="2600" dirty="0">
                <a:latin typeface="Segoe UI" panose="020B0502040204020203" pitchFamily="34" charset="0"/>
                <a:cs typeface="Segoe UI" panose="020B0502040204020203" pitchFamily="34" charset="0"/>
              </a:rPr>
              <a:t>Training for New Board Members</a:t>
            </a:r>
          </a:p>
          <a:p>
            <a:pPr marL="1066785" lvl="1" indent="-457200">
              <a:lnSpc>
                <a:spcPct val="100000"/>
              </a:lnSpc>
            </a:pPr>
            <a:r>
              <a:rPr lang="en-US" sz="2600" dirty="0">
                <a:latin typeface="Segoe UI" panose="020B0502040204020203" pitchFamily="34" charset="0"/>
                <a:cs typeface="Segoe UI" panose="020B0502040204020203" pitchFamily="34" charset="0"/>
              </a:rPr>
              <a:t>Annual Texas Council Board and Staff Conference</a:t>
            </a:r>
          </a:p>
          <a:p>
            <a:pPr marL="1066785" lvl="1" indent="-457200">
              <a:lnSpc>
                <a:spcPct val="100000"/>
              </a:lnSpc>
            </a:pPr>
            <a:r>
              <a:rPr lang="en-US" sz="2600" dirty="0">
                <a:latin typeface="Segoe UI" panose="020B0502040204020203" pitchFamily="34" charset="0"/>
                <a:cs typeface="Segoe UI" panose="020B0502040204020203" pitchFamily="34" charset="0"/>
              </a:rPr>
              <a:t>Annual Board Retreat</a:t>
            </a:r>
          </a:p>
          <a:p>
            <a:pPr marL="1066785" lvl="1" indent="-457200">
              <a:lnSpc>
                <a:spcPct val="100000"/>
              </a:lnSpc>
            </a:pPr>
            <a:r>
              <a:rPr lang="en-US" sz="2600" u="sng" kern="1200" dirty="0">
                <a:solidFill>
                  <a:srgbClr val="000000"/>
                </a:solidFill>
                <a:effectLst/>
                <a:latin typeface="Segoe UI" panose="020B0502040204020203" pitchFamily="34" charset="0"/>
                <a:ea typeface="Times New Roman" panose="02020603050405020304" pitchFamily="18" charset="0"/>
                <a:hlinkClick r:id="rId2"/>
              </a:rPr>
              <a:t>Practical Guidance for Health Care Governing Boards on Compliance Oversight</a:t>
            </a:r>
            <a:r>
              <a:rPr lang="en-US" sz="2600" dirty="0">
                <a:latin typeface="Segoe UI" panose="020B0502040204020203" pitchFamily="34" charset="0"/>
                <a:cs typeface="Segoe UI" panose="020B0502040204020203" pitchFamily="34" charset="0"/>
              </a:rPr>
              <a:t> </a:t>
            </a:r>
          </a:p>
          <a:p>
            <a:endParaRPr lang="en-US" dirty="0"/>
          </a:p>
        </p:txBody>
      </p:sp>
      <p:sp>
        <p:nvSpPr>
          <p:cNvPr id="3" name="Slide Number Placeholder 2">
            <a:extLst>
              <a:ext uri="{FF2B5EF4-FFF2-40B4-BE49-F238E27FC236}">
                <a16:creationId xmlns:a16="http://schemas.microsoft.com/office/drawing/2014/main" id="{174904D6-A429-2876-45EB-9C42ECBBC1A4}"/>
              </a:ext>
            </a:extLst>
          </p:cNvPr>
          <p:cNvSpPr>
            <a:spLocks noGrp="1"/>
          </p:cNvSpPr>
          <p:nvPr>
            <p:ph type="sldNum" sz="quarter" idx="12"/>
          </p:nvPr>
        </p:nvSpPr>
        <p:spPr/>
        <p:txBody>
          <a:bodyPr/>
          <a:lstStyle/>
          <a:p>
            <a:pPr>
              <a:defRPr/>
            </a:pPr>
            <a:fld id="{041A4B83-5DEB-4935-95D6-928283213560}" type="slidenum">
              <a:rPr lang="en-US" smtClean="0"/>
              <a:pPr>
                <a:defRPr/>
              </a:pPr>
              <a:t>14</a:t>
            </a:fld>
            <a:endParaRPr lang="en-US" dirty="0"/>
          </a:p>
        </p:txBody>
      </p:sp>
      <p:sp>
        <p:nvSpPr>
          <p:cNvPr id="4" name="Title 3">
            <a:extLst>
              <a:ext uri="{FF2B5EF4-FFF2-40B4-BE49-F238E27FC236}">
                <a16:creationId xmlns:a16="http://schemas.microsoft.com/office/drawing/2014/main" id="{AFC69438-46B6-9668-C4C9-840CC1CA907C}"/>
              </a:ext>
            </a:extLst>
          </p:cNvPr>
          <p:cNvSpPr>
            <a:spLocks noGrp="1"/>
          </p:cNvSpPr>
          <p:nvPr>
            <p:ph type="title"/>
          </p:nvPr>
        </p:nvSpPr>
        <p:spPr/>
        <p:txBody>
          <a:bodyPr/>
          <a:lstStyle/>
          <a:p>
            <a:r>
              <a:rPr lang="en-US" dirty="0"/>
              <a:t>OIG  Audits Information for Boards</a:t>
            </a:r>
          </a:p>
        </p:txBody>
      </p:sp>
    </p:spTree>
    <p:extLst>
      <p:ext uri="{BB962C8B-B14F-4D97-AF65-F5344CB8AC3E}">
        <p14:creationId xmlns:p14="http://schemas.microsoft.com/office/powerpoint/2010/main" val="7196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DC7C-CC76-DC06-2735-87C7FDE1B9AC}"/>
              </a:ext>
            </a:extLst>
          </p:cNvPr>
          <p:cNvSpPr>
            <a:spLocks noGrp="1"/>
          </p:cNvSpPr>
          <p:nvPr>
            <p:ph type="title"/>
          </p:nvPr>
        </p:nvSpPr>
        <p:spPr/>
        <p:txBody>
          <a:bodyPr>
            <a:normAutofit/>
          </a:bodyPr>
          <a:lstStyle/>
          <a:p>
            <a:r>
              <a:rPr lang="en-US" sz="3600" dirty="0">
                <a:latin typeface="+mj-lt"/>
              </a:rPr>
              <a:t>Ethics Opinions</a:t>
            </a:r>
          </a:p>
        </p:txBody>
      </p:sp>
      <p:pic>
        <p:nvPicPr>
          <p:cNvPr id="5" name="Picture 4">
            <a:extLst>
              <a:ext uri="{FF2B5EF4-FFF2-40B4-BE49-F238E27FC236}">
                <a16:creationId xmlns:a16="http://schemas.microsoft.com/office/drawing/2014/main" id="{54C936E8-B663-42C9-A89C-F89B42B1A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5000" y="1219201"/>
            <a:ext cx="4003963" cy="5181599"/>
          </a:xfrm>
          <a:prstGeom prst="rect">
            <a:avLst/>
          </a:prstGeom>
        </p:spPr>
      </p:pic>
      <p:pic>
        <p:nvPicPr>
          <p:cNvPr id="7" name="Picture 6">
            <a:extLst>
              <a:ext uri="{FF2B5EF4-FFF2-40B4-BE49-F238E27FC236}">
                <a16:creationId xmlns:a16="http://schemas.microsoft.com/office/drawing/2014/main" id="{47DB3FC3-C7B8-455B-AE26-57C6B2AFDB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1219201"/>
            <a:ext cx="4188600" cy="5420541"/>
          </a:xfrm>
          <a:prstGeom prst="rect">
            <a:avLst/>
          </a:prstGeom>
        </p:spPr>
      </p:pic>
    </p:spTree>
    <p:extLst>
      <p:ext uri="{BB962C8B-B14F-4D97-AF65-F5344CB8AC3E}">
        <p14:creationId xmlns:p14="http://schemas.microsoft.com/office/powerpoint/2010/main" val="31612580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p:txBody>
          <a:bodyPr>
            <a:normAutofit fontScale="85000" lnSpcReduction="20000"/>
          </a:bodyPr>
          <a:lstStyle/>
          <a:p>
            <a:pPr algn="just"/>
            <a:r>
              <a:rPr lang="en-US" sz="2400" b="1" dirty="0">
                <a:cs typeface="Times New Roman" panose="02020603050405020304" pitchFamily="18" charset="0"/>
              </a:rPr>
              <a:t>Texas Tort Claims Act </a:t>
            </a:r>
          </a:p>
          <a:p>
            <a:pPr lvl="1" algn="just"/>
            <a:r>
              <a:rPr lang="en-US" sz="2000" dirty="0">
                <a:cs typeface="Times New Roman" panose="02020603050405020304" pitchFamily="18" charset="0"/>
              </a:rPr>
              <a:t>Texas Civil Practice &amp; Remedies Code, §101.001, et seq</a:t>
            </a:r>
          </a:p>
          <a:p>
            <a:pPr lvl="1" algn="just"/>
            <a:r>
              <a:rPr lang="en-US" altLang="en-US" sz="2000" dirty="0">
                <a:cs typeface="Times New Roman" panose="02020603050405020304" pitchFamily="18" charset="0"/>
              </a:rPr>
              <a:t>Provides immunity from suit for the Community Center unless expressly waived</a:t>
            </a:r>
          </a:p>
          <a:p>
            <a:pPr lvl="1" algn="just"/>
            <a:r>
              <a:rPr lang="en-US" altLang="en-US" sz="2000" dirty="0">
                <a:cs typeface="Times New Roman" panose="02020603050405020304" pitchFamily="18" charset="0"/>
              </a:rPr>
              <a:t>Limitations on damages</a:t>
            </a:r>
          </a:p>
          <a:p>
            <a:pPr lvl="2" algn="just"/>
            <a:r>
              <a:rPr lang="en-US" altLang="en-US" sz="1600" dirty="0">
                <a:cs typeface="Times New Roman" panose="02020603050405020304" pitchFamily="18" charset="0"/>
              </a:rPr>
              <a:t>For bodily injury or death - $100,000 for each person and $300,000 for each occurrence</a:t>
            </a:r>
          </a:p>
          <a:p>
            <a:pPr lvl="2" algn="just"/>
            <a:r>
              <a:rPr lang="en-US" altLang="en-US" sz="1600" dirty="0">
                <a:cs typeface="Times New Roman" panose="02020603050405020304" pitchFamily="18" charset="0"/>
              </a:rPr>
              <a:t>For property damage - $100,000 for each occurrence</a:t>
            </a:r>
          </a:p>
          <a:p>
            <a:pPr lvl="2" algn="just"/>
            <a:endParaRPr lang="en-US" altLang="en-US" sz="1600" dirty="0">
              <a:cs typeface="Times New Roman" panose="02020603050405020304" pitchFamily="18" charset="0"/>
            </a:endParaRPr>
          </a:p>
          <a:p>
            <a:pPr algn="just"/>
            <a:r>
              <a:rPr lang="en-US" altLang="en-US" sz="2400" b="1" dirty="0">
                <a:cs typeface="Times New Roman" panose="02020603050405020304" pitchFamily="18" charset="0"/>
              </a:rPr>
              <a:t>Texas Payday Act</a:t>
            </a:r>
          </a:p>
          <a:p>
            <a:pPr lvl="1" algn="just"/>
            <a:r>
              <a:rPr lang="en-US" altLang="en-US" sz="2000" dirty="0">
                <a:cs typeface="Times New Roman" panose="02020603050405020304" pitchFamily="18" charset="0"/>
              </a:rPr>
              <a:t>Governmental entities are exempt from provisions of the Pay Day Act</a:t>
            </a:r>
          </a:p>
          <a:p>
            <a:pPr lvl="1" algn="just"/>
            <a:r>
              <a:rPr lang="en-US" altLang="en-US" sz="2000" dirty="0">
                <a:cs typeface="Times New Roman" panose="02020603050405020304" pitchFamily="18" charset="0"/>
              </a:rPr>
              <a:t>Texas Labor Code §61.003</a:t>
            </a:r>
          </a:p>
          <a:p>
            <a:pPr lvl="1" algn="just"/>
            <a:endParaRPr lang="en-US" altLang="en-US" sz="2000" dirty="0">
              <a:cs typeface="Times New Roman" panose="02020603050405020304" pitchFamily="18" charset="0"/>
            </a:endParaRPr>
          </a:p>
          <a:p>
            <a:pPr algn="just"/>
            <a:r>
              <a:rPr lang="en-US" altLang="en-US" sz="2400" b="1" dirty="0">
                <a:cs typeface="Times New Roman" panose="02020603050405020304" pitchFamily="18" charset="0"/>
              </a:rPr>
              <a:t>Equal Employment Opportunity Commission (EEOC)</a:t>
            </a:r>
          </a:p>
          <a:p>
            <a:pPr lvl="1" algn="just"/>
            <a:r>
              <a:rPr lang="en-US" altLang="en-US" sz="2000" dirty="0">
                <a:cs typeface="Times New Roman" panose="02020603050405020304" pitchFamily="18" charset="0"/>
              </a:rPr>
              <a:t>Governmental entities are exempt from suit by EEOC</a:t>
            </a:r>
          </a:p>
          <a:p>
            <a:pPr lvl="1" algn="just"/>
            <a:r>
              <a:rPr lang="en-US" altLang="en-US" sz="2000" dirty="0">
                <a:cs typeface="Times New Roman" panose="02020603050405020304" pitchFamily="18" charset="0"/>
              </a:rPr>
              <a:t>Only Department of Justice can sue governmental entities</a:t>
            </a:r>
          </a:p>
          <a:p>
            <a:pPr lvl="1" algn="just"/>
            <a:r>
              <a:rPr lang="en-US" altLang="en-US" sz="2000" dirty="0">
                <a:cs typeface="Times New Roman" panose="02020603050405020304" pitchFamily="18" charset="0"/>
              </a:rPr>
              <a:t>Politely answer the charges, but ALWAYS briefly state you are a governmental entity</a:t>
            </a:r>
          </a:p>
        </p:txBody>
      </p:sp>
      <p:sp>
        <p:nvSpPr>
          <p:cNvPr id="391170" name="Rectangle 2"/>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Other Relevant Laws </a:t>
            </a:r>
          </a:p>
        </p:txBody>
      </p:sp>
    </p:spTree>
    <p:extLst>
      <p:ext uri="{BB962C8B-B14F-4D97-AF65-F5344CB8AC3E}">
        <p14:creationId xmlns:p14="http://schemas.microsoft.com/office/powerpoint/2010/main" val="39969107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p:txBody>
          <a:bodyPr>
            <a:normAutofit fontScale="85000" lnSpcReduction="10000"/>
          </a:bodyPr>
          <a:lstStyle/>
          <a:p>
            <a:pPr algn="just"/>
            <a:r>
              <a:rPr lang="en-US" sz="2400" b="1" dirty="0">
                <a:cs typeface="Times New Roman" panose="02020603050405020304" pitchFamily="18" charset="0"/>
              </a:rPr>
              <a:t>National Labor Relations Act (NLRA)</a:t>
            </a:r>
          </a:p>
          <a:p>
            <a:pPr lvl="1" algn="just"/>
            <a:r>
              <a:rPr lang="en-US" sz="2000" dirty="0">
                <a:cs typeface="Times New Roman" panose="02020603050405020304" pitchFamily="18" charset="0"/>
              </a:rPr>
              <a:t>Community Centers are exempt from the NLRA</a:t>
            </a:r>
          </a:p>
          <a:p>
            <a:pPr lvl="2" algn="just"/>
            <a:r>
              <a:rPr lang="en-US" sz="1600" dirty="0">
                <a:cs typeface="Times New Roman" panose="02020603050405020304" pitchFamily="18" charset="0"/>
              </a:rPr>
              <a:t>29 U.S.C. §152</a:t>
            </a:r>
          </a:p>
          <a:p>
            <a:pPr lvl="1" algn="just"/>
            <a:r>
              <a:rPr lang="en-US" altLang="en-US" sz="2000" dirty="0">
                <a:cs typeface="Times New Roman" panose="02020603050405020304" pitchFamily="18" charset="0"/>
              </a:rPr>
              <a:t>Texas law prohibits governmental entities from collectively bargaining with unions</a:t>
            </a:r>
          </a:p>
          <a:p>
            <a:pPr lvl="2" algn="just"/>
            <a:r>
              <a:rPr lang="en-US" altLang="en-US" sz="1600" dirty="0">
                <a:cs typeface="Times New Roman" panose="02020603050405020304" pitchFamily="18" charset="0"/>
              </a:rPr>
              <a:t>Texas Government Code §617.002</a:t>
            </a:r>
          </a:p>
          <a:p>
            <a:pPr marL="114300" indent="0" algn="just">
              <a:buNone/>
            </a:pPr>
            <a:endParaRPr lang="en-US" altLang="en-US" sz="2000" dirty="0">
              <a:cs typeface="Times New Roman" panose="02020603050405020304" pitchFamily="18" charset="0"/>
            </a:endParaRPr>
          </a:p>
          <a:p>
            <a:pPr algn="just"/>
            <a:r>
              <a:rPr lang="en-US" altLang="en-US" sz="2400" b="1" dirty="0">
                <a:cs typeface="Times New Roman" panose="02020603050405020304" pitchFamily="18" charset="0"/>
              </a:rPr>
              <a:t>Fair Labor Standards Act (FLSA)</a:t>
            </a:r>
          </a:p>
          <a:p>
            <a:pPr lvl="1" algn="just"/>
            <a:r>
              <a:rPr lang="en-US" altLang="en-US" sz="2000" dirty="0">
                <a:cs typeface="Times New Roman" panose="02020603050405020304" pitchFamily="18" charset="0"/>
              </a:rPr>
              <a:t>Special Provisions that allow governmental entities to deduct from exempt employee’s pay for parts of days</a:t>
            </a:r>
          </a:p>
          <a:p>
            <a:pPr lvl="2" algn="just"/>
            <a:r>
              <a:rPr lang="en-US" altLang="en-US" sz="1600" dirty="0">
                <a:cs typeface="Times New Roman" panose="02020603050405020304" pitchFamily="18" charset="0"/>
              </a:rPr>
              <a:t>29 CFR §541.710</a:t>
            </a:r>
          </a:p>
          <a:p>
            <a:pPr marL="457200" lvl="1" indent="0" algn="just">
              <a:buNone/>
            </a:pPr>
            <a:endParaRPr lang="en-US" altLang="en-US" sz="2000" dirty="0">
              <a:cs typeface="Times New Roman" panose="02020603050405020304" pitchFamily="18" charset="0"/>
            </a:endParaRPr>
          </a:p>
          <a:p>
            <a:pPr algn="just"/>
            <a:r>
              <a:rPr lang="en-US" altLang="en-US" sz="2400" b="1" dirty="0">
                <a:cs typeface="Times New Roman" panose="02020603050405020304" pitchFamily="18" charset="0"/>
              </a:rPr>
              <a:t>Occupational Safety and Health Act (OSHA)</a:t>
            </a:r>
          </a:p>
          <a:p>
            <a:pPr lvl="1" algn="just"/>
            <a:r>
              <a:rPr lang="en-US" altLang="en-US" sz="2000" dirty="0">
                <a:cs typeface="Times New Roman" panose="02020603050405020304" pitchFamily="18" charset="0"/>
              </a:rPr>
              <a:t>Governmental entities are exempt from OSHA requirements</a:t>
            </a:r>
          </a:p>
          <a:p>
            <a:pPr lvl="1" algn="just"/>
            <a:r>
              <a:rPr lang="en-US" altLang="en-US" sz="2000" dirty="0">
                <a:cs typeface="Times New Roman" panose="02020603050405020304" pitchFamily="18" charset="0"/>
              </a:rPr>
              <a:t>Occasionally we get a complaint, but we have a form letter prepared for a response</a:t>
            </a:r>
          </a:p>
          <a:p>
            <a:pPr lvl="2" algn="just"/>
            <a:r>
              <a:rPr lang="en-US" altLang="en-US" sz="1600" dirty="0">
                <a:cs typeface="Times New Roman" panose="02020603050405020304" pitchFamily="18" charset="0"/>
              </a:rPr>
              <a:t>29 CFR §1975.5</a:t>
            </a:r>
          </a:p>
        </p:txBody>
      </p:sp>
      <p:sp>
        <p:nvSpPr>
          <p:cNvPr id="391170" name="Rectangle 2"/>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Other Relevant Laws</a:t>
            </a:r>
          </a:p>
        </p:txBody>
      </p:sp>
    </p:spTree>
    <p:extLst>
      <p:ext uri="{BB962C8B-B14F-4D97-AF65-F5344CB8AC3E}">
        <p14:creationId xmlns:p14="http://schemas.microsoft.com/office/powerpoint/2010/main" val="26785889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493981" y="1379584"/>
            <a:ext cx="9097819" cy="4716416"/>
          </a:xfrm>
        </p:spPr>
        <p:txBody>
          <a:bodyPr>
            <a:normAutofit/>
          </a:bodyPr>
          <a:lstStyle/>
          <a:p>
            <a:pPr algn="just"/>
            <a:r>
              <a:rPr lang="en-US" sz="2400" b="1" dirty="0">
                <a:cs typeface="Times New Roman" panose="02020603050405020304" pitchFamily="18" charset="0"/>
              </a:rPr>
              <a:t>Drug Testing </a:t>
            </a:r>
          </a:p>
          <a:p>
            <a:pPr lvl="1" algn="just"/>
            <a:r>
              <a:rPr lang="en-US" sz="2000" dirty="0">
                <a:cs typeface="Times New Roman" panose="02020603050405020304" pitchFamily="18" charset="0"/>
              </a:rPr>
              <a:t>Texas Attorney General opinion which finds random drug testing of governmental employees in Texas is unconstitutional</a:t>
            </a:r>
            <a:endParaRPr lang="en-US" altLang="en-US" sz="2000" b="1" dirty="0">
              <a:cs typeface="Times New Roman" panose="02020603050405020304" pitchFamily="18" charset="0"/>
            </a:endParaRPr>
          </a:p>
          <a:p>
            <a:pPr algn="just"/>
            <a:r>
              <a:rPr lang="en-US" altLang="en-US" sz="2400" b="1" dirty="0">
                <a:cs typeface="Times New Roman" panose="02020603050405020304" pitchFamily="18" charset="0"/>
              </a:rPr>
              <a:t>Gratuitous Payment</a:t>
            </a:r>
          </a:p>
          <a:p>
            <a:pPr lvl="1" algn="just"/>
            <a:r>
              <a:rPr lang="en-US" altLang="en-US" sz="2000" dirty="0">
                <a:cs typeface="Times New Roman" panose="02020603050405020304" pitchFamily="18" charset="0"/>
              </a:rPr>
              <a:t>Texas Constitution prohibits gratuitous payments to employees</a:t>
            </a:r>
          </a:p>
          <a:p>
            <a:pPr lvl="1" algn="just"/>
            <a:r>
              <a:rPr lang="en-US" altLang="en-US" sz="2000" dirty="0">
                <a:cs typeface="Times New Roman" panose="02020603050405020304" pitchFamily="18" charset="0"/>
              </a:rPr>
              <a:t>Gratuitous payments cannot include severance payments and bonuses unless they are structured correctly</a:t>
            </a:r>
          </a:p>
          <a:p>
            <a:pPr algn="just"/>
            <a:r>
              <a:rPr lang="en-US" altLang="en-US" sz="2400" b="1" dirty="0">
                <a:cs typeface="Times New Roman" panose="02020603050405020304" pitchFamily="18" charset="0"/>
              </a:rPr>
              <a:t>Guns</a:t>
            </a:r>
          </a:p>
          <a:p>
            <a:pPr lvl="1" algn="just"/>
            <a:r>
              <a:rPr lang="en-US" altLang="en-US" sz="2000" dirty="0">
                <a:cs typeface="Times New Roman" panose="02020603050405020304" pitchFamily="18" charset="0"/>
              </a:rPr>
              <a:t>Governmental entities may prohibit employees from carrying guns</a:t>
            </a:r>
          </a:p>
          <a:p>
            <a:pPr lvl="1" algn="just"/>
            <a:r>
              <a:rPr lang="en-US" altLang="en-US" sz="2000" dirty="0">
                <a:cs typeface="Times New Roman" panose="02020603050405020304" pitchFamily="18" charset="0"/>
              </a:rPr>
              <a:t>Governmental entities cannot prohibit clients or visitors from legally carrying weapons</a:t>
            </a:r>
          </a:p>
          <a:p>
            <a:pPr lvl="2" algn="just"/>
            <a:r>
              <a:rPr lang="en-US" altLang="en-US" sz="1600" dirty="0">
                <a:cs typeface="Times New Roman" panose="02020603050405020304" pitchFamily="18" charset="0"/>
              </a:rPr>
              <a:t>Texas Government Code §411.203</a:t>
            </a:r>
          </a:p>
        </p:txBody>
      </p:sp>
      <p:sp>
        <p:nvSpPr>
          <p:cNvPr id="391170" name="Rectangle 2"/>
          <p:cNvSpPr>
            <a:spLocks noGrp="1" noChangeArrowheads="1"/>
          </p:cNvSpPr>
          <p:nvPr>
            <p:ph type="title"/>
          </p:nvPr>
        </p:nvSpPr>
        <p:spPr/>
        <p:txBody>
          <a:bodyPr>
            <a:noAutofit/>
          </a:bodyPr>
          <a:lstStyle/>
          <a:p>
            <a:r>
              <a:rPr lang="en-US" altLang="en-US" sz="3600" dirty="0">
                <a:latin typeface="+mj-lt"/>
                <a:cs typeface="Times New Roman" panose="02020603050405020304" pitchFamily="18" charset="0"/>
              </a:rPr>
              <a:t>  Other Relevant Laws</a:t>
            </a:r>
          </a:p>
        </p:txBody>
      </p:sp>
    </p:spTree>
    <p:extLst>
      <p:ext uri="{BB962C8B-B14F-4D97-AF65-F5344CB8AC3E}">
        <p14:creationId xmlns:p14="http://schemas.microsoft.com/office/powerpoint/2010/main" val="22879522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2BEEB5-A684-2F01-72ED-9485BCB8DCB0}"/>
              </a:ext>
            </a:extLst>
          </p:cNvPr>
          <p:cNvSpPr>
            <a:spLocks noGrp="1"/>
          </p:cNvSpPr>
          <p:nvPr>
            <p:ph idx="1"/>
          </p:nvPr>
        </p:nvSpPr>
        <p:spPr/>
        <p:txBody>
          <a:bodyPr/>
          <a:lstStyle/>
          <a:p>
            <a:r>
              <a:rPr lang="en-US" sz="2400" b="1" dirty="0"/>
              <a:t>Open Meetings Act</a:t>
            </a:r>
          </a:p>
          <a:p>
            <a:r>
              <a:rPr lang="en-US" sz="2400" b="1" dirty="0"/>
              <a:t>Public Information Act</a:t>
            </a:r>
          </a:p>
          <a:p>
            <a:pPr marL="342900" lvl="1" indent="0">
              <a:buNone/>
            </a:pPr>
            <a:endParaRPr lang="en-US" sz="2100" b="1" dirty="0"/>
          </a:p>
          <a:p>
            <a:pPr marL="342900" lvl="1" indent="0">
              <a:buNone/>
            </a:pPr>
            <a:r>
              <a:rPr lang="en-US" sz="3600" b="1" dirty="0"/>
              <a:t>Don’t forget to sign the opt out page!  However, your private email addresses are not excepted if you use it for center business.  Either have a center email address or create a new one just for </a:t>
            </a:r>
            <a:r>
              <a:rPr lang="en-US" sz="3600" b="1"/>
              <a:t>center business. </a:t>
            </a:r>
            <a:endParaRPr lang="en-US" sz="3600" b="1" dirty="0"/>
          </a:p>
        </p:txBody>
      </p:sp>
      <p:sp>
        <p:nvSpPr>
          <p:cNvPr id="3" name="Slide Number Placeholder 2">
            <a:extLst>
              <a:ext uri="{FF2B5EF4-FFF2-40B4-BE49-F238E27FC236}">
                <a16:creationId xmlns:a16="http://schemas.microsoft.com/office/drawing/2014/main" id="{55BF3EA9-FE3E-FE49-8C22-B0C25D785D5B}"/>
              </a:ext>
            </a:extLst>
          </p:cNvPr>
          <p:cNvSpPr>
            <a:spLocks noGrp="1"/>
          </p:cNvSpPr>
          <p:nvPr>
            <p:ph type="sldNum" sz="quarter" idx="12"/>
          </p:nvPr>
        </p:nvSpPr>
        <p:spPr/>
        <p:txBody>
          <a:bodyPr/>
          <a:lstStyle/>
          <a:p>
            <a:pPr>
              <a:defRPr/>
            </a:pPr>
            <a:fld id="{041A4B83-5DEB-4935-95D6-928283213560}" type="slidenum">
              <a:rPr lang="en-US" smtClean="0"/>
              <a:pPr>
                <a:defRPr/>
              </a:pPr>
              <a:t>19</a:t>
            </a:fld>
            <a:endParaRPr lang="en-US" dirty="0"/>
          </a:p>
        </p:txBody>
      </p:sp>
      <p:sp>
        <p:nvSpPr>
          <p:cNvPr id="4" name="Title 3">
            <a:extLst>
              <a:ext uri="{FF2B5EF4-FFF2-40B4-BE49-F238E27FC236}">
                <a16:creationId xmlns:a16="http://schemas.microsoft.com/office/drawing/2014/main" id="{B1E343A3-2073-6FD1-D407-F074F8FDC6F2}"/>
              </a:ext>
            </a:extLst>
          </p:cNvPr>
          <p:cNvSpPr>
            <a:spLocks noGrp="1"/>
          </p:cNvSpPr>
          <p:nvPr>
            <p:ph type="title"/>
          </p:nvPr>
        </p:nvSpPr>
        <p:spPr/>
        <p:txBody>
          <a:bodyPr>
            <a:normAutofit/>
          </a:bodyPr>
          <a:lstStyle/>
          <a:p>
            <a:r>
              <a:rPr lang="en-US" sz="3600" dirty="0"/>
              <a:t>Other Relevant Laws </a:t>
            </a:r>
          </a:p>
        </p:txBody>
      </p:sp>
    </p:spTree>
    <p:extLst>
      <p:ext uri="{BB962C8B-B14F-4D97-AF65-F5344CB8AC3E}">
        <p14:creationId xmlns:p14="http://schemas.microsoft.com/office/powerpoint/2010/main" val="366800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vert="horz" lIns="90488" tIns="44450" rIns="90488" bIns="44450" rtlCol="0">
            <a:noAutofit/>
          </a:bodyPr>
          <a:lstStyle/>
          <a:p>
            <a:pPr algn="just" eaLnBrk="1" hangingPunct="1">
              <a:spcAft>
                <a:spcPct val="10000"/>
              </a:spcAft>
              <a:buSzPct val="75000"/>
              <a:buFontTx/>
              <a:buBlip>
                <a:blip r:embed="rId3"/>
              </a:buBlip>
            </a:pPr>
            <a:r>
              <a:rPr lang="en-US" sz="2400" dirty="0">
                <a:cs typeface="Times New Roman" panose="02020603050405020304" pitchFamily="18" charset="0"/>
              </a:rPr>
              <a:t>Authorized local agencies to assume administration of MHMR services</a:t>
            </a:r>
          </a:p>
          <a:p>
            <a:pPr algn="just" eaLnBrk="1" hangingPunct="1">
              <a:spcAft>
                <a:spcPct val="10000"/>
              </a:spcAft>
              <a:buSzPct val="75000"/>
              <a:buFontTx/>
              <a:buBlip>
                <a:blip r:embed="rId3"/>
              </a:buBlip>
            </a:pPr>
            <a:endParaRPr lang="en-US" sz="2400" dirty="0">
              <a:cs typeface="Times New Roman" panose="02020603050405020304" pitchFamily="18" charset="0"/>
            </a:endParaRPr>
          </a:p>
          <a:p>
            <a:pPr algn="just" eaLnBrk="1" hangingPunct="1">
              <a:spcAft>
                <a:spcPct val="10000"/>
              </a:spcAft>
              <a:buSzPct val="75000"/>
              <a:buFontTx/>
              <a:buBlip>
                <a:blip r:embed="rId3"/>
              </a:buBlip>
            </a:pPr>
            <a:r>
              <a:rPr lang="en-US" sz="2400" dirty="0">
                <a:cs typeface="Times New Roman" panose="02020603050405020304" pitchFamily="18" charset="0"/>
              </a:rPr>
              <a:t>Created Texas Department of MHMR</a:t>
            </a:r>
          </a:p>
          <a:p>
            <a:pPr marL="0" indent="0" algn="just" eaLnBrk="1" hangingPunct="1">
              <a:spcAft>
                <a:spcPct val="10000"/>
              </a:spcAft>
              <a:buSzPct val="75000"/>
              <a:buNone/>
            </a:pPr>
            <a:endParaRPr lang="en-US" sz="2400" dirty="0">
              <a:cs typeface="Times New Roman" panose="02020603050405020304" pitchFamily="18" charset="0"/>
            </a:endParaRPr>
          </a:p>
          <a:p>
            <a:pPr algn="just" eaLnBrk="1" hangingPunct="1">
              <a:spcAft>
                <a:spcPct val="10000"/>
              </a:spcAft>
              <a:buSzPct val="75000"/>
              <a:buFontTx/>
              <a:buBlip>
                <a:blip r:embed="rId3"/>
              </a:buBlip>
            </a:pPr>
            <a:r>
              <a:rPr lang="en-US" sz="2400" dirty="0">
                <a:cs typeface="Times New Roman" panose="02020603050405020304" pitchFamily="18" charset="0"/>
              </a:rPr>
              <a:t>Established partnerships between local agencies, the State, and the Federal Government</a:t>
            </a:r>
          </a:p>
          <a:p>
            <a:pPr algn="just" eaLnBrk="1" hangingPunct="1">
              <a:spcAft>
                <a:spcPct val="10000"/>
              </a:spcAft>
              <a:buSzPct val="75000"/>
              <a:buFontTx/>
              <a:buBlip>
                <a:blip r:embed="rId3"/>
              </a:buBlip>
            </a:pPr>
            <a:endParaRPr lang="en-US" sz="2400" dirty="0">
              <a:cs typeface="Times New Roman" panose="02020603050405020304" pitchFamily="18" charset="0"/>
            </a:endParaRPr>
          </a:p>
          <a:p>
            <a:pPr algn="just" eaLnBrk="1" hangingPunct="1">
              <a:spcAft>
                <a:spcPct val="10000"/>
              </a:spcAft>
              <a:buSzPct val="75000"/>
              <a:buFontTx/>
              <a:buBlip>
                <a:blip r:embed="rId3"/>
              </a:buBlip>
            </a:pPr>
            <a:r>
              <a:rPr lang="en-US" sz="2400" dirty="0">
                <a:cs typeface="Times New Roman" panose="02020603050405020304" pitchFamily="18" charset="0"/>
              </a:rPr>
              <a:t>Vague in terms of legal definition and authority of local entity</a:t>
            </a:r>
          </a:p>
          <a:p>
            <a:pPr algn="just" eaLnBrk="1" hangingPunct="1">
              <a:spcAft>
                <a:spcPct val="10000"/>
              </a:spcAft>
              <a:buSzPct val="75000"/>
              <a:buFontTx/>
              <a:buBlip>
                <a:blip r:embed="rId3"/>
              </a:buBlip>
            </a:pPr>
            <a:endParaRPr lang="en-US" sz="2400" dirty="0">
              <a:cs typeface="Times New Roman" panose="02020603050405020304" pitchFamily="18" charset="0"/>
            </a:endParaRPr>
          </a:p>
        </p:txBody>
      </p:sp>
      <p:sp>
        <p:nvSpPr>
          <p:cNvPr id="8194" name="Rectangle 2"/>
          <p:cNvSpPr>
            <a:spLocks noGrp="1" noChangeArrowheads="1"/>
          </p:cNvSpPr>
          <p:nvPr>
            <p:ph type="title"/>
          </p:nvPr>
        </p:nvSpPr>
        <p:spPr>
          <a:xfrm>
            <a:off x="671946" y="340299"/>
            <a:ext cx="10681853" cy="660111"/>
          </a:xfrm>
        </p:spPr>
        <p:txBody>
          <a:bodyPr vert="horz" lIns="90488" tIns="44450" rIns="90488" bIns="44450" rtlCol="0" anchor="b" anchorCtr="0">
            <a:noAutofit/>
          </a:bodyPr>
          <a:lstStyle/>
          <a:p>
            <a:pPr>
              <a:defRPr/>
            </a:pPr>
            <a:br>
              <a:rPr lang="en-US" sz="3600" b="1" dirty="0">
                <a:solidFill>
                  <a:schemeClr val="accent1">
                    <a:lumMod val="75000"/>
                  </a:schemeClr>
                </a:solidFill>
                <a:latin typeface="+mj-lt"/>
                <a:cs typeface="Times New Roman" panose="02020603050405020304" pitchFamily="18" charset="0"/>
              </a:rPr>
            </a:br>
            <a:r>
              <a:rPr lang="en-US" sz="3600" b="1" dirty="0">
                <a:solidFill>
                  <a:schemeClr val="accent1">
                    <a:lumMod val="75000"/>
                  </a:schemeClr>
                </a:solidFill>
                <a:latin typeface="+mj-lt"/>
                <a:cs typeface="Times New Roman" panose="02020603050405020304" pitchFamily="18" charset="0"/>
              </a:rPr>
              <a:t>Texas Mental Health and Mental Retardation Act of 1965</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53FA60-AE38-DBD1-BE5A-9CB68F3DBB4A}"/>
              </a:ext>
            </a:extLst>
          </p:cNvPr>
          <p:cNvSpPr>
            <a:spLocks noGrp="1"/>
          </p:cNvSpPr>
          <p:nvPr>
            <p:ph idx="1"/>
          </p:nvPr>
        </p:nvSpPr>
        <p:spPr/>
        <p:txBody>
          <a:bodyPr/>
          <a:lstStyle/>
          <a:p>
            <a:pPr algn="l"/>
            <a:endParaRPr lang="en-US" sz="1800" b="0" i="0" u="none" strike="noStrike" baseline="0" dirty="0">
              <a:solidFill>
                <a:srgbClr val="000000"/>
              </a:solidFill>
              <a:latin typeface="Calibri" panose="020F0502020204030204" pitchFamily="34" charset="0"/>
            </a:endParaRPr>
          </a:p>
          <a:p>
            <a:pPr marL="0" indent="0" algn="ctr">
              <a:buNone/>
            </a:pPr>
            <a:r>
              <a:rPr lang="en-US" sz="4000" b="0" i="0" u="none" strike="noStrike" baseline="0" dirty="0">
                <a:latin typeface="Calibri" panose="020F0502020204030204" pitchFamily="34" charset="0"/>
              </a:rPr>
              <a:t>National trend in the United States in which members of the public</a:t>
            </a:r>
          </a:p>
          <a:p>
            <a:pPr marL="0" indent="0" algn="ctr">
              <a:buNone/>
            </a:pPr>
            <a:r>
              <a:rPr lang="en-US" sz="4000" b="0" i="0" u="none" strike="noStrike" baseline="0" dirty="0">
                <a:latin typeface="Calibri" panose="020F0502020204030204" pitchFamily="34" charset="0"/>
              </a:rPr>
              <a:t>film local entity staff </a:t>
            </a:r>
          </a:p>
          <a:p>
            <a:pPr marL="0" indent="0" algn="ctr">
              <a:buNone/>
            </a:pPr>
            <a:r>
              <a:rPr lang="en-US" sz="4000" b="0" i="0" u="none" strike="noStrike" baseline="0" dirty="0">
                <a:latin typeface="Calibri" panose="020F0502020204030204" pitchFamily="34" charset="0"/>
              </a:rPr>
              <a:t>doing their work in public spaces</a:t>
            </a:r>
            <a:endParaRPr lang="en-US" sz="4000" dirty="0"/>
          </a:p>
        </p:txBody>
      </p:sp>
      <p:sp>
        <p:nvSpPr>
          <p:cNvPr id="3" name="Slide Number Placeholder 2">
            <a:extLst>
              <a:ext uri="{FF2B5EF4-FFF2-40B4-BE49-F238E27FC236}">
                <a16:creationId xmlns:a16="http://schemas.microsoft.com/office/drawing/2014/main" id="{B460E2F4-F25C-4048-6703-1F7F503E9F10}"/>
              </a:ext>
            </a:extLst>
          </p:cNvPr>
          <p:cNvSpPr>
            <a:spLocks noGrp="1"/>
          </p:cNvSpPr>
          <p:nvPr>
            <p:ph type="sldNum" sz="quarter" idx="12"/>
          </p:nvPr>
        </p:nvSpPr>
        <p:spPr/>
        <p:txBody>
          <a:bodyPr/>
          <a:lstStyle/>
          <a:p>
            <a:pPr>
              <a:defRPr/>
            </a:pPr>
            <a:fld id="{041A4B83-5DEB-4935-95D6-928283213560}" type="slidenum">
              <a:rPr lang="en-US" smtClean="0"/>
              <a:pPr>
                <a:defRPr/>
              </a:pPr>
              <a:t>20</a:t>
            </a:fld>
            <a:endParaRPr lang="en-US" dirty="0"/>
          </a:p>
        </p:txBody>
      </p:sp>
      <p:sp>
        <p:nvSpPr>
          <p:cNvPr id="4" name="Title 3">
            <a:extLst>
              <a:ext uri="{FF2B5EF4-FFF2-40B4-BE49-F238E27FC236}">
                <a16:creationId xmlns:a16="http://schemas.microsoft.com/office/drawing/2014/main" id="{5F597880-BAE6-CDB1-281C-FB204092B88F}"/>
              </a:ext>
            </a:extLst>
          </p:cNvPr>
          <p:cNvSpPr>
            <a:spLocks noGrp="1"/>
          </p:cNvSpPr>
          <p:nvPr>
            <p:ph type="title"/>
          </p:nvPr>
        </p:nvSpPr>
        <p:spPr/>
        <p:txBody>
          <a:bodyPr>
            <a:normAutofit/>
          </a:bodyPr>
          <a:lstStyle/>
          <a:p>
            <a:r>
              <a:rPr lang="en-US" sz="3600" dirty="0"/>
              <a:t>First Amendment Audits</a:t>
            </a:r>
          </a:p>
        </p:txBody>
      </p:sp>
    </p:spTree>
    <p:extLst>
      <p:ext uri="{BB962C8B-B14F-4D97-AF65-F5344CB8AC3E}">
        <p14:creationId xmlns:p14="http://schemas.microsoft.com/office/powerpoint/2010/main" val="3737965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AFF9CA-167B-8EA0-9022-07133B8DD6E2}"/>
              </a:ext>
            </a:extLst>
          </p:cNvPr>
          <p:cNvSpPr>
            <a:spLocks noGrp="1"/>
          </p:cNvSpPr>
          <p:nvPr>
            <p:ph idx="1"/>
          </p:nvPr>
        </p:nvSpPr>
        <p:spPr>
          <a:xfrm>
            <a:off x="671947" y="1000410"/>
            <a:ext cx="10377053" cy="5212412"/>
          </a:xfrm>
        </p:spPr>
        <p:txBody>
          <a:bodyPr>
            <a:normAutofit fontScale="92500" lnSpcReduction="10000"/>
          </a:bodyPr>
          <a:lstStyle/>
          <a:p>
            <a:pPr algn="l"/>
            <a:endParaRPr lang="en-US" sz="1800" b="0" i="0" u="none" strike="noStrike" baseline="0" dirty="0">
              <a:solidFill>
                <a:srgbClr val="000000"/>
              </a:solidFill>
              <a:latin typeface="Calibri" panose="020F0502020204030204" pitchFamily="34" charset="0"/>
            </a:endParaRPr>
          </a:p>
          <a:p>
            <a:r>
              <a:rPr lang="en-US" sz="2200" b="1" i="0" u="none" strike="noStrike" baseline="0" dirty="0">
                <a:latin typeface="Calibri" panose="020F0502020204030204" pitchFamily="34" charset="0"/>
              </a:rPr>
              <a:t>First Amendment Audits Reported </a:t>
            </a:r>
            <a:endParaRPr lang="en-US" sz="2200" b="0" i="0" u="none" strike="noStrike" baseline="0" dirty="0">
              <a:latin typeface="Calibri" panose="020F0502020204030204" pitchFamily="34" charset="0"/>
            </a:endParaRPr>
          </a:p>
          <a:p>
            <a:r>
              <a:rPr lang="en-US" sz="2200" b="0" i="0" u="none" strike="noStrike" baseline="0" dirty="0">
                <a:latin typeface="Calibri" panose="020F0502020204030204" pitchFamily="34" charset="0"/>
              </a:rPr>
              <a:t>In or near police buildings</a:t>
            </a:r>
          </a:p>
          <a:p>
            <a:r>
              <a:rPr lang="en-US" sz="2200" b="0" i="0" u="none" strike="noStrike" baseline="0" dirty="0">
                <a:latin typeface="Calibri" panose="020F0502020204030204" pitchFamily="34" charset="0"/>
              </a:rPr>
              <a:t>At governing body meetings</a:t>
            </a:r>
          </a:p>
          <a:p>
            <a:r>
              <a:rPr lang="en-US" sz="2200" b="0" i="0" u="none" strike="noStrike" baseline="0" dirty="0">
                <a:latin typeface="Calibri" panose="020F0502020204030204" pitchFamily="34" charset="0"/>
              </a:rPr>
              <a:t>On sidewalks</a:t>
            </a:r>
          </a:p>
          <a:p>
            <a:r>
              <a:rPr lang="en-US" sz="2200" b="0" i="0" u="none" strike="noStrike" baseline="0" dirty="0">
                <a:latin typeface="Calibri" panose="020F0502020204030204" pitchFamily="34" charset="0"/>
              </a:rPr>
              <a:t>At crime scenes</a:t>
            </a:r>
          </a:p>
          <a:p>
            <a:r>
              <a:rPr lang="en-US" sz="2200" b="0" i="0" u="none" strike="noStrike" baseline="0" dirty="0">
                <a:latin typeface="Calibri" panose="020F0502020204030204" pitchFamily="34" charset="0"/>
              </a:rPr>
              <a:t>In parks, at festivals</a:t>
            </a:r>
          </a:p>
          <a:p>
            <a:r>
              <a:rPr lang="en-US" sz="2200" b="0" i="0" u="none" strike="noStrike" baseline="0" dirty="0">
                <a:latin typeface="Calibri" panose="020F0502020204030204" pitchFamily="34" charset="0"/>
              </a:rPr>
              <a:t>Inside city hall and other municipal facilities</a:t>
            </a:r>
          </a:p>
          <a:p>
            <a:endParaRPr lang="en-US" sz="2200" b="0" i="0" u="none" strike="noStrike" baseline="0" dirty="0">
              <a:latin typeface="Calibri" panose="020F0502020204030204" pitchFamily="34" charset="0"/>
            </a:endParaRPr>
          </a:p>
          <a:p>
            <a:r>
              <a:rPr lang="en-US" sz="2200" b="1" i="0" u="none" strike="noStrike" baseline="0" dirty="0">
                <a:latin typeface="Calibri" panose="020F0502020204030204" pitchFamily="34" charset="0"/>
              </a:rPr>
              <a:t>First Amendment Audits Now a Long-Term Trend</a:t>
            </a:r>
            <a:endParaRPr lang="en-US" sz="2200" b="0" i="0" u="none" strike="noStrike" baseline="0" dirty="0">
              <a:latin typeface="Calibri" panose="020F0502020204030204" pitchFamily="34" charset="0"/>
            </a:endParaRPr>
          </a:p>
          <a:p>
            <a:r>
              <a:rPr lang="en-US" sz="2200" b="0" i="0" u="none" strike="noStrike" baseline="0" dirty="0">
                <a:latin typeface="Calibri" panose="020F0502020204030204" pitchFamily="34" charset="0"/>
              </a:rPr>
              <a:t>Auditor visits and claims for at least 10 years</a:t>
            </a:r>
          </a:p>
          <a:p>
            <a:r>
              <a:rPr lang="en-US" sz="2200" b="0" i="0" u="none" strike="noStrike" baseline="0" dirty="0">
                <a:latin typeface="Calibri" panose="020F0502020204030204" pitchFamily="34" charset="0"/>
              </a:rPr>
              <a:t>Both “frequent flyers” and “one-timers”</a:t>
            </a:r>
          </a:p>
          <a:p>
            <a:r>
              <a:rPr lang="en-US" sz="2200" b="0" i="0" u="none" strike="noStrike" baseline="0" dirty="0">
                <a:latin typeface="Calibri" panose="020F0502020204030204" pitchFamily="34" charset="0"/>
              </a:rPr>
              <a:t>Many know how to “push buttons” and where “lines are drawn”</a:t>
            </a:r>
          </a:p>
          <a:p>
            <a:endParaRPr lang="en-US" dirty="0"/>
          </a:p>
        </p:txBody>
      </p:sp>
      <p:sp>
        <p:nvSpPr>
          <p:cNvPr id="3" name="Slide Number Placeholder 2">
            <a:extLst>
              <a:ext uri="{FF2B5EF4-FFF2-40B4-BE49-F238E27FC236}">
                <a16:creationId xmlns:a16="http://schemas.microsoft.com/office/drawing/2014/main" id="{F0E64AA1-7D6C-FFAB-A99B-E4D85231F938}"/>
              </a:ext>
            </a:extLst>
          </p:cNvPr>
          <p:cNvSpPr>
            <a:spLocks noGrp="1"/>
          </p:cNvSpPr>
          <p:nvPr>
            <p:ph type="sldNum" sz="quarter" idx="12"/>
          </p:nvPr>
        </p:nvSpPr>
        <p:spPr/>
        <p:txBody>
          <a:bodyPr/>
          <a:lstStyle/>
          <a:p>
            <a:pPr>
              <a:defRPr/>
            </a:pPr>
            <a:fld id="{041A4B83-5DEB-4935-95D6-928283213560}" type="slidenum">
              <a:rPr lang="en-US" smtClean="0"/>
              <a:pPr>
                <a:defRPr/>
              </a:pPr>
              <a:t>21</a:t>
            </a:fld>
            <a:endParaRPr lang="en-US" dirty="0"/>
          </a:p>
        </p:txBody>
      </p:sp>
      <p:sp>
        <p:nvSpPr>
          <p:cNvPr id="4" name="Title 3">
            <a:extLst>
              <a:ext uri="{FF2B5EF4-FFF2-40B4-BE49-F238E27FC236}">
                <a16:creationId xmlns:a16="http://schemas.microsoft.com/office/drawing/2014/main" id="{0743E310-7427-71A6-81D9-AD1688539574}"/>
              </a:ext>
            </a:extLst>
          </p:cNvPr>
          <p:cNvSpPr>
            <a:spLocks noGrp="1"/>
          </p:cNvSpPr>
          <p:nvPr>
            <p:ph type="title"/>
          </p:nvPr>
        </p:nvSpPr>
        <p:spPr/>
        <p:txBody>
          <a:bodyPr>
            <a:normAutofit/>
          </a:bodyPr>
          <a:lstStyle/>
          <a:p>
            <a:r>
              <a:rPr lang="en-US" sz="3600" dirty="0"/>
              <a:t>First Amendment Audits</a:t>
            </a:r>
          </a:p>
        </p:txBody>
      </p:sp>
    </p:spTree>
    <p:extLst>
      <p:ext uri="{BB962C8B-B14F-4D97-AF65-F5344CB8AC3E}">
        <p14:creationId xmlns:p14="http://schemas.microsoft.com/office/powerpoint/2010/main" val="274663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53FA60-AE38-DBD1-BE5A-9CB68F3DBB4A}"/>
              </a:ext>
            </a:extLst>
          </p:cNvPr>
          <p:cNvSpPr>
            <a:spLocks noGrp="1"/>
          </p:cNvSpPr>
          <p:nvPr>
            <p:ph idx="1"/>
          </p:nvPr>
        </p:nvSpPr>
        <p:spPr/>
        <p:txBody>
          <a:bodyPr/>
          <a:lstStyle/>
          <a:p>
            <a:pPr algn="l"/>
            <a:endParaRPr lang="en-US" sz="1800" b="0" i="0" u="none" strike="noStrike" baseline="0" dirty="0">
              <a:solidFill>
                <a:srgbClr val="000000"/>
              </a:solidFill>
              <a:latin typeface="Calibri" panose="020F0502020204030204" pitchFamily="34" charset="0"/>
            </a:endParaRPr>
          </a:p>
          <a:p>
            <a:pPr marL="0" indent="0" algn="ctr">
              <a:buNone/>
            </a:pPr>
            <a:r>
              <a:rPr lang="en-US" sz="4000" b="0" i="0" u="none" strike="noStrike" baseline="0" dirty="0">
                <a:latin typeface="Calibri" panose="020F0502020204030204" pitchFamily="34" charset="0"/>
              </a:rPr>
              <a:t>National trend in the United States in which members of the public</a:t>
            </a:r>
          </a:p>
          <a:p>
            <a:pPr marL="0" indent="0" algn="ctr">
              <a:buNone/>
            </a:pPr>
            <a:r>
              <a:rPr lang="en-US" sz="4000" b="0" i="0" u="none" strike="noStrike" baseline="0" dirty="0">
                <a:latin typeface="Calibri" panose="020F0502020204030204" pitchFamily="34" charset="0"/>
              </a:rPr>
              <a:t>film local entity staff </a:t>
            </a:r>
          </a:p>
          <a:p>
            <a:pPr marL="0" indent="0" algn="ctr">
              <a:buNone/>
            </a:pPr>
            <a:r>
              <a:rPr lang="en-US" sz="4000" b="0" i="0" u="none" strike="noStrike" baseline="0" dirty="0">
                <a:latin typeface="Calibri" panose="020F0502020204030204" pitchFamily="34" charset="0"/>
              </a:rPr>
              <a:t>doing their work in public spaces</a:t>
            </a:r>
            <a:endParaRPr lang="en-US" sz="4000" dirty="0"/>
          </a:p>
        </p:txBody>
      </p:sp>
      <p:sp>
        <p:nvSpPr>
          <p:cNvPr id="3" name="Slide Number Placeholder 2">
            <a:extLst>
              <a:ext uri="{FF2B5EF4-FFF2-40B4-BE49-F238E27FC236}">
                <a16:creationId xmlns:a16="http://schemas.microsoft.com/office/drawing/2014/main" id="{B460E2F4-F25C-4048-6703-1F7F503E9F10}"/>
              </a:ext>
            </a:extLst>
          </p:cNvPr>
          <p:cNvSpPr>
            <a:spLocks noGrp="1"/>
          </p:cNvSpPr>
          <p:nvPr>
            <p:ph type="sldNum" sz="quarter" idx="12"/>
          </p:nvPr>
        </p:nvSpPr>
        <p:spPr/>
        <p:txBody>
          <a:bodyPr/>
          <a:lstStyle/>
          <a:p>
            <a:pPr>
              <a:defRPr/>
            </a:pPr>
            <a:fld id="{041A4B83-5DEB-4935-95D6-928283213560}" type="slidenum">
              <a:rPr lang="en-US" smtClean="0"/>
              <a:pPr>
                <a:defRPr/>
              </a:pPr>
              <a:t>22</a:t>
            </a:fld>
            <a:endParaRPr lang="en-US" dirty="0"/>
          </a:p>
        </p:txBody>
      </p:sp>
      <p:sp>
        <p:nvSpPr>
          <p:cNvPr id="4" name="Title 3">
            <a:extLst>
              <a:ext uri="{FF2B5EF4-FFF2-40B4-BE49-F238E27FC236}">
                <a16:creationId xmlns:a16="http://schemas.microsoft.com/office/drawing/2014/main" id="{5F597880-BAE6-CDB1-281C-FB204092B88F}"/>
              </a:ext>
            </a:extLst>
          </p:cNvPr>
          <p:cNvSpPr>
            <a:spLocks noGrp="1"/>
          </p:cNvSpPr>
          <p:nvPr>
            <p:ph type="title"/>
          </p:nvPr>
        </p:nvSpPr>
        <p:spPr/>
        <p:txBody>
          <a:bodyPr>
            <a:normAutofit/>
          </a:bodyPr>
          <a:lstStyle/>
          <a:p>
            <a:r>
              <a:rPr lang="en-US" sz="3600" dirty="0"/>
              <a:t>First Amendment Audits</a:t>
            </a:r>
          </a:p>
        </p:txBody>
      </p:sp>
    </p:spTree>
    <p:extLst>
      <p:ext uri="{BB962C8B-B14F-4D97-AF65-F5344CB8AC3E}">
        <p14:creationId xmlns:p14="http://schemas.microsoft.com/office/powerpoint/2010/main" val="2393111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044006-AC03-D033-11EF-E267B960684A}"/>
              </a:ext>
            </a:extLst>
          </p:cNvPr>
          <p:cNvSpPr>
            <a:spLocks noGrp="1"/>
          </p:cNvSpPr>
          <p:nvPr>
            <p:ph idx="1"/>
          </p:nvPr>
        </p:nvSpPr>
        <p:spPr/>
        <p:txBody>
          <a:bodyPr>
            <a:normAutofit/>
          </a:bodyPr>
          <a:lstStyle/>
          <a:p>
            <a:pPr algn="l"/>
            <a:endParaRPr lang="en-US" sz="1800" b="0" i="0" u="none" strike="noStrike" baseline="0" dirty="0">
              <a:solidFill>
                <a:srgbClr val="000000"/>
              </a:solidFill>
              <a:latin typeface="Calibri" panose="020F0502020204030204" pitchFamily="34" charset="0"/>
            </a:endParaRPr>
          </a:p>
          <a:p>
            <a:r>
              <a:rPr lang="en-US" sz="3200" b="1" i="0" u="none" strike="noStrike" baseline="0" dirty="0">
                <a:latin typeface="Calibri" panose="020F0502020204030204" pitchFamily="34" charset="0"/>
              </a:rPr>
              <a:t>Courts say the public can record any public employee in any public place, including public areas in public buildings</a:t>
            </a:r>
            <a:endParaRPr lang="en-US" sz="3200" b="0" i="0" u="none" strike="noStrike" baseline="0" dirty="0">
              <a:latin typeface="Calibri" panose="020F0502020204030204" pitchFamily="34" charset="0"/>
            </a:endParaRPr>
          </a:p>
          <a:p>
            <a:r>
              <a:rPr lang="en-US" sz="3200" b="0" i="0" u="none" strike="noStrike" baseline="0" dirty="0">
                <a:latin typeface="Calibri" panose="020F0502020204030204" pitchFamily="34" charset="0"/>
              </a:rPr>
              <a:t>Generally speaking, </a:t>
            </a:r>
            <a:r>
              <a:rPr lang="en-US" sz="3200" b="1" i="0" u="none" strike="noStrike" baseline="0" dirty="0">
                <a:latin typeface="Calibri" panose="020F0502020204030204" pitchFamily="34" charset="0"/>
              </a:rPr>
              <a:t>telling an auditor “you can’t record here” when they are in a public place is not appropriate or </a:t>
            </a:r>
            <a:r>
              <a:rPr lang="en-US" sz="3200" b="1" i="0" u="none" strike="noStrike" baseline="0" dirty="0" err="1">
                <a:latin typeface="Calibri" panose="020F0502020204030204" pitchFamily="34" charset="0"/>
              </a:rPr>
              <a:t>legal</a:t>
            </a:r>
            <a:r>
              <a:rPr lang="en-US" sz="3200" b="0" i="0" u="none" strike="noStrike" baseline="0" dirty="0" err="1">
                <a:latin typeface="Calibri" panose="020F0502020204030204" pitchFamily="34" charset="0"/>
              </a:rPr>
              <a:t>However</a:t>
            </a:r>
            <a:r>
              <a:rPr lang="en-US" sz="3200" b="0" i="0" u="none" strike="noStrike" baseline="0" dirty="0">
                <a:latin typeface="Calibri" panose="020F0502020204030204" pitchFamily="34" charset="0"/>
              </a:rPr>
              <a:t>, first responders can request persons to move back to film if they are interfering with operations</a:t>
            </a:r>
          </a:p>
          <a:p>
            <a:endParaRPr lang="en-US" sz="1800" b="0" i="0" u="none" strike="noStrike" baseline="0" dirty="0">
              <a:latin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id="{7412F49F-9DBA-6BA1-CED5-0830DBCED792}"/>
              </a:ext>
            </a:extLst>
          </p:cNvPr>
          <p:cNvSpPr>
            <a:spLocks noGrp="1"/>
          </p:cNvSpPr>
          <p:nvPr>
            <p:ph type="sldNum" sz="quarter" idx="12"/>
          </p:nvPr>
        </p:nvSpPr>
        <p:spPr/>
        <p:txBody>
          <a:bodyPr/>
          <a:lstStyle/>
          <a:p>
            <a:pPr>
              <a:defRPr/>
            </a:pPr>
            <a:fld id="{041A4B83-5DEB-4935-95D6-928283213560}" type="slidenum">
              <a:rPr lang="en-US" smtClean="0"/>
              <a:pPr>
                <a:defRPr/>
              </a:pPr>
              <a:t>23</a:t>
            </a:fld>
            <a:endParaRPr lang="en-US" dirty="0"/>
          </a:p>
        </p:txBody>
      </p:sp>
      <p:sp>
        <p:nvSpPr>
          <p:cNvPr id="4" name="Title 3">
            <a:extLst>
              <a:ext uri="{FF2B5EF4-FFF2-40B4-BE49-F238E27FC236}">
                <a16:creationId xmlns:a16="http://schemas.microsoft.com/office/drawing/2014/main" id="{008F2425-5177-A03C-3147-F2589EDF1E85}"/>
              </a:ext>
            </a:extLst>
          </p:cNvPr>
          <p:cNvSpPr>
            <a:spLocks noGrp="1"/>
          </p:cNvSpPr>
          <p:nvPr>
            <p:ph type="title"/>
          </p:nvPr>
        </p:nvSpPr>
        <p:spPr/>
        <p:txBody>
          <a:bodyPr>
            <a:normAutofit/>
          </a:bodyPr>
          <a:lstStyle/>
          <a:p>
            <a:r>
              <a:rPr lang="en-US" sz="3600" dirty="0"/>
              <a:t>Key Takeaways</a:t>
            </a:r>
          </a:p>
        </p:txBody>
      </p:sp>
    </p:spTree>
    <p:extLst>
      <p:ext uri="{BB962C8B-B14F-4D97-AF65-F5344CB8AC3E}">
        <p14:creationId xmlns:p14="http://schemas.microsoft.com/office/powerpoint/2010/main" val="226245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86D29A-820C-6384-BB8C-40C0774CEF31}"/>
              </a:ext>
            </a:extLst>
          </p:cNvPr>
          <p:cNvSpPr>
            <a:spLocks noGrp="1"/>
          </p:cNvSpPr>
          <p:nvPr>
            <p:ph idx="1"/>
          </p:nvPr>
        </p:nvSpPr>
        <p:spPr/>
        <p:txBody>
          <a:bodyPr/>
          <a:lstStyle/>
          <a:p>
            <a:r>
              <a:rPr lang="en-US" sz="4000" dirty="0"/>
              <a:t>Be prepared at Board Meetings and have a strategy</a:t>
            </a:r>
          </a:p>
          <a:p>
            <a:r>
              <a:rPr lang="en-US" sz="4000" dirty="0"/>
              <a:t>Take a deep breath</a:t>
            </a:r>
          </a:p>
          <a:p>
            <a:r>
              <a:rPr lang="en-US" sz="4000" dirty="0"/>
              <a:t>Be patient and polite</a:t>
            </a:r>
          </a:p>
          <a:p>
            <a:r>
              <a:rPr lang="en-US" sz="4000" dirty="0"/>
              <a:t>Secure any confidential information</a:t>
            </a:r>
          </a:p>
          <a:p>
            <a:r>
              <a:rPr lang="en-US" sz="4000" dirty="0"/>
              <a:t>Don’t be provoked</a:t>
            </a:r>
          </a:p>
          <a:p>
            <a:endParaRPr lang="en-US" dirty="0"/>
          </a:p>
        </p:txBody>
      </p:sp>
      <p:sp>
        <p:nvSpPr>
          <p:cNvPr id="3" name="Slide Number Placeholder 2">
            <a:extLst>
              <a:ext uri="{FF2B5EF4-FFF2-40B4-BE49-F238E27FC236}">
                <a16:creationId xmlns:a16="http://schemas.microsoft.com/office/drawing/2014/main" id="{7AC8B559-A5D9-AC77-1770-4679C86F26A6}"/>
              </a:ext>
            </a:extLst>
          </p:cNvPr>
          <p:cNvSpPr>
            <a:spLocks noGrp="1"/>
          </p:cNvSpPr>
          <p:nvPr>
            <p:ph type="sldNum" sz="quarter" idx="12"/>
          </p:nvPr>
        </p:nvSpPr>
        <p:spPr/>
        <p:txBody>
          <a:bodyPr/>
          <a:lstStyle/>
          <a:p>
            <a:pPr>
              <a:defRPr/>
            </a:pPr>
            <a:fld id="{041A4B83-5DEB-4935-95D6-928283213560}" type="slidenum">
              <a:rPr lang="en-US" smtClean="0"/>
              <a:pPr>
                <a:defRPr/>
              </a:pPr>
              <a:t>24</a:t>
            </a:fld>
            <a:endParaRPr lang="en-US" dirty="0"/>
          </a:p>
        </p:txBody>
      </p:sp>
      <p:sp>
        <p:nvSpPr>
          <p:cNvPr id="4" name="Title 3">
            <a:extLst>
              <a:ext uri="{FF2B5EF4-FFF2-40B4-BE49-F238E27FC236}">
                <a16:creationId xmlns:a16="http://schemas.microsoft.com/office/drawing/2014/main" id="{8224349E-70B2-7D1B-D462-64D442989A29}"/>
              </a:ext>
            </a:extLst>
          </p:cNvPr>
          <p:cNvSpPr>
            <a:spLocks noGrp="1"/>
          </p:cNvSpPr>
          <p:nvPr>
            <p:ph type="title"/>
          </p:nvPr>
        </p:nvSpPr>
        <p:spPr/>
        <p:txBody>
          <a:bodyPr/>
          <a:lstStyle/>
          <a:p>
            <a:r>
              <a:rPr lang="en-US" dirty="0"/>
              <a:t>How to handle First </a:t>
            </a:r>
            <a:r>
              <a:rPr lang="en-US" dirty="0" err="1"/>
              <a:t>Amedment</a:t>
            </a:r>
            <a:r>
              <a:rPr lang="en-US" dirty="0"/>
              <a:t> Audits</a:t>
            </a:r>
          </a:p>
        </p:txBody>
      </p:sp>
    </p:spTree>
    <p:extLst>
      <p:ext uri="{BB962C8B-B14F-4D97-AF65-F5344CB8AC3E}">
        <p14:creationId xmlns:p14="http://schemas.microsoft.com/office/powerpoint/2010/main" val="1677395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2800" dirty="0"/>
              <a:t>The Center is a health care entity.  It’s important as board members that you ask three questions:</a:t>
            </a:r>
          </a:p>
          <a:p>
            <a:pPr lvl="1" algn="just">
              <a:spcAft>
                <a:spcPts val="1200"/>
              </a:spcAft>
            </a:pPr>
            <a:r>
              <a:rPr lang="en-US" sz="2500" dirty="0"/>
              <a:t>Does the Center have a compliance plan?</a:t>
            </a:r>
          </a:p>
          <a:p>
            <a:pPr lvl="1" algn="just">
              <a:spcAft>
                <a:spcPts val="1200"/>
              </a:spcAft>
            </a:pPr>
            <a:r>
              <a:rPr lang="en-US" sz="2500" dirty="0"/>
              <a:t>Does the Center have a Compliance officer?</a:t>
            </a:r>
          </a:p>
          <a:p>
            <a:pPr lvl="1" algn="just">
              <a:spcAft>
                <a:spcPts val="1200"/>
              </a:spcAft>
            </a:pPr>
            <a:r>
              <a:rPr lang="en-US" sz="2500" dirty="0"/>
              <a:t>Has the board adopted the center Code of Conduct?</a:t>
            </a:r>
          </a:p>
        </p:txBody>
      </p:sp>
      <p:sp>
        <p:nvSpPr>
          <p:cNvPr id="4" name="Slide Number Placeholder 3"/>
          <p:cNvSpPr>
            <a:spLocks noGrp="1"/>
          </p:cNvSpPr>
          <p:nvPr>
            <p:ph type="sldNum" sz="quarter" idx="12"/>
          </p:nvPr>
        </p:nvSpPr>
        <p:spPr/>
        <p:txBody>
          <a:bodyPr/>
          <a:lstStyle/>
          <a:p>
            <a:pPr>
              <a:defRPr/>
            </a:pPr>
            <a:fld id="{BC246C97-91EC-4A94-BC2F-064902880492}" type="slidenum">
              <a:rPr lang="en-US" smtClean="0"/>
              <a:pPr>
                <a:defRPr/>
              </a:pPr>
              <a:t>25</a:t>
            </a:fld>
            <a:endParaRPr lang="en-US"/>
          </a:p>
        </p:txBody>
      </p:sp>
      <p:sp>
        <p:nvSpPr>
          <p:cNvPr id="2" name="Title 1"/>
          <p:cNvSpPr>
            <a:spLocks noGrp="1"/>
          </p:cNvSpPr>
          <p:nvPr>
            <p:ph type="title"/>
          </p:nvPr>
        </p:nvSpPr>
        <p:spPr/>
        <p:txBody>
          <a:bodyPr>
            <a:normAutofit/>
          </a:bodyPr>
          <a:lstStyle/>
          <a:p>
            <a:r>
              <a:rPr lang="en-US" sz="3600" dirty="0">
                <a:latin typeface="+mj-lt"/>
              </a:rPr>
              <a:t>Health Care Entity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981" y="1379584"/>
            <a:ext cx="8716819" cy="4351338"/>
          </a:xfrm>
        </p:spPr>
        <p:txBody>
          <a:bodyPr/>
          <a:lstStyle/>
          <a:p>
            <a:pPr algn="just"/>
            <a:r>
              <a:rPr lang="en-US" sz="2800" dirty="0"/>
              <a:t>Federal laws about gifts for health care entities are different and much more stringent.</a:t>
            </a:r>
          </a:p>
          <a:p>
            <a:r>
              <a:rPr lang="en-US" sz="2800" dirty="0"/>
              <a:t>No gifts:  there is no de </a:t>
            </a:r>
            <a:r>
              <a:rPr lang="en-US" sz="2800" dirty="0" err="1"/>
              <a:t>minimus</a:t>
            </a:r>
            <a:r>
              <a:rPr lang="en-US" sz="2800" dirty="0"/>
              <a:t> rule.  Take nothing, not a pen, not a coffee mug.</a:t>
            </a:r>
          </a:p>
          <a:p>
            <a:r>
              <a:rPr lang="en-US" sz="2800" dirty="0"/>
              <a:t>If the OIG comes in to investigate fraud, these will count as additional crimes.</a:t>
            </a:r>
          </a:p>
        </p:txBody>
      </p:sp>
      <p:sp>
        <p:nvSpPr>
          <p:cNvPr id="4" name="Slide Number Placeholder 3"/>
          <p:cNvSpPr>
            <a:spLocks noGrp="1"/>
          </p:cNvSpPr>
          <p:nvPr>
            <p:ph type="sldNum" sz="quarter" idx="12"/>
          </p:nvPr>
        </p:nvSpPr>
        <p:spPr/>
        <p:txBody>
          <a:bodyPr/>
          <a:lstStyle/>
          <a:p>
            <a:pPr>
              <a:defRPr/>
            </a:pPr>
            <a:fld id="{BC246C97-91EC-4A94-BC2F-064902880492}" type="slidenum">
              <a:rPr lang="en-US" smtClean="0"/>
              <a:pPr>
                <a:defRPr/>
              </a:pPr>
              <a:t>26</a:t>
            </a:fld>
            <a:endParaRPr lang="en-US"/>
          </a:p>
        </p:txBody>
      </p:sp>
      <p:sp>
        <p:nvSpPr>
          <p:cNvPr id="2" name="Title 1"/>
          <p:cNvSpPr>
            <a:spLocks noGrp="1"/>
          </p:cNvSpPr>
          <p:nvPr>
            <p:ph type="title"/>
          </p:nvPr>
        </p:nvSpPr>
        <p:spPr/>
        <p:txBody>
          <a:bodyPr>
            <a:normAutofit/>
          </a:bodyPr>
          <a:lstStyle/>
          <a:p>
            <a:r>
              <a:rPr lang="en-US" sz="3600" dirty="0">
                <a:latin typeface="+mn-lt"/>
              </a:rPr>
              <a:t>No Gifts!!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n-lt"/>
                <a:cs typeface="Times New Roman" panose="02020603050405020304" pitchFamily="18" charset="0"/>
              </a:rPr>
              <a:t>Community Center Governance </a:t>
            </a:r>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393487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219201" y="1295400"/>
            <a:ext cx="8432800" cy="4435522"/>
          </a:xfrm>
        </p:spPr>
        <p:txBody>
          <a:bodyPr>
            <a:normAutofit/>
          </a:bodyPr>
          <a:lstStyle/>
          <a:p>
            <a:pPr eaLnBrk="1" hangingPunct="1">
              <a:lnSpc>
                <a:spcPct val="80000"/>
              </a:lnSpc>
              <a:buFontTx/>
              <a:buNone/>
            </a:pPr>
            <a:endParaRPr lang="en-US" sz="2800" dirty="0">
              <a:cs typeface="Times New Roman" panose="02020603050405020304" pitchFamily="18" charset="0"/>
            </a:endParaRPr>
          </a:p>
          <a:p>
            <a:pPr eaLnBrk="1" hangingPunct="1">
              <a:lnSpc>
                <a:spcPct val="80000"/>
              </a:lnSpc>
              <a:buFontTx/>
              <a:buNone/>
            </a:pPr>
            <a:r>
              <a:rPr lang="en-US" sz="2800" dirty="0">
                <a:cs typeface="Times New Roman" panose="02020603050405020304" pitchFamily="18" charset="0"/>
              </a:rPr>
              <a:t>Texas Health and Safety Code, §534.001, et seq</a:t>
            </a:r>
          </a:p>
          <a:p>
            <a:pPr eaLnBrk="1" hangingPunct="1">
              <a:lnSpc>
                <a:spcPct val="80000"/>
              </a:lnSpc>
              <a:buFontTx/>
              <a:buNone/>
            </a:pPr>
            <a:endParaRPr lang="en-US" sz="2800" dirty="0">
              <a:cs typeface="Times New Roman" panose="02020603050405020304" pitchFamily="18" charset="0"/>
            </a:endParaRPr>
          </a:p>
          <a:p>
            <a:pPr eaLnBrk="1" hangingPunct="1">
              <a:lnSpc>
                <a:spcPct val="80000"/>
              </a:lnSpc>
              <a:buFontTx/>
              <a:buNone/>
            </a:pPr>
            <a:r>
              <a:rPr lang="en-US" sz="2800" dirty="0">
                <a:cs typeface="Times New Roman" panose="02020603050405020304" pitchFamily="18" charset="0"/>
              </a:rPr>
              <a:t>Standards of Administration for Board of Trustees</a:t>
            </a:r>
          </a:p>
          <a:p>
            <a:pPr eaLnBrk="1" hangingPunct="1">
              <a:lnSpc>
                <a:spcPct val="80000"/>
              </a:lnSpc>
              <a:buFontTx/>
              <a:buNone/>
            </a:pPr>
            <a:r>
              <a:rPr lang="en-US" sz="2800" dirty="0">
                <a:cs typeface="Times New Roman" panose="02020603050405020304" pitchFamily="18" charset="0"/>
              </a:rPr>
              <a:t>	26 TAC 301.15</a:t>
            </a:r>
          </a:p>
          <a:p>
            <a:pPr>
              <a:lnSpc>
                <a:spcPct val="80000"/>
              </a:lnSpc>
              <a:buNone/>
            </a:pPr>
            <a:r>
              <a:rPr lang="en-US" sz="2800" dirty="0">
                <a:cs typeface="Times New Roman" panose="02020603050405020304" pitchFamily="18" charset="0"/>
              </a:rPr>
              <a:t>Center By-Laws and Center Plan</a:t>
            </a:r>
          </a:p>
          <a:p>
            <a:pPr>
              <a:lnSpc>
                <a:spcPct val="80000"/>
              </a:lnSpc>
              <a:buNone/>
            </a:pPr>
            <a:endParaRPr lang="en-US" sz="2800" dirty="0">
              <a:cs typeface="Times New Roman" panose="02020603050405020304" pitchFamily="18" charset="0"/>
            </a:endParaRPr>
          </a:p>
          <a:p>
            <a:pPr>
              <a:lnSpc>
                <a:spcPct val="80000"/>
              </a:lnSpc>
              <a:buNone/>
            </a:pPr>
            <a:r>
              <a:rPr lang="en-US" sz="2800" dirty="0">
                <a:cs typeface="Times New Roman" panose="02020603050405020304" pitchFamily="18" charset="0"/>
              </a:rPr>
              <a:t>Texas Government Code §551.001, et seq</a:t>
            </a:r>
          </a:p>
          <a:p>
            <a:pPr>
              <a:lnSpc>
                <a:spcPct val="80000"/>
              </a:lnSpc>
              <a:buNone/>
            </a:pPr>
            <a:r>
              <a:rPr lang="en-US" sz="2800" dirty="0">
                <a:cs typeface="Times New Roman" panose="02020603050405020304" pitchFamily="18" charset="0"/>
              </a:rPr>
              <a:t>	Texas Open Meeting Act</a:t>
            </a:r>
          </a:p>
        </p:txBody>
      </p:sp>
      <p:sp>
        <p:nvSpPr>
          <p:cNvPr id="20482" name="Rectangle 4"/>
          <p:cNvSpPr>
            <a:spLocks noGrp="1" noChangeArrowheads="1"/>
          </p:cNvSpPr>
          <p:nvPr>
            <p:ph type="title"/>
          </p:nvPr>
        </p:nvSpPr>
        <p:spPr/>
        <p:txBody>
          <a:bodyPr vert="horz" lIns="90488" tIns="44450" rIns="90488" bIns="44450" rtlCol="0" anchor="b" anchorCtr="0">
            <a:normAutofit fontScale="90000"/>
          </a:bodyPr>
          <a:lstStyle/>
          <a:p>
            <a:pPr>
              <a:defRPr/>
            </a:pPr>
            <a:br>
              <a:rPr lang="en-US" sz="4000" dirty="0">
                <a:solidFill>
                  <a:schemeClr val="accent6">
                    <a:lumMod val="75000"/>
                  </a:schemeClr>
                </a:solidFill>
                <a:latin typeface="+mj-lt"/>
                <a:cs typeface="Times New Roman" panose="02020603050405020304" pitchFamily="18" charset="0"/>
              </a:rPr>
            </a:br>
            <a:r>
              <a:rPr lang="en-US" sz="4000" dirty="0">
                <a:solidFill>
                  <a:schemeClr val="accent6">
                    <a:lumMod val="75000"/>
                  </a:schemeClr>
                </a:solidFill>
                <a:latin typeface="+mj-lt"/>
                <a:cs typeface="Times New Roman" panose="02020603050405020304" pitchFamily="18" charset="0"/>
              </a:rPr>
              <a:t>Applicable Statutes, Codes, Rules, etc.</a:t>
            </a:r>
          </a:p>
        </p:txBody>
      </p:sp>
    </p:spTree>
    <p:extLst>
      <p:ext uri="{BB962C8B-B14F-4D97-AF65-F5344CB8AC3E}">
        <p14:creationId xmlns:p14="http://schemas.microsoft.com/office/powerpoint/2010/main" val="24845448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6A2F74-2FD3-40CA-B279-F3915A70DC20}"/>
              </a:ext>
            </a:extLst>
          </p:cNvPr>
          <p:cNvSpPr>
            <a:spLocks noGrp="1"/>
          </p:cNvSpPr>
          <p:nvPr>
            <p:ph idx="1"/>
          </p:nvPr>
        </p:nvSpPr>
        <p:spPr>
          <a:xfrm>
            <a:off x="1493981" y="1379584"/>
            <a:ext cx="9326419" cy="4351338"/>
          </a:xfrm>
        </p:spPr>
        <p:txBody>
          <a:bodyPr>
            <a:noAutofit/>
          </a:bodyPr>
          <a:lstStyle/>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Sec. 534.002. BOARD OF TRUSTEES FOR CENTER </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ESTABLISHED BY ONE LOCAL AGENCY. </a:t>
            </a:r>
          </a:p>
          <a:p>
            <a:pPr marL="0" indent="0" algn="just" defTabSz="914400" eaLnBrk="0" fontAlgn="base" hangingPunct="0">
              <a:lnSpc>
                <a:spcPct val="120000"/>
              </a:lnSpc>
              <a:spcBef>
                <a:spcPct val="0"/>
              </a:spcBef>
              <a:spcAft>
                <a:spcPct val="0"/>
              </a:spcAft>
              <a:buClrTx/>
              <a:buSzTx/>
              <a:buNone/>
            </a:pPr>
            <a:endParaRPr lang="en-US" altLang="en-US" sz="1800" dirty="0">
              <a:solidFill>
                <a:srgbClr val="000000"/>
              </a:solidFill>
              <a:cs typeface="Courier New" panose="02070309020205020404" pitchFamily="49" charset="0"/>
            </a:endParaRP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(a)The board of trustees of a community center established by one local agency is composed of:</a:t>
            </a:r>
            <a:endParaRPr lang="en-US" altLang="en-US" sz="1800" dirty="0">
              <a:solidFill>
                <a:srgbClr val="000000"/>
              </a:solidFill>
            </a:endParaRPr>
          </a:p>
          <a:p>
            <a:pPr marL="0" indent="0" algn="just" defTabSz="914400" eaLnBrk="0" fontAlgn="base" hangingPunct="0">
              <a:lnSpc>
                <a:spcPct val="120000"/>
              </a:lnSpc>
              <a:spcBef>
                <a:spcPct val="0"/>
              </a:spcBef>
              <a:spcAft>
                <a:spcPct val="0"/>
              </a:spcAft>
              <a:buClrTx/>
              <a:buSzTx/>
              <a:buNone/>
            </a:pPr>
            <a:endParaRPr lang="en-US" altLang="en-US" sz="1800" dirty="0">
              <a:solidFill>
                <a:srgbClr val="000000"/>
              </a:solidFill>
              <a:cs typeface="Courier New" panose="02070309020205020404" pitchFamily="49" charset="0"/>
            </a:endParaRP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(1) the members of the local agency's governing body;</a:t>
            </a:r>
            <a:endParaRPr lang="en-US" altLang="en-US" sz="1800" dirty="0">
              <a:solidFill>
                <a:srgbClr val="000000"/>
              </a:solidFill>
            </a:endParaRPr>
          </a:p>
          <a:p>
            <a:pPr marL="0" indent="0" algn="just" defTabSz="914400" eaLnBrk="0" fontAlgn="base" hangingPunct="0">
              <a:lnSpc>
                <a:spcPct val="120000"/>
              </a:lnSpc>
              <a:spcBef>
                <a:spcPct val="0"/>
              </a:spcBef>
              <a:spcAft>
                <a:spcPct val="0"/>
              </a:spcAft>
              <a:buClrTx/>
              <a:buSzTx/>
              <a:buNone/>
            </a:pPr>
            <a:endParaRPr lang="en-US" altLang="en-US" sz="1800" dirty="0">
              <a:solidFill>
                <a:srgbClr val="000000"/>
              </a:solidFill>
              <a:cs typeface="Courier New" panose="02070309020205020404" pitchFamily="49" charset="0"/>
            </a:endParaRP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(2) not fewer than five or more than nine qualified voters</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 who reside in the region to be served by the center and </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who are appointed by the local agency's governing body; </a:t>
            </a:r>
          </a:p>
          <a:p>
            <a:pPr marL="0" indent="0" algn="just" defTabSz="914400" eaLnBrk="0" fontAlgn="base" hangingPunct="0">
              <a:lnSpc>
                <a:spcPct val="120000"/>
              </a:lnSpc>
              <a:spcBef>
                <a:spcPct val="0"/>
              </a:spcBef>
              <a:spcAft>
                <a:spcPct val="0"/>
              </a:spcAft>
              <a:buClrTx/>
              <a:buSzTx/>
              <a:buNone/>
            </a:pPr>
            <a:r>
              <a:rPr lang="en-US" altLang="en-US" sz="1800" dirty="0">
                <a:solidFill>
                  <a:srgbClr val="000000"/>
                </a:solidFill>
                <a:cs typeface="Courier New" panose="02070309020205020404" pitchFamily="49" charset="0"/>
              </a:rPr>
              <a:t>and</a:t>
            </a:r>
            <a:endParaRPr lang="en-US" altLang="en-US" sz="1800" dirty="0">
              <a:solidFill>
                <a:srgbClr val="000000"/>
              </a:solidFill>
            </a:endParaRPr>
          </a:p>
          <a:p>
            <a:pPr marL="0" indent="0" algn="just">
              <a:lnSpc>
                <a:spcPct val="120000"/>
              </a:lnSpc>
              <a:buNone/>
            </a:pPr>
            <a:r>
              <a:rPr lang="en-US" sz="1800" dirty="0">
                <a:ea typeface="Times New Roman" panose="02020603050405020304" pitchFamily="18" charset="0"/>
                <a:cs typeface="Times New Roman" panose="02020603050405020304" pitchFamily="18" charset="0"/>
              </a:rPr>
              <a:t>(3)  a sheriff or a representative of a sheriff of a county in the region served by the community center who is appointed by the local agency's governing body to serve as an ex officio nonvoting member.</a:t>
            </a:r>
            <a:endParaRPr lang="en-US" sz="1800" dirty="0"/>
          </a:p>
        </p:txBody>
      </p:sp>
      <p:sp>
        <p:nvSpPr>
          <p:cNvPr id="4" name="Slide Number Placeholder 3">
            <a:extLst>
              <a:ext uri="{FF2B5EF4-FFF2-40B4-BE49-F238E27FC236}">
                <a16:creationId xmlns:a16="http://schemas.microsoft.com/office/drawing/2014/main" id="{6FE12AA3-E741-4BB9-9846-FAF9E69976D3}"/>
              </a:ext>
            </a:extLst>
          </p:cNvPr>
          <p:cNvSpPr>
            <a:spLocks noGrp="1"/>
          </p:cNvSpPr>
          <p:nvPr>
            <p:ph type="sldNum" sz="quarter" idx="12"/>
          </p:nvPr>
        </p:nvSpPr>
        <p:spPr/>
        <p:txBody>
          <a:bodyPr/>
          <a:lstStyle/>
          <a:p>
            <a:pPr>
              <a:defRPr/>
            </a:pPr>
            <a:fld id="{BC246C97-91EC-4A94-BC2F-064902880492}" type="slidenum">
              <a:rPr lang="en-US" smtClean="0"/>
              <a:pPr>
                <a:defRPr/>
              </a:pPr>
              <a:t>29</a:t>
            </a:fld>
            <a:endParaRPr lang="en-US"/>
          </a:p>
        </p:txBody>
      </p:sp>
      <p:sp>
        <p:nvSpPr>
          <p:cNvPr id="2" name="Title 1">
            <a:extLst>
              <a:ext uri="{FF2B5EF4-FFF2-40B4-BE49-F238E27FC236}">
                <a16:creationId xmlns:a16="http://schemas.microsoft.com/office/drawing/2014/main" id="{F6BCAD50-A2CA-48C9-B44D-4E7BFB92A977}"/>
              </a:ext>
            </a:extLst>
          </p:cNvPr>
          <p:cNvSpPr>
            <a:spLocks noGrp="1"/>
          </p:cNvSpPr>
          <p:nvPr>
            <p:ph type="title"/>
          </p:nvPr>
        </p:nvSpPr>
        <p:spPr/>
        <p:txBody>
          <a:bodyPr>
            <a:normAutofit/>
          </a:bodyPr>
          <a:lstStyle/>
          <a:p>
            <a:r>
              <a:rPr lang="en-US" sz="3600" dirty="0"/>
              <a:t>534.002</a:t>
            </a:r>
          </a:p>
        </p:txBody>
      </p:sp>
    </p:spTree>
    <p:extLst>
      <p:ext uri="{BB962C8B-B14F-4D97-AF65-F5344CB8AC3E}">
        <p14:creationId xmlns:p14="http://schemas.microsoft.com/office/powerpoint/2010/main" val="179103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3634" name="Rectangle 2"/>
          <p:cNvSpPr>
            <a:spLocks noGrp="1" noChangeArrowheads="1"/>
          </p:cNvSpPr>
          <p:nvPr>
            <p:ph idx="1"/>
          </p:nvPr>
        </p:nvSpPr>
        <p:spPr>
          <a:xfrm>
            <a:off x="1143000" y="1379584"/>
            <a:ext cx="9448800" cy="4351338"/>
          </a:xfrm>
        </p:spPr>
        <p:txBody>
          <a:bodyPr>
            <a:normAutofit/>
          </a:bodyPr>
          <a:lstStyle/>
          <a:p>
            <a:pPr marL="288925" indent="-288925" algn="just">
              <a:lnSpc>
                <a:spcPct val="110000"/>
              </a:lnSpc>
              <a:spcBef>
                <a:spcPts val="0"/>
              </a:spcBef>
              <a:buSzPct val="75000"/>
              <a:buBlip>
                <a:blip r:embed="rId3"/>
              </a:buBlip>
            </a:pPr>
            <a:r>
              <a:rPr lang="en-US" sz="2400" dirty="0">
                <a:cs typeface="Times New Roman" panose="02020603050405020304" pitchFamily="18" charset="0"/>
              </a:rPr>
              <a:t>Authorizes county, municipality, hospital district, school district [or organizational combination] to establish and operate a Community Center</a:t>
            </a:r>
          </a:p>
          <a:p>
            <a:pPr marL="288925" indent="-288925" algn="just">
              <a:lnSpc>
                <a:spcPct val="110000"/>
              </a:lnSpc>
              <a:spcBef>
                <a:spcPts val="0"/>
              </a:spcBef>
              <a:buSzPct val="75000"/>
              <a:buBlip>
                <a:blip r:embed="rId3"/>
              </a:buBlip>
            </a:pPr>
            <a:endParaRPr lang="en-US" sz="2400" dirty="0">
              <a:cs typeface="Times New Roman" panose="02020603050405020304" pitchFamily="18" charset="0"/>
            </a:endParaRPr>
          </a:p>
          <a:p>
            <a:pPr marL="288925" indent="-288925" algn="just">
              <a:lnSpc>
                <a:spcPct val="110000"/>
              </a:lnSpc>
              <a:spcBef>
                <a:spcPts val="0"/>
              </a:spcBef>
              <a:buSzPct val="75000"/>
              <a:buBlip>
                <a:blip r:embed="rId3"/>
              </a:buBlip>
            </a:pPr>
            <a:r>
              <a:rPr lang="en-US" sz="2400" dirty="0">
                <a:cs typeface="Times New Roman" panose="02020603050405020304" pitchFamily="18" charset="0"/>
              </a:rPr>
              <a:t>Community Center plan requires state approval</a:t>
            </a:r>
          </a:p>
          <a:p>
            <a:pPr marL="0" indent="0" algn="just">
              <a:lnSpc>
                <a:spcPct val="110000"/>
              </a:lnSpc>
              <a:spcBef>
                <a:spcPts val="0"/>
              </a:spcBef>
              <a:buSzPct val="75000"/>
              <a:buNone/>
            </a:pPr>
            <a:endParaRPr lang="en-US" sz="2400" dirty="0">
              <a:cs typeface="Times New Roman" panose="02020603050405020304" pitchFamily="18" charset="0"/>
            </a:endParaRPr>
          </a:p>
          <a:p>
            <a:pPr marL="288925" indent="-288925" algn="just">
              <a:lnSpc>
                <a:spcPct val="110000"/>
              </a:lnSpc>
              <a:spcBef>
                <a:spcPts val="0"/>
              </a:spcBef>
              <a:buSzPct val="75000"/>
              <a:buBlip>
                <a:blip r:embed="rId3"/>
              </a:buBlip>
            </a:pPr>
            <a:r>
              <a:rPr lang="en-US" sz="2400" dirty="0">
                <a:cs typeface="Times New Roman" panose="02020603050405020304" pitchFamily="18" charset="0"/>
              </a:rPr>
              <a:t>There are now 39 community centers across the state serving all 254 Texas counties</a:t>
            </a:r>
          </a:p>
          <a:p>
            <a:pPr marL="288925" indent="-288925" algn="just">
              <a:buSzPct val="75000"/>
              <a:buBlip>
                <a:blip r:embed="rId3"/>
              </a:buBlip>
            </a:pPr>
            <a:endParaRPr lang="en-US" sz="2400" dirty="0">
              <a:cs typeface="Times New Roman" panose="02020603050405020304" pitchFamily="18" charset="0"/>
            </a:endParaRPr>
          </a:p>
        </p:txBody>
      </p:sp>
      <p:sp>
        <p:nvSpPr>
          <p:cNvPr id="22529" name="Rectangle 4"/>
          <p:cNvSpPr>
            <a:spLocks noGrp="1" noChangeArrowheads="1"/>
          </p:cNvSpPr>
          <p:nvPr>
            <p:ph type="title"/>
          </p:nvPr>
        </p:nvSpPr>
        <p:spPr/>
        <p:txBody>
          <a:bodyPr vert="horz" lIns="90488" tIns="44450" rIns="90488" bIns="44450" rtlCol="0" anchor="b" anchorCtr="0">
            <a:noAutofit/>
          </a:bodyPr>
          <a:lstStyle/>
          <a:p>
            <a:pPr eaLnBrk="1" hangingPunct="1"/>
            <a:br>
              <a:rPr lang="en-US" sz="3600" dirty="0">
                <a:solidFill>
                  <a:srgbClr val="C00000"/>
                </a:solidFill>
                <a:latin typeface="+mj-lt"/>
                <a:cs typeface="Times New Roman" panose="02020603050405020304" pitchFamily="18" charset="0"/>
              </a:rPr>
            </a:br>
            <a:r>
              <a:rPr lang="en-US" sz="3600" dirty="0">
                <a:solidFill>
                  <a:srgbClr val="C00000"/>
                </a:solidFill>
                <a:latin typeface="+mj-lt"/>
                <a:cs typeface="Times New Roman" panose="02020603050405020304" pitchFamily="18" charset="0"/>
              </a:rPr>
              <a:t>Texas Health &amp; Safety Code §534.001</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6EB79-F2F3-4367-A177-F076F8FF52C3}"/>
              </a:ext>
            </a:extLst>
          </p:cNvPr>
          <p:cNvSpPr>
            <a:spLocks noGrp="1"/>
          </p:cNvSpPr>
          <p:nvPr>
            <p:ph idx="1"/>
          </p:nvPr>
        </p:nvSpPr>
        <p:spPr>
          <a:xfrm>
            <a:off x="1493981" y="1379584"/>
            <a:ext cx="8945419" cy="4351338"/>
          </a:xfrm>
        </p:spPr>
        <p:txBody>
          <a:bodyPr>
            <a:noAutofit/>
          </a:bodyPr>
          <a:lstStyle/>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Sec. 534.003.  BOARD OF TRUSTEES FOR CENTER STABLISHED BY AT LEAST TWO LOCAL AGENCIES</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dirty="0">
              <a:ea typeface="Times New Roman" panose="02020603050405020304" pitchFamily="18" charset="0"/>
            </a:endParaRP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(a)  Except as provided by Subsection (a-1), the board of trustees of a community center established by an organizational combination of local agencies is composed of not fewer than five or more than 13 members.</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800" dirty="0">
              <a:ea typeface="Times New Roman" panose="02020603050405020304" pitchFamily="18" charset="0"/>
            </a:endParaRP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(a-1)  In addition to the members described by Subsection (a), the board of trustees of a community center must include:</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	(1)  if the region served by the community center consists of only one county, the sheriff of that county or a representative of the sheriff to serve as an ex officio nonvoting member; or</a:t>
            </a:r>
          </a:p>
          <a:p>
            <a:pPr marL="0" indent="0" algn="just">
              <a:lnSpc>
                <a:spcPct val="10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a typeface="Times New Roman" panose="02020603050405020304" pitchFamily="18" charset="0"/>
              </a:rPr>
              <a:t>	(2)  if the region served by the community center consists of more than one county, sheriffs from at least two of the counties in the region served by the community center or representatives of the sheriffs to serve as ex officio nonvoting members.</a:t>
            </a:r>
            <a:r>
              <a:rPr lang="en-US" sz="1800" dirty="0">
                <a:ea typeface="Calibri" panose="020F0502020204030204" pitchFamily="34" charset="0"/>
                <a:cs typeface="Times New Roman" panose="02020603050405020304" pitchFamily="18" charset="0"/>
              </a:rPr>
              <a:t> </a:t>
            </a:r>
          </a:p>
          <a:p>
            <a:pPr algn="just">
              <a:lnSpc>
                <a:spcPct val="100000"/>
              </a:lnSpc>
            </a:pPr>
            <a:endParaRPr lang="en-US" sz="1800" dirty="0"/>
          </a:p>
        </p:txBody>
      </p:sp>
      <p:sp>
        <p:nvSpPr>
          <p:cNvPr id="4" name="Slide Number Placeholder 3">
            <a:extLst>
              <a:ext uri="{FF2B5EF4-FFF2-40B4-BE49-F238E27FC236}">
                <a16:creationId xmlns:a16="http://schemas.microsoft.com/office/drawing/2014/main" id="{49169205-7B31-49B9-B1AD-2E36EE9419CD}"/>
              </a:ext>
            </a:extLst>
          </p:cNvPr>
          <p:cNvSpPr>
            <a:spLocks noGrp="1"/>
          </p:cNvSpPr>
          <p:nvPr>
            <p:ph type="sldNum" sz="quarter" idx="12"/>
          </p:nvPr>
        </p:nvSpPr>
        <p:spPr/>
        <p:txBody>
          <a:bodyPr/>
          <a:lstStyle/>
          <a:p>
            <a:pPr>
              <a:defRPr/>
            </a:pPr>
            <a:fld id="{BC246C97-91EC-4A94-BC2F-064902880492}" type="slidenum">
              <a:rPr lang="en-US" smtClean="0"/>
              <a:pPr>
                <a:defRPr/>
              </a:pPr>
              <a:t>30</a:t>
            </a:fld>
            <a:endParaRPr lang="en-US"/>
          </a:p>
        </p:txBody>
      </p:sp>
      <p:sp>
        <p:nvSpPr>
          <p:cNvPr id="2" name="Title 1">
            <a:extLst>
              <a:ext uri="{FF2B5EF4-FFF2-40B4-BE49-F238E27FC236}">
                <a16:creationId xmlns:a16="http://schemas.microsoft.com/office/drawing/2014/main" id="{97C288B6-1AF0-46A3-B40F-863C76011756}"/>
              </a:ext>
            </a:extLst>
          </p:cNvPr>
          <p:cNvSpPr>
            <a:spLocks noGrp="1"/>
          </p:cNvSpPr>
          <p:nvPr>
            <p:ph type="title"/>
          </p:nvPr>
        </p:nvSpPr>
        <p:spPr/>
        <p:txBody>
          <a:bodyPr/>
          <a:lstStyle/>
          <a:p>
            <a:r>
              <a:rPr lang="en-US" dirty="0"/>
              <a:t>534.003</a:t>
            </a:r>
          </a:p>
        </p:txBody>
      </p:sp>
    </p:spTree>
    <p:extLst>
      <p:ext uri="{BB962C8B-B14F-4D97-AF65-F5344CB8AC3E}">
        <p14:creationId xmlns:p14="http://schemas.microsoft.com/office/powerpoint/2010/main" val="102929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40E621-BC9D-223E-BA64-935C938B84EE}"/>
              </a:ext>
            </a:extLst>
          </p:cNvPr>
          <p:cNvSpPr>
            <a:spLocks noGrp="1"/>
          </p:cNvSpPr>
          <p:nvPr>
            <p:ph idx="1"/>
          </p:nvPr>
        </p:nvSpPr>
        <p:spPr>
          <a:xfrm>
            <a:off x="1493981" y="1379584"/>
            <a:ext cx="9693566" cy="4833238"/>
          </a:xfrm>
        </p:spPr>
        <p:txBody>
          <a:bodyPr>
            <a:normAutofit/>
          </a:bodyPr>
          <a:lstStyle/>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1. Section 533.0351(a), Health and Safety Code, is amended to read as follows:</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If a local mental health authority has a governing body, the governing body must include:</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 for a local authority that serves only one county, the sheriff of the county as an ex officio nonvoting member; [and]</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 for a local authority that serves two or more counties, two sheriffs chosen in accordance with Subsection (b) as ex officio nonvoting members; and</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a veteran selected by a majority of the governing body members.</a:t>
            </a:r>
          </a:p>
          <a:p>
            <a:pPr marL="0" marR="0">
              <a:lnSpc>
                <a:spcPct val="115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2. A local mental health authority that has a governing body must be in compliance with Section 533.0351(a), Health and Safety Code, as amended by this Act, not later than September 1, 2026.</a:t>
            </a:r>
          </a:p>
          <a:p>
            <a:endParaRPr lang="en-US" dirty="0"/>
          </a:p>
        </p:txBody>
      </p:sp>
      <p:sp>
        <p:nvSpPr>
          <p:cNvPr id="3" name="Slide Number Placeholder 2">
            <a:extLst>
              <a:ext uri="{FF2B5EF4-FFF2-40B4-BE49-F238E27FC236}">
                <a16:creationId xmlns:a16="http://schemas.microsoft.com/office/drawing/2014/main" id="{F687F98E-08C3-E308-C858-20DD38D5CB27}"/>
              </a:ext>
            </a:extLst>
          </p:cNvPr>
          <p:cNvSpPr>
            <a:spLocks noGrp="1"/>
          </p:cNvSpPr>
          <p:nvPr>
            <p:ph type="sldNum" sz="quarter" idx="12"/>
          </p:nvPr>
        </p:nvSpPr>
        <p:spPr/>
        <p:txBody>
          <a:bodyPr/>
          <a:lstStyle/>
          <a:p>
            <a:pPr>
              <a:defRPr/>
            </a:pPr>
            <a:fld id="{041A4B83-5DEB-4935-95D6-928283213560}" type="slidenum">
              <a:rPr lang="en-US" smtClean="0"/>
              <a:pPr>
                <a:defRPr/>
              </a:pPr>
              <a:t>31</a:t>
            </a:fld>
            <a:endParaRPr lang="en-US" dirty="0"/>
          </a:p>
        </p:txBody>
      </p:sp>
      <p:sp>
        <p:nvSpPr>
          <p:cNvPr id="4" name="Title 3">
            <a:extLst>
              <a:ext uri="{FF2B5EF4-FFF2-40B4-BE49-F238E27FC236}">
                <a16:creationId xmlns:a16="http://schemas.microsoft.com/office/drawing/2014/main" id="{2F9CA637-2784-FA9F-87ED-3982DBC4A90D}"/>
              </a:ext>
            </a:extLst>
          </p:cNvPr>
          <p:cNvSpPr>
            <a:spLocks noGrp="1"/>
          </p:cNvSpPr>
          <p:nvPr>
            <p:ph type="title"/>
          </p:nvPr>
        </p:nvSpPr>
        <p:spPr/>
        <p:txBody>
          <a:bodyPr/>
          <a:lstStyle/>
          <a:p>
            <a:r>
              <a:rPr lang="en-US" dirty="0">
                <a:solidFill>
                  <a:schemeClr val="tx1"/>
                </a:solidFill>
              </a:rPr>
              <a:t>NEW LEGISLATION   SB 1580</a:t>
            </a:r>
          </a:p>
        </p:txBody>
      </p:sp>
    </p:spTree>
    <p:extLst>
      <p:ext uri="{BB962C8B-B14F-4D97-AF65-F5344CB8AC3E}">
        <p14:creationId xmlns:p14="http://schemas.microsoft.com/office/powerpoint/2010/main" val="688093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EC909-4B36-4E86-9EE8-3E9B304EDC72}"/>
              </a:ext>
            </a:extLst>
          </p:cNvPr>
          <p:cNvSpPr>
            <a:spLocks noGrp="1"/>
          </p:cNvSpPr>
          <p:nvPr>
            <p:ph idx="1"/>
          </p:nvPr>
        </p:nvSpPr>
        <p:spPr/>
        <p:txBody>
          <a:bodyPr/>
          <a:lstStyle/>
          <a:p>
            <a:r>
              <a:rPr lang="en-US" sz="3600" dirty="0"/>
              <a:t>Is the veteran an ex-officio non-voting member?</a:t>
            </a:r>
          </a:p>
          <a:p>
            <a:r>
              <a:rPr lang="en-US" sz="3600" dirty="0"/>
              <a:t>Is the veteran an addition to the board or a replacement?</a:t>
            </a:r>
          </a:p>
          <a:p>
            <a:r>
              <a:rPr lang="en-US" sz="3600" dirty="0"/>
              <a:t>If the center already has a veteran, does this satisfy the new law?</a:t>
            </a:r>
            <a:endParaRPr lang="en-US" dirty="0"/>
          </a:p>
        </p:txBody>
      </p:sp>
      <p:sp>
        <p:nvSpPr>
          <p:cNvPr id="3" name="Slide Number Placeholder 2">
            <a:extLst>
              <a:ext uri="{FF2B5EF4-FFF2-40B4-BE49-F238E27FC236}">
                <a16:creationId xmlns:a16="http://schemas.microsoft.com/office/drawing/2014/main" id="{822B91F3-8C59-C0F8-944D-170B54A85DB7}"/>
              </a:ext>
            </a:extLst>
          </p:cNvPr>
          <p:cNvSpPr>
            <a:spLocks noGrp="1"/>
          </p:cNvSpPr>
          <p:nvPr>
            <p:ph type="sldNum" sz="quarter" idx="12"/>
          </p:nvPr>
        </p:nvSpPr>
        <p:spPr/>
        <p:txBody>
          <a:bodyPr/>
          <a:lstStyle/>
          <a:p>
            <a:pPr>
              <a:defRPr/>
            </a:pPr>
            <a:fld id="{041A4B83-5DEB-4935-95D6-928283213560}" type="slidenum">
              <a:rPr lang="en-US" smtClean="0"/>
              <a:pPr>
                <a:defRPr/>
              </a:pPr>
              <a:t>32</a:t>
            </a:fld>
            <a:endParaRPr lang="en-US" dirty="0"/>
          </a:p>
        </p:txBody>
      </p:sp>
      <p:sp>
        <p:nvSpPr>
          <p:cNvPr id="4" name="Title 3">
            <a:extLst>
              <a:ext uri="{FF2B5EF4-FFF2-40B4-BE49-F238E27FC236}">
                <a16:creationId xmlns:a16="http://schemas.microsoft.com/office/drawing/2014/main" id="{ABF74A3C-C2B4-E9CB-0732-508F186D1964}"/>
              </a:ext>
            </a:extLst>
          </p:cNvPr>
          <p:cNvSpPr>
            <a:spLocks noGrp="1"/>
          </p:cNvSpPr>
          <p:nvPr>
            <p:ph type="title"/>
          </p:nvPr>
        </p:nvSpPr>
        <p:spPr/>
        <p:txBody>
          <a:bodyPr/>
          <a:lstStyle/>
          <a:p>
            <a:r>
              <a:rPr lang="en-US" dirty="0">
                <a:solidFill>
                  <a:schemeClr val="accent5">
                    <a:lumMod val="75000"/>
                  </a:schemeClr>
                </a:solidFill>
              </a:rPr>
              <a:t>Questions</a:t>
            </a:r>
          </a:p>
        </p:txBody>
      </p:sp>
    </p:spTree>
    <p:extLst>
      <p:ext uri="{BB962C8B-B14F-4D97-AF65-F5344CB8AC3E}">
        <p14:creationId xmlns:p14="http://schemas.microsoft.com/office/powerpoint/2010/main" val="377741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493981" y="1379584"/>
            <a:ext cx="9097819" cy="4351338"/>
          </a:xfrm>
        </p:spPr>
        <p:txBody>
          <a:bodyPr>
            <a:normAutofit/>
          </a:bodyPr>
          <a:lstStyle/>
          <a:p>
            <a:pPr marL="0" indent="0" algn="just">
              <a:lnSpc>
                <a:spcPct val="100000"/>
              </a:lnSpc>
              <a:spcBef>
                <a:spcPts val="0"/>
              </a:spcBef>
              <a:buNone/>
            </a:pPr>
            <a:r>
              <a:rPr lang="en-US" sz="2000" dirty="0">
                <a:cs typeface="Times New Roman" panose="02020603050405020304" pitchFamily="18" charset="0"/>
              </a:rPr>
              <a:t>534.006(b) Before a member of the board of trustees may assume office, the member shall attend at least one training session administered by Center’s professional staff to receive information relating to: </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The enabling legislation that created the Community Center;</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The programs the Center operates;</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The Center’s budget for that program year;</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Results of the most recent formal audit; </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Requirements of Chapter 551 of the Texas Government Code (Open Meetings Act), and Chapter 552 of the Texas Government Code (Public Information Act); </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Requirements of conflict-of-interest laws and other laws relating to public officials; and</a:t>
            </a:r>
          </a:p>
          <a:p>
            <a:pPr marL="795337" indent="-342900" algn="just">
              <a:lnSpc>
                <a:spcPct val="100000"/>
              </a:lnSpc>
              <a:spcBef>
                <a:spcPts val="0"/>
              </a:spcBef>
              <a:buFont typeface="+mj-lt"/>
              <a:buAutoNum type="arabicParenR"/>
            </a:pPr>
            <a:r>
              <a:rPr lang="en-US" sz="2000" dirty="0">
                <a:solidFill>
                  <a:schemeClr val="tx1"/>
                </a:solidFill>
                <a:cs typeface="Times New Roman" panose="02020603050405020304" pitchFamily="18" charset="0"/>
              </a:rPr>
              <a:t>Ethics policies adopted by the Center.</a:t>
            </a:r>
          </a:p>
          <a:p>
            <a:pPr eaLnBrk="1" hangingPunct="1">
              <a:lnSpc>
                <a:spcPct val="80000"/>
              </a:lnSpc>
              <a:buFontTx/>
              <a:buNone/>
            </a:pPr>
            <a:endParaRPr lang="en-US" sz="1800" dirty="0">
              <a:cs typeface="Times New Roman" panose="02020603050405020304" pitchFamily="18" charset="0"/>
            </a:endParaRPr>
          </a:p>
        </p:txBody>
      </p:sp>
      <p:sp>
        <p:nvSpPr>
          <p:cNvPr id="2" name="Title 1">
            <a:extLst>
              <a:ext uri="{FF2B5EF4-FFF2-40B4-BE49-F238E27FC236}">
                <a16:creationId xmlns:a16="http://schemas.microsoft.com/office/drawing/2014/main" id="{237FEF23-93EA-6E9A-D2C1-51E3042AC332}"/>
              </a:ext>
            </a:extLst>
          </p:cNvPr>
          <p:cNvSpPr>
            <a:spLocks noGrp="1"/>
          </p:cNvSpPr>
          <p:nvPr>
            <p:ph type="title"/>
          </p:nvPr>
        </p:nvSpPr>
        <p:spPr/>
        <p:txBody>
          <a:bodyPr>
            <a:normAutofit/>
          </a:bodyPr>
          <a:lstStyle/>
          <a:p>
            <a:r>
              <a:rPr lang="en-US" sz="3600" dirty="0"/>
              <a:t>Health &amp; Safety Code</a:t>
            </a:r>
          </a:p>
        </p:txBody>
      </p:sp>
      <p:sp>
        <p:nvSpPr>
          <p:cNvPr id="8" name="Rectangle 4">
            <a:extLst>
              <a:ext uri="{FF2B5EF4-FFF2-40B4-BE49-F238E27FC236}">
                <a16:creationId xmlns:a16="http://schemas.microsoft.com/office/drawing/2014/main" id="{330E1F36-8FB5-4F2D-86FC-7B06B1922FB2}"/>
              </a:ext>
            </a:extLst>
          </p:cNvPr>
          <p:cNvSpPr txBox="1">
            <a:spLocks noChangeArrowheads="1"/>
          </p:cNvSpPr>
          <p:nvPr/>
        </p:nvSpPr>
        <p:spPr>
          <a:xfrm>
            <a:off x="1524000" y="152400"/>
            <a:ext cx="9144000" cy="838200"/>
          </a:xfrm>
          <a:prstGeom prst="rect">
            <a:avLst/>
          </a:prstGeom>
        </p:spPr>
        <p:txBody>
          <a:bodyPr vert="horz" lIns="90488" tIns="44450" rIns="90488" bIns="4445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385736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493981" y="1379584"/>
            <a:ext cx="9021619" cy="4351338"/>
          </a:xfrm>
        </p:spPr>
        <p:txBody>
          <a:bodyPr>
            <a:noAutofit/>
          </a:bodyPr>
          <a:lstStyle/>
          <a:p>
            <a:pPr marL="461963" indent="-461963" algn="just">
              <a:buNone/>
            </a:pPr>
            <a:r>
              <a:rPr lang="en-US" sz="2400" dirty="0">
                <a:cs typeface="Times New Roman" panose="02020603050405020304" pitchFamily="18" charset="0"/>
              </a:rPr>
              <a:t>Annual training:</a:t>
            </a:r>
          </a:p>
          <a:p>
            <a:pPr marL="0" indent="0">
              <a:buNone/>
            </a:pPr>
            <a:r>
              <a:rPr lang="en-US" sz="2000" dirty="0"/>
              <a:t>    Training methodologies may include:</a:t>
            </a:r>
          </a:p>
          <a:p>
            <a:r>
              <a:rPr lang="en-US" sz="2000" dirty="0"/>
              <a:t>      presentations by staff at regular board sessions;</a:t>
            </a:r>
          </a:p>
          <a:p>
            <a:r>
              <a:rPr lang="en-US" sz="2000" dirty="0"/>
              <a:t>      on-site program visits;</a:t>
            </a:r>
          </a:p>
          <a:p>
            <a:r>
              <a:rPr lang="en-US" sz="2000" dirty="0"/>
              <a:t>      statewide and regional training conferences;</a:t>
            </a:r>
          </a:p>
          <a:p>
            <a:r>
              <a:rPr lang="en-US" sz="2000" dirty="0"/>
              <a:t>      seminars to enhance team building skills;</a:t>
            </a:r>
          </a:p>
          <a:p>
            <a:r>
              <a:rPr lang="en-US" sz="2000" dirty="0"/>
              <a:t>      regional and cross-training with other community centers and their boards of   trustees; and</a:t>
            </a:r>
          </a:p>
          <a:p>
            <a:r>
              <a:rPr lang="en-US" sz="2000" dirty="0"/>
              <a:t>      formal and informal meetings with tenured trustee members.</a:t>
            </a:r>
            <a:endParaRPr lang="en-US" sz="2400" dirty="0">
              <a:cs typeface="Times New Roman" panose="02020603050405020304" pitchFamily="18" charset="0"/>
            </a:endParaRP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6"/>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372687815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493981" y="1379584"/>
            <a:ext cx="9021619" cy="4351338"/>
          </a:xfrm>
        </p:spPr>
        <p:txBody>
          <a:bodyPr>
            <a:noAutofit/>
          </a:bodyPr>
          <a:lstStyle/>
          <a:p>
            <a:pPr marL="0" indent="0">
              <a:buNone/>
            </a:pPr>
            <a:r>
              <a:rPr lang="en-US" sz="2800" dirty="0"/>
              <a:t>Topics may include:</a:t>
            </a:r>
          </a:p>
          <a:p>
            <a:endParaRPr lang="en-US" sz="2800" dirty="0"/>
          </a:p>
          <a:p>
            <a:r>
              <a:rPr lang="en-US" sz="2800" dirty="0"/>
              <a:t>risk management;</a:t>
            </a:r>
          </a:p>
          <a:p>
            <a:r>
              <a:rPr lang="en-US" sz="2800" dirty="0"/>
              <a:t>budget analysis;</a:t>
            </a:r>
          </a:p>
          <a:p>
            <a:r>
              <a:rPr lang="en-US" sz="2800" dirty="0"/>
              <a:t>consumer rights;</a:t>
            </a:r>
          </a:p>
          <a:p>
            <a:r>
              <a:rPr lang="en-US" sz="2800" dirty="0"/>
              <a:t>strategic planning; and</a:t>
            </a:r>
          </a:p>
          <a:p>
            <a:r>
              <a:rPr lang="en-US" sz="2800" dirty="0"/>
              <a:t>new legislative and contractual requirements of community centers.</a:t>
            </a:r>
          </a:p>
          <a:p>
            <a:br>
              <a:rPr lang="en-US" sz="2000" dirty="0"/>
            </a:br>
            <a:endParaRPr lang="en-US" sz="2400" dirty="0">
              <a:cs typeface="Times New Roman" panose="02020603050405020304" pitchFamily="18" charset="0"/>
            </a:endParaRP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6"/>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38821569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CA8593-D295-18FF-BF30-2889F60412B4}"/>
              </a:ext>
            </a:extLst>
          </p:cNvPr>
          <p:cNvSpPr>
            <a:spLocks noGrp="1"/>
          </p:cNvSpPr>
          <p:nvPr>
            <p:ph type="sldNum" sz="quarter" idx="12"/>
          </p:nvPr>
        </p:nvSpPr>
        <p:spPr/>
        <p:txBody>
          <a:bodyPr/>
          <a:lstStyle/>
          <a:p>
            <a:pPr>
              <a:defRPr/>
            </a:pPr>
            <a:fld id="{041A4B83-5DEB-4935-95D6-928283213560}" type="slidenum">
              <a:rPr lang="en-US" smtClean="0"/>
              <a:pPr>
                <a:defRPr/>
              </a:pPr>
              <a:t>36</a:t>
            </a:fld>
            <a:endParaRPr lang="en-US" dirty="0"/>
          </a:p>
        </p:txBody>
      </p:sp>
      <p:sp>
        <p:nvSpPr>
          <p:cNvPr id="4" name="Title 3">
            <a:extLst>
              <a:ext uri="{FF2B5EF4-FFF2-40B4-BE49-F238E27FC236}">
                <a16:creationId xmlns:a16="http://schemas.microsoft.com/office/drawing/2014/main" id="{FFA7B9B6-8CD2-2833-B7F9-E4D3EE9B2CA6}"/>
              </a:ext>
            </a:extLst>
          </p:cNvPr>
          <p:cNvSpPr>
            <a:spLocks noGrp="1"/>
          </p:cNvSpPr>
          <p:nvPr>
            <p:ph type="title"/>
          </p:nvPr>
        </p:nvSpPr>
        <p:spPr/>
        <p:txBody>
          <a:bodyPr/>
          <a:lstStyle/>
          <a:p>
            <a:r>
              <a:rPr lang="en-US" dirty="0"/>
              <a:t>Health  &amp; Safety Code 534.0065</a:t>
            </a:r>
          </a:p>
        </p:txBody>
      </p:sp>
      <p:sp>
        <p:nvSpPr>
          <p:cNvPr id="5" name="Rectangle 1">
            <a:extLst>
              <a:ext uri="{FF2B5EF4-FFF2-40B4-BE49-F238E27FC236}">
                <a16:creationId xmlns:a16="http://schemas.microsoft.com/office/drawing/2014/main" id="{0D42E698-38CA-31AB-F1F4-087DCBFFAB1C}"/>
              </a:ext>
            </a:extLst>
          </p:cNvPr>
          <p:cNvSpPr>
            <a:spLocks noGrp="1" noChangeArrowheads="1"/>
          </p:cNvSpPr>
          <p:nvPr>
            <p:ph idx="1"/>
          </p:nvPr>
        </p:nvSpPr>
        <p:spPr bwMode="auto">
          <a:xfrm>
            <a:off x="685394" y="1371600"/>
            <a:ext cx="1074419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cs typeface="Courier New" panose="02070309020205020404" pitchFamily="49" charset="0"/>
              </a:rPr>
              <a:t>QUALIFICATIONS; CONFLICT OF INTEREST; REMOVAL.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b="0" i="0" dirty="0">
                <a:solidFill>
                  <a:srgbClr val="000000"/>
                </a:solidFill>
                <a:effectLst/>
              </a:rPr>
              <a:t>(f) Not later than the date on which a member of the board of trustees takes office by appointment or reappointment and not later than the anniversary of that date, each member shall annually execute and file with the community center an affidavit acknowledging that the member has read the requirements for qualification, conflict of interest, and removal prescribed by this chapter.</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79616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B75F99-BB7D-728B-282F-BF10F50090B1}"/>
              </a:ext>
            </a:extLst>
          </p:cNvPr>
          <p:cNvSpPr>
            <a:spLocks noGrp="1"/>
          </p:cNvSpPr>
          <p:nvPr>
            <p:ph idx="1"/>
          </p:nvPr>
        </p:nvSpPr>
        <p:spPr/>
        <p:txBody>
          <a:bodyPr/>
          <a:lstStyle/>
          <a:p>
            <a:pPr marL="0" marR="0">
              <a:spcBef>
                <a:spcPts val="0"/>
              </a:spcBef>
              <a:spcAft>
                <a:spcPts val="0"/>
              </a:spcAft>
            </a:pPr>
            <a:endParaRPr lang="en-US" sz="1800" u="sng" dirty="0">
              <a:solidFill>
                <a:srgbClr val="0563C1"/>
              </a:solidFill>
              <a:effectLst/>
              <a:latin typeface="Calibri" panose="020F0502020204030204" pitchFamily="34" charset="0"/>
              <a:ea typeface="Calibri" panose="020F0502020204030204" pitchFamily="34" charset="0"/>
              <a:hlinkClick r:id="rId2"/>
            </a:endParaRPr>
          </a:p>
          <a:p>
            <a:pPr marL="0" marR="0">
              <a:spcBef>
                <a:spcPts val="0"/>
              </a:spcBef>
              <a:spcAft>
                <a:spcPts val="0"/>
              </a:spcAft>
            </a:pPr>
            <a:endParaRPr lang="en-US" sz="1800" u="sng" dirty="0">
              <a:solidFill>
                <a:srgbClr val="0563C1"/>
              </a:solidFill>
              <a:latin typeface="Calibri" panose="020F0502020204030204" pitchFamily="34" charset="0"/>
              <a:ea typeface="Calibri" panose="020F0502020204030204" pitchFamily="34" charset="0"/>
              <a:hlinkClick r:id="rId2"/>
            </a:endParaRPr>
          </a:p>
          <a:p>
            <a:pPr marL="0" marR="0" indent="0">
              <a:spcBef>
                <a:spcPts val="0"/>
              </a:spcBef>
              <a:spcAft>
                <a:spcPts val="0"/>
              </a:spcAft>
              <a:buNone/>
            </a:pPr>
            <a:r>
              <a:rPr lang="en-US" sz="3200" u="sng" dirty="0">
                <a:solidFill>
                  <a:srgbClr val="0563C1"/>
                </a:solidFill>
                <a:effectLst/>
                <a:latin typeface="Calibri" panose="020F0502020204030204" pitchFamily="34" charset="0"/>
                <a:ea typeface="Calibri" panose="020F0502020204030204" pitchFamily="34" charset="0"/>
                <a:hlinkClick r:id="rId2"/>
              </a:rPr>
              <a:t>https://www.hhs.texas.gov/providers/behavioral-health-services-providers/behavioral-health-provider-resources/community-mental-health-contracts</a:t>
            </a:r>
            <a:endParaRPr lang="en-US" sz="3200" u="sng" dirty="0">
              <a:solidFill>
                <a:srgbClr val="0563C1"/>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3200" u="sng" dirty="0">
              <a:solidFill>
                <a:srgbClr val="0563C1"/>
              </a:solidFill>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FEE3C793-B780-DBF4-78C8-F9FFFE715711}"/>
              </a:ext>
            </a:extLst>
          </p:cNvPr>
          <p:cNvSpPr>
            <a:spLocks noGrp="1"/>
          </p:cNvSpPr>
          <p:nvPr>
            <p:ph type="sldNum" sz="quarter" idx="12"/>
          </p:nvPr>
        </p:nvSpPr>
        <p:spPr/>
        <p:txBody>
          <a:bodyPr/>
          <a:lstStyle/>
          <a:p>
            <a:pPr>
              <a:defRPr/>
            </a:pPr>
            <a:fld id="{041A4B83-5DEB-4935-95D6-928283213560}" type="slidenum">
              <a:rPr lang="en-US" smtClean="0"/>
              <a:pPr>
                <a:defRPr/>
              </a:pPr>
              <a:t>37</a:t>
            </a:fld>
            <a:endParaRPr lang="en-US" dirty="0"/>
          </a:p>
        </p:txBody>
      </p:sp>
      <p:sp>
        <p:nvSpPr>
          <p:cNvPr id="4" name="Title 3">
            <a:extLst>
              <a:ext uri="{FF2B5EF4-FFF2-40B4-BE49-F238E27FC236}">
                <a16:creationId xmlns:a16="http://schemas.microsoft.com/office/drawing/2014/main" id="{50556D98-D4CE-66A5-DAFB-3232A6CCB337}"/>
              </a:ext>
            </a:extLst>
          </p:cNvPr>
          <p:cNvSpPr>
            <a:spLocks noGrp="1"/>
          </p:cNvSpPr>
          <p:nvPr>
            <p:ph type="title"/>
          </p:nvPr>
        </p:nvSpPr>
        <p:spPr/>
        <p:txBody>
          <a:bodyPr/>
          <a:lstStyle/>
          <a:p>
            <a:r>
              <a:rPr lang="en-US" dirty="0"/>
              <a:t>Form  A</a:t>
            </a:r>
          </a:p>
        </p:txBody>
      </p:sp>
    </p:spTree>
    <p:extLst>
      <p:ext uri="{BB962C8B-B14F-4D97-AF65-F5344CB8AC3E}">
        <p14:creationId xmlns:p14="http://schemas.microsoft.com/office/powerpoint/2010/main" val="2037118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0EDA921-25CD-435B-8374-298E01B1AC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1379537"/>
            <a:ext cx="3505200" cy="5138163"/>
          </a:xfrm>
        </p:spPr>
      </p:pic>
      <p:sp>
        <p:nvSpPr>
          <p:cNvPr id="3" name="Slide Number Placeholder 2">
            <a:extLst>
              <a:ext uri="{FF2B5EF4-FFF2-40B4-BE49-F238E27FC236}">
                <a16:creationId xmlns:a16="http://schemas.microsoft.com/office/drawing/2014/main" id="{5B5CABA1-0825-6C57-EF72-C89717103C3F}"/>
              </a:ext>
            </a:extLst>
          </p:cNvPr>
          <p:cNvSpPr>
            <a:spLocks noGrp="1"/>
          </p:cNvSpPr>
          <p:nvPr>
            <p:ph type="sldNum" sz="quarter" idx="12"/>
          </p:nvPr>
        </p:nvSpPr>
        <p:spPr/>
        <p:txBody>
          <a:bodyPr/>
          <a:lstStyle/>
          <a:p>
            <a:pPr>
              <a:defRPr/>
            </a:pPr>
            <a:fld id="{041A4B83-5DEB-4935-95D6-928283213560}" type="slidenum">
              <a:rPr lang="en-US" smtClean="0"/>
              <a:pPr>
                <a:defRPr/>
              </a:pPr>
              <a:t>38</a:t>
            </a:fld>
            <a:endParaRPr lang="en-US" dirty="0"/>
          </a:p>
        </p:txBody>
      </p:sp>
      <p:sp>
        <p:nvSpPr>
          <p:cNvPr id="4" name="Title 3">
            <a:extLst>
              <a:ext uri="{FF2B5EF4-FFF2-40B4-BE49-F238E27FC236}">
                <a16:creationId xmlns:a16="http://schemas.microsoft.com/office/drawing/2014/main" id="{C2A604CA-171D-292C-CFF0-17548C15EA59}"/>
              </a:ext>
            </a:extLst>
          </p:cNvPr>
          <p:cNvSpPr>
            <a:spLocks noGrp="1"/>
          </p:cNvSpPr>
          <p:nvPr>
            <p:ph type="title"/>
          </p:nvPr>
        </p:nvSpPr>
        <p:spPr/>
        <p:txBody>
          <a:bodyPr/>
          <a:lstStyle/>
          <a:p>
            <a:r>
              <a:rPr lang="en-US" dirty="0"/>
              <a:t>Form A</a:t>
            </a:r>
          </a:p>
        </p:txBody>
      </p:sp>
    </p:spTree>
    <p:extLst>
      <p:ext uri="{BB962C8B-B14F-4D97-AF65-F5344CB8AC3E}">
        <p14:creationId xmlns:p14="http://schemas.microsoft.com/office/powerpoint/2010/main" val="870069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4F74EE4-B11D-F57F-CE70-DA0401AA561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1143000"/>
            <a:ext cx="4800600" cy="5181600"/>
          </a:xfrm>
        </p:spPr>
      </p:pic>
      <p:sp>
        <p:nvSpPr>
          <p:cNvPr id="3" name="Slide Number Placeholder 2">
            <a:extLst>
              <a:ext uri="{FF2B5EF4-FFF2-40B4-BE49-F238E27FC236}">
                <a16:creationId xmlns:a16="http://schemas.microsoft.com/office/drawing/2014/main" id="{9B7C8B25-957C-2918-FCBE-929A9BCC12A4}"/>
              </a:ext>
            </a:extLst>
          </p:cNvPr>
          <p:cNvSpPr>
            <a:spLocks noGrp="1"/>
          </p:cNvSpPr>
          <p:nvPr>
            <p:ph type="sldNum" sz="quarter" idx="12"/>
          </p:nvPr>
        </p:nvSpPr>
        <p:spPr/>
        <p:txBody>
          <a:bodyPr/>
          <a:lstStyle/>
          <a:p>
            <a:pPr>
              <a:defRPr/>
            </a:pPr>
            <a:fld id="{041A4B83-5DEB-4935-95D6-928283213560}" type="slidenum">
              <a:rPr lang="en-US" smtClean="0"/>
              <a:pPr>
                <a:defRPr/>
              </a:pPr>
              <a:t>39</a:t>
            </a:fld>
            <a:endParaRPr lang="en-US" dirty="0"/>
          </a:p>
        </p:txBody>
      </p:sp>
      <p:sp>
        <p:nvSpPr>
          <p:cNvPr id="4" name="Title 3">
            <a:extLst>
              <a:ext uri="{FF2B5EF4-FFF2-40B4-BE49-F238E27FC236}">
                <a16:creationId xmlns:a16="http://schemas.microsoft.com/office/drawing/2014/main" id="{23AF1FE3-6254-70F5-30AD-C34F36E3E3A9}"/>
              </a:ext>
            </a:extLst>
          </p:cNvPr>
          <p:cNvSpPr>
            <a:spLocks noGrp="1"/>
          </p:cNvSpPr>
          <p:nvPr>
            <p:ph type="title"/>
          </p:nvPr>
        </p:nvSpPr>
        <p:spPr/>
        <p:txBody>
          <a:bodyPr/>
          <a:lstStyle/>
          <a:p>
            <a:r>
              <a:rPr lang="en-US" dirty="0"/>
              <a:t>Form A</a:t>
            </a:r>
          </a:p>
        </p:txBody>
      </p:sp>
    </p:spTree>
    <p:extLst>
      <p:ext uri="{BB962C8B-B14F-4D97-AF65-F5344CB8AC3E}">
        <p14:creationId xmlns:p14="http://schemas.microsoft.com/office/powerpoint/2010/main" val="291394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6A5CB2-E32E-C212-6A8E-CC632AC53C0C}"/>
              </a:ext>
            </a:extLst>
          </p:cNvPr>
          <p:cNvSpPr>
            <a:spLocks noGrp="1"/>
          </p:cNvSpPr>
          <p:nvPr>
            <p:ph type="title"/>
          </p:nvPr>
        </p:nvSpPr>
        <p:spPr/>
        <p:txBody>
          <a:bodyPr/>
          <a:lstStyle/>
          <a:p>
            <a:r>
              <a:rPr lang="en-US" dirty="0"/>
              <a:t>What is a community center?</a:t>
            </a:r>
          </a:p>
        </p:txBody>
      </p:sp>
      <p:sp>
        <p:nvSpPr>
          <p:cNvPr id="2" name="Text Placeholder 1">
            <a:extLst>
              <a:ext uri="{FF2B5EF4-FFF2-40B4-BE49-F238E27FC236}">
                <a16:creationId xmlns:a16="http://schemas.microsoft.com/office/drawing/2014/main" id="{75C43FBC-201C-493B-9191-C38F6164F32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4361045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493981" y="1379584"/>
            <a:ext cx="9555019" cy="4564016"/>
          </a:xfrm>
        </p:spPr>
        <p:txBody>
          <a:bodyPr>
            <a:noAutofit/>
          </a:bodyPr>
          <a:lstStyle/>
          <a:p>
            <a:pPr marL="461963" indent="-461963" algn="just">
              <a:lnSpc>
                <a:spcPct val="100000"/>
              </a:lnSpc>
              <a:spcBef>
                <a:spcPts val="0"/>
              </a:spcBef>
              <a:buNone/>
            </a:pPr>
            <a:r>
              <a:rPr lang="en-US" sz="1800" b="1" i="1" dirty="0">
                <a:cs typeface="Times New Roman" panose="02020603050405020304" pitchFamily="18" charset="0"/>
              </a:rPr>
              <a:t>534.008 – Administration of Board</a:t>
            </a:r>
          </a:p>
          <a:p>
            <a:pPr marL="914400" indent="-461963" algn="just">
              <a:lnSpc>
                <a:spcPct val="100000"/>
              </a:lnSpc>
              <a:spcBef>
                <a:spcPts val="0"/>
              </a:spcBef>
              <a:buFont typeface="+mj-lt"/>
              <a:buAutoNum type="alphaLcParenR"/>
            </a:pPr>
            <a:r>
              <a:rPr lang="en-US" sz="1800" dirty="0">
                <a:cs typeface="Times New Roman" panose="02020603050405020304" pitchFamily="18" charset="0"/>
              </a:rPr>
              <a:t>The board of trustees is responsible for the </a:t>
            </a:r>
            <a:r>
              <a:rPr lang="en-US" sz="1800" b="1" dirty="0">
                <a:cs typeface="Times New Roman" panose="02020603050405020304" pitchFamily="18" charset="0"/>
              </a:rPr>
              <a:t>effective administration</a:t>
            </a:r>
            <a:r>
              <a:rPr lang="en-US" sz="1800" dirty="0">
                <a:cs typeface="Times New Roman" panose="02020603050405020304" pitchFamily="18" charset="0"/>
              </a:rPr>
              <a:t> of the community center. </a:t>
            </a:r>
          </a:p>
          <a:p>
            <a:pPr marL="914400" indent="-461963" algn="just">
              <a:lnSpc>
                <a:spcPct val="100000"/>
              </a:lnSpc>
              <a:spcBef>
                <a:spcPts val="0"/>
              </a:spcBef>
              <a:buFont typeface="+mj-lt"/>
              <a:buAutoNum type="alphaLcParenR"/>
            </a:pPr>
            <a:r>
              <a:rPr lang="en-US" sz="1800" dirty="0">
                <a:cs typeface="Times New Roman" panose="02020603050405020304" pitchFamily="18" charset="0"/>
              </a:rPr>
              <a:t>The board of trustees </a:t>
            </a:r>
            <a:r>
              <a:rPr lang="en-US" sz="1800" b="1" dirty="0">
                <a:cs typeface="Times New Roman" panose="02020603050405020304" pitchFamily="18" charset="0"/>
              </a:rPr>
              <a:t>shall make policies </a:t>
            </a:r>
            <a:r>
              <a:rPr lang="en-US" sz="1800" dirty="0">
                <a:cs typeface="Times New Roman" panose="02020603050405020304" pitchFamily="18" charset="0"/>
              </a:rPr>
              <a:t>that are consistent with the department’s rules and standards.</a:t>
            </a:r>
          </a:p>
          <a:p>
            <a:pPr marL="914400" indent="-461963" algn="just">
              <a:lnSpc>
                <a:spcPct val="100000"/>
              </a:lnSpc>
              <a:spcBef>
                <a:spcPts val="0"/>
              </a:spcBef>
              <a:buNone/>
            </a:pPr>
            <a:endParaRPr lang="en-US" sz="1800" dirty="0">
              <a:cs typeface="Times New Roman" panose="02020603050405020304" pitchFamily="18" charset="0"/>
            </a:endParaRPr>
          </a:p>
          <a:p>
            <a:pPr marL="9525" indent="-9525" algn="just">
              <a:lnSpc>
                <a:spcPct val="100000"/>
              </a:lnSpc>
              <a:spcBef>
                <a:spcPts val="0"/>
              </a:spcBef>
              <a:buNone/>
            </a:pPr>
            <a:r>
              <a:rPr lang="en-US" sz="1800" b="1" i="1" dirty="0">
                <a:cs typeface="Times New Roman" panose="02020603050405020304" pitchFamily="18" charset="0"/>
              </a:rPr>
              <a:t>534.009 – Board Meetings</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The board of trustees shall adopt rules regarding the holding of regular and special meetings. 	</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Board meetings are open to the public to extent required by and in accordance with Chapter 551, Government Code.	</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The board of trustees shall keep a record of its proceedings in accordance with Chapter 551, Government Code.  The record is open for public inspection in accordance with that law.</a:t>
            </a:r>
          </a:p>
          <a:p>
            <a:pPr marL="914400" indent="-461963" algn="just">
              <a:lnSpc>
                <a:spcPct val="100000"/>
              </a:lnSpc>
              <a:spcBef>
                <a:spcPts val="0"/>
              </a:spcBef>
              <a:buFont typeface="+mj-lt"/>
              <a:buAutoNum type="alphaLcParenR"/>
              <a:defRPr/>
            </a:pPr>
            <a:r>
              <a:rPr lang="en-US" sz="1800" dirty="0">
                <a:cs typeface="Times New Roman" panose="02020603050405020304" pitchFamily="18" charset="0"/>
              </a:rPr>
              <a:t>Board of Trustees shall send to the department of each appointing local agency a copy of approved board meeting minutes.</a:t>
            </a:r>
          </a:p>
          <a:p>
            <a:pPr marL="914400" indent="-461963" algn="just">
              <a:lnSpc>
                <a:spcPct val="120000"/>
              </a:lnSpc>
              <a:spcBef>
                <a:spcPts val="0"/>
              </a:spcBef>
              <a:buNone/>
            </a:pPr>
            <a:endParaRPr lang="en-US" sz="1800" dirty="0">
              <a:cs typeface="Times New Roman" panose="02020603050405020304" pitchFamily="18" charset="0"/>
            </a:endParaRPr>
          </a:p>
          <a:p>
            <a:pPr marL="914400" indent="-461963" algn="just">
              <a:buNone/>
            </a:pPr>
            <a:endParaRPr lang="en-US" sz="1600" dirty="0">
              <a:cs typeface="Times New Roman" panose="02020603050405020304" pitchFamily="18" charset="0"/>
            </a:endParaRPr>
          </a:p>
        </p:txBody>
      </p:sp>
      <p:sp>
        <p:nvSpPr>
          <p:cNvPr id="34817" name="Rectangle 4"/>
          <p:cNvSpPr>
            <a:spLocks noGrp="1" noChangeArrowheads="1"/>
          </p:cNvSpPr>
          <p:nvPr>
            <p:ph type="title"/>
          </p:nvPr>
        </p:nvSpPr>
        <p:spPr/>
        <p:txBody>
          <a:bodyPr vert="horz" lIns="90488" tIns="44450" rIns="90488" bIns="44450" rtlCol="0" anchor="b" anchorCtr="0">
            <a:normAutofit/>
          </a:bodyPr>
          <a:lstStyle/>
          <a:p>
            <a:r>
              <a:rPr lang="en-US" sz="3600" dirty="0">
                <a:latin typeface="+mj-lt"/>
                <a:cs typeface="Times New Roman" panose="02020603050405020304" pitchFamily="18" charset="0"/>
              </a:rPr>
              <a:t>Texas Health &amp; Safety Code</a:t>
            </a:r>
            <a:endParaRPr lang="en-US" sz="3600" i="1" dirty="0">
              <a:latin typeface="+mj-lt"/>
              <a:cs typeface="Times New Roman" panose="02020603050405020304" pitchFamily="18"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493981" y="1379584"/>
            <a:ext cx="9693566" cy="4351338"/>
          </a:xfrm>
        </p:spPr>
        <p:txBody>
          <a:bodyPr>
            <a:noAutofit/>
          </a:bodyPr>
          <a:lstStyle/>
          <a:p>
            <a:pPr marL="461963" indent="-461963" algn="just">
              <a:lnSpc>
                <a:spcPct val="120000"/>
              </a:lnSpc>
              <a:spcBef>
                <a:spcPts val="0"/>
              </a:spcBef>
              <a:buNone/>
            </a:pPr>
            <a:r>
              <a:rPr lang="en-US" sz="2000" b="1" i="1" dirty="0">
                <a:cs typeface="Times New Roman" panose="02020603050405020304" pitchFamily="18" charset="0"/>
              </a:rPr>
              <a:t>534.010 – Executive Director</a:t>
            </a:r>
          </a:p>
          <a:p>
            <a:pPr marL="966787" indent="-514350" algn="just">
              <a:lnSpc>
                <a:spcPct val="120000"/>
              </a:lnSpc>
              <a:spcBef>
                <a:spcPts val="0"/>
              </a:spcBef>
              <a:buFont typeface="+mj-lt"/>
              <a:buAutoNum type="alphaLcParenR"/>
            </a:pPr>
            <a:r>
              <a:rPr lang="en-US" sz="2000" dirty="0">
                <a:cs typeface="Times New Roman" panose="02020603050405020304" pitchFamily="18" charset="0"/>
              </a:rPr>
              <a:t>The </a:t>
            </a:r>
            <a:r>
              <a:rPr lang="en-US" sz="2000" b="1" dirty="0">
                <a:cs typeface="Times New Roman" panose="02020603050405020304" pitchFamily="18" charset="0"/>
              </a:rPr>
              <a:t>board of trustees shall appoint an executive director </a:t>
            </a:r>
            <a:r>
              <a:rPr lang="en-US" sz="2000" dirty="0">
                <a:cs typeface="Times New Roman" panose="02020603050405020304" pitchFamily="18" charset="0"/>
              </a:rPr>
              <a:t>for the community center</a:t>
            </a:r>
          </a:p>
          <a:p>
            <a:pPr marL="9525" indent="-9525" algn="just">
              <a:lnSpc>
                <a:spcPct val="120000"/>
              </a:lnSpc>
              <a:spcBef>
                <a:spcPts val="0"/>
              </a:spcBef>
              <a:buNone/>
            </a:pPr>
            <a:r>
              <a:rPr lang="en-US" sz="2000" b="1" i="1" dirty="0">
                <a:cs typeface="Times New Roman" panose="02020603050405020304" pitchFamily="18" charset="0"/>
              </a:rPr>
              <a:t>534.011 – Personnel</a:t>
            </a:r>
          </a:p>
          <a:p>
            <a:pPr marL="976312" indent="-514350" algn="just">
              <a:lnSpc>
                <a:spcPct val="120000"/>
              </a:lnSpc>
              <a:spcBef>
                <a:spcPts val="0"/>
              </a:spcBef>
              <a:buFont typeface="+mj-lt"/>
              <a:buAutoNum type="alphaLcParenR"/>
            </a:pPr>
            <a:r>
              <a:rPr lang="en-US" sz="2000" b="1" dirty="0">
                <a:cs typeface="Times New Roman" panose="02020603050405020304" pitchFamily="18" charset="0"/>
              </a:rPr>
              <a:t>The executive director</a:t>
            </a:r>
            <a:r>
              <a:rPr lang="en-US" sz="2000" dirty="0">
                <a:cs typeface="Times New Roman" panose="02020603050405020304" pitchFamily="18" charset="0"/>
              </a:rPr>
              <a:t>, in accordance with the policies of the board of trustees, </a:t>
            </a:r>
            <a:r>
              <a:rPr lang="en-US" sz="2000" b="1" dirty="0">
                <a:cs typeface="Times New Roman" panose="02020603050405020304" pitchFamily="18" charset="0"/>
              </a:rPr>
              <a:t>shall employ and train personnel </a:t>
            </a:r>
            <a:r>
              <a:rPr lang="en-US" sz="2000" dirty="0">
                <a:cs typeface="Times New Roman" panose="02020603050405020304" pitchFamily="18" charset="0"/>
              </a:rPr>
              <a:t>to administer the community center's programs and services. The community center may recruit those personnel and contract for recruiting and training purposes.</a:t>
            </a:r>
          </a:p>
          <a:p>
            <a:pPr marL="976312" indent="-514350" algn="just">
              <a:lnSpc>
                <a:spcPct val="120000"/>
              </a:lnSpc>
              <a:spcBef>
                <a:spcPts val="0"/>
              </a:spcBef>
              <a:buFont typeface="+mj-lt"/>
              <a:buAutoNum type="alphaLcParenR"/>
            </a:pPr>
            <a:r>
              <a:rPr lang="en-US" sz="2000" dirty="0">
                <a:cs typeface="Times New Roman" panose="02020603050405020304" pitchFamily="18" charset="0"/>
              </a:rPr>
              <a:t>The board of trustees shall provide employees of the community center with appropriate rights, privileges, and benefits.</a:t>
            </a:r>
          </a:p>
          <a:p>
            <a:pPr marL="976312" indent="-514350" algn="just">
              <a:lnSpc>
                <a:spcPct val="120000"/>
              </a:lnSpc>
              <a:spcBef>
                <a:spcPts val="0"/>
              </a:spcBef>
              <a:buFont typeface="+mj-lt"/>
              <a:buAutoNum type="alphaLcParenR"/>
            </a:pPr>
            <a:r>
              <a:rPr lang="en-US" sz="2000" dirty="0">
                <a:cs typeface="Times New Roman" panose="02020603050405020304" pitchFamily="18" charset="0"/>
              </a:rPr>
              <a:t>The board of trustees may provide workers' compensation benefits.</a:t>
            </a:r>
          </a:p>
          <a:p>
            <a:pPr marL="914400" indent="-461963" algn="just">
              <a:lnSpc>
                <a:spcPct val="120000"/>
              </a:lnSpc>
              <a:spcBef>
                <a:spcPts val="0"/>
              </a:spcBef>
              <a:buNone/>
            </a:pPr>
            <a:endParaRPr lang="en-US" sz="2000" dirty="0">
              <a:cs typeface="Times New Roman" panose="02020603050405020304" pitchFamily="18" charset="0"/>
            </a:endParaRPr>
          </a:p>
          <a:p>
            <a:pPr marL="914400" indent="-461963" algn="just">
              <a:buNone/>
            </a:pPr>
            <a:endParaRPr lang="en-US" sz="2000" dirty="0">
              <a:cs typeface="Times New Roman" panose="02020603050405020304" pitchFamily="18" charset="0"/>
            </a:endParaRPr>
          </a:p>
        </p:txBody>
      </p:sp>
      <p:sp>
        <p:nvSpPr>
          <p:cNvPr id="34817" name="Rectangle 4"/>
          <p:cNvSpPr>
            <a:spLocks noGrp="1" noChangeArrowheads="1"/>
          </p:cNvSpPr>
          <p:nvPr>
            <p:ph type="title"/>
          </p:nvPr>
        </p:nvSpPr>
        <p:spPr/>
        <p:txBody>
          <a:bodyPr vert="horz" lIns="90488" tIns="44450" rIns="90488" bIns="44450" rtlCol="0" anchor="b" anchorCtr="0">
            <a:normAutofit/>
          </a:bodyPr>
          <a:lstStyle/>
          <a:p>
            <a:r>
              <a:rPr lang="en-US" sz="3600" dirty="0">
                <a:latin typeface="+mj-lt"/>
                <a:cs typeface="Times New Roman" panose="02020603050405020304" pitchFamily="18" charset="0"/>
              </a:rPr>
              <a:t>Texas Health &amp; Safety Code</a:t>
            </a:r>
            <a:endParaRPr lang="en-US" sz="3600" i="1" dirty="0">
              <a:latin typeface="+mj-lt"/>
              <a:cs typeface="Times New Roman" panose="02020603050405020304" pitchFamily="18" charset="0"/>
            </a:endParaRPr>
          </a:p>
        </p:txBody>
      </p:sp>
    </p:spTree>
    <p:extLst>
      <p:ext uri="{BB962C8B-B14F-4D97-AF65-F5344CB8AC3E}">
        <p14:creationId xmlns:p14="http://schemas.microsoft.com/office/powerpoint/2010/main" val="45355592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1493981" y="1379584"/>
            <a:ext cx="9144000" cy="4351338"/>
          </a:xfrm>
        </p:spPr>
        <p:txBody>
          <a:bodyPr>
            <a:normAutofit fontScale="92500"/>
          </a:bodyPr>
          <a:lstStyle/>
          <a:p>
            <a:pPr marL="457200" indent="-457200" algn="just">
              <a:lnSpc>
                <a:spcPct val="100000"/>
              </a:lnSpc>
              <a:buNone/>
            </a:pPr>
            <a:r>
              <a:rPr lang="en-US" sz="2400" dirty="0">
                <a:cs typeface="Times New Roman" panose="02020603050405020304" pitchFamily="18" charset="0"/>
              </a:rPr>
              <a:t>(a) Each community center </a:t>
            </a:r>
            <a:r>
              <a:rPr lang="en-US" sz="2400" b="1" dirty="0">
                <a:cs typeface="Times New Roman" panose="02020603050405020304" pitchFamily="18" charset="0"/>
              </a:rPr>
              <a:t>shall annually provide to each local agency that appoints members to the board of trustees </a:t>
            </a:r>
            <a:r>
              <a:rPr lang="en-US" sz="2400" dirty="0">
                <a:cs typeface="Times New Roman" panose="02020603050405020304" pitchFamily="18" charset="0"/>
              </a:rPr>
              <a:t>a copy of the center’s:</a:t>
            </a:r>
          </a:p>
          <a:p>
            <a:pPr marL="919163" lvl="1" indent="0" algn="just">
              <a:lnSpc>
                <a:spcPct val="100000"/>
              </a:lnSpc>
              <a:buNone/>
            </a:pPr>
            <a:endParaRPr lang="en-US" sz="2400" dirty="0">
              <a:cs typeface="Times New Roman" panose="02020603050405020304" pitchFamily="18" charset="0"/>
            </a:endParaRPr>
          </a:p>
          <a:p>
            <a:pPr marL="919163" lvl="1" indent="0" algn="just">
              <a:lnSpc>
                <a:spcPct val="100000"/>
              </a:lnSpc>
              <a:buNone/>
            </a:pPr>
            <a:r>
              <a:rPr lang="en-US" sz="2400" dirty="0">
                <a:solidFill>
                  <a:schemeClr val="tx1"/>
                </a:solidFill>
                <a:cs typeface="Times New Roman" panose="02020603050405020304" pitchFamily="18" charset="0"/>
              </a:rPr>
              <a:t>(1) approved fiscal year operating budget; </a:t>
            </a:r>
          </a:p>
          <a:p>
            <a:pPr marL="1376363" lvl="1" indent="-457200" algn="just">
              <a:lnSpc>
                <a:spcPct val="100000"/>
              </a:lnSpc>
              <a:buNone/>
            </a:pPr>
            <a:r>
              <a:rPr lang="en-US" sz="2400" dirty="0">
                <a:solidFill>
                  <a:schemeClr val="tx1"/>
                </a:solidFill>
                <a:cs typeface="Times New Roman" panose="02020603050405020304" pitchFamily="18" charset="0"/>
              </a:rPr>
              <a:t>(2) most recent annual financial audit; and </a:t>
            </a:r>
          </a:p>
          <a:p>
            <a:pPr marL="1376363" lvl="1" indent="-457200" algn="just">
              <a:lnSpc>
                <a:spcPct val="100000"/>
              </a:lnSpc>
              <a:buNone/>
            </a:pPr>
            <a:r>
              <a:rPr lang="en-US" sz="2400" dirty="0">
                <a:solidFill>
                  <a:schemeClr val="tx1"/>
                </a:solidFill>
                <a:cs typeface="Times New Roman" panose="02020603050405020304" pitchFamily="18" charset="0"/>
              </a:rPr>
              <a:t>(3) staff salaries by position.</a:t>
            </a:r>
          </a:p>
          <a:p>
            <a:pPr marL="457200" indent="-457200" algn="just">
              <a:lnSpc>
                <a:spcPct val="100000"/>
              </a:lnSpc>
              <a:buNone/>
            </a:pPr>
            <a:endParaRPr lang="en-US" sz="2400" dirty="0">
              <a:cs typeface="Times New Roman" panose="02020603050405020304" pitchFamily="18" charset="0"/>
            </a:endParaRPr>
          </a:p>
          <a:p>
            <a:pPr marL="457200" indent="-457200" algn="just">
              <a:lnSpc>
                <a:spcPct val="100000"/>
              </a:lnSpc>
              <a:buNone/>
            </a:pPr>
            <a:r>
              <a:rPr lang="en-US" sz="2400" dirty="0">
                <a:cs typeface="Times New Roman" panose="02020603050405020304" pitchFamily="18" charset="0"/>
              </a:rPr>
              <a:t>(b) The board of trustees </a:t>
            </a:r>
            <a:r>
              <a:rPr lang="en-US" sz="2400" b="1" dirty="0">
                <a:cs typeface="Times New Roman" panose="02020603050405020304" pitchFamily="18" charset="0"/>
              </a:rPr>
              <a:t>shall annually submit to each local agency that appoints the members a request for funds or in-kind assistance to support the center</a:t>
            </a:r>
            <a:r>
              <a:rPr lang="en-US" sz="2400" dirty="0">
                <a:cs typeface="Times New Roman" panose="02020603050405020304" pitchFamily="18" charset="0"/>
              </a:rPr>
              <a:t>.  </a:t>
            </a:r>
          </a:p>
        </p:txBody>
      </p:sp>
      <p:sp>
        <p:nvSpPr>
          <p:cNvPr id="2" name="Title 1">
            <a:extLst>
              <a:ext uri="{FF2B5EF4-FFF2-40B4-BE49-F238E27FC236}">
                <a16:creationId xmlns:a16="http://schemas.microsoft.com/office/drawing/2014/main" id="{507346EE-B35A-7DB8-A167-76F98F80FFBB}"/>
              </a:ext>
            </a:extLst>
          </p:cNvPr>
          <p:cNvSpPr>
            <a:spLocks noGrp="1"/>
          </p:cNvSpPr>
          <p:nvPr>
            <p:ph type="title"/>
          </p:nvPr>
        </p:nvSpPr>
        <p:spPr/>
        <p:txBody>
          <a:bodyPr>
            <a:normAutofit/>
          </a:bodyPr>
          <a:lstStyle/>
          <a:p>
            <a:r>
              <a:rPr lang="en-US" sz="3600" dirty="0" err="1"/>
              <a:t>H&amp;SC</a:t>
            </a:r>
            <a:r>
              <a:rPr lang="en-US" sz="3600" dirty="0"/>
              <a:t> 534.014 Request for Funds</a:t>
            </a:r>
          </a:p>
        </p:txBody>
      </p:sp>
      <p:sp>
        <p:nvSpPr>
          <p:cNvPr id="8" name="Rectangle 4">
            <a:extLst>
              <a:ext uri="{FF2B5EF4-FFF2-40B4-BE49-F238E27FC236}">
                <a16:creationId xmlns:a16="http://schemas.microsoft.com/office/drawing/2014/main" id="{471C94D6-23DD-4BD2-B17B-45739BEADAC2}"/>
              </a:ext>
            </a:extLst>
          </p:cNvPr>
          <p:cNvSpPr txBox="1">
            <a:spLocks noChangeArrowheads="1"/>
          </p:cNvSpPr>
          <p:nvPr/>
        </p:nvSpPr>
        <p:spPr>
          <a:xfrm>
            <a:off x="1524000" y="381000"/>
            <a:ext cx="9144000" cy="1066800"/>
          </a:xfrm>
          <a:prstGeom prst="rect">
            <a:avLst/>
          </a:prstGeom>
        </p:spPr>
        <p:txBody>
          <a:bodyPr vert="horz" lIns="90488" tIns="44450" rIns="90488" bIns="4445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i="1" dirty="0">
              <a:latin typeface="Times New Roman" panose="02020603050405020304" pitchFamily="18" charset="0"/>
              <a:cs typeface="Times New Roman" panose="02020603050405020304" pitchFamily="18" charset="0"/>
            </a:endParaRPr>
          </a:p>
          <a:p>
            <a:pPr fontAlgn="auto">
              <a:spcAft>
                <a:spcPts val="0"/>
              </a:spcAft>
            </a:pPr>
            <a:endParaRPr lang="en-US" sz="3200"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914401" y="1379584"/>
            <a:ext cx="10515599" cy="4351338"/>
          </a:xfrm>
        </p:spPr>
        <p:txBody>
          <a:bodyPr>
            <a:noAutofit/>
          </a:bodyPr>
          <a:lstStyle/>
          <a:p>
            <a:pPr marL="457200" indent="-457200" algn="just">
              <a:lnSpc>
                <a:spcPct val="100000"/>
              </a:lnSpc>
              <a:buFontTx/>
              <a:buAutoNum type="alphaLcParenBoth"/>
            </a:pPr>
            <a:r>
              <a:rPr lang="en-US" sz="2200" dirty="0">
                <a:cs typeface="Times New Roman" panose="02020603050405020304" pitchFamily="18" charset="0"/>
              </a:rPr>
              <a:t>A community center must</a:t>
            </a:r>
            <a:r>
              <a:rPr lang="en-US" sz="2200" dirty="0">
                <a:solidFill>
                  <a:srgbClr val="FFFF00"/>
                </a:solidFill>
                <a:cs typeface="Times New Roman" panose="02020603050405020304" pitchFamily="18" charset="0"/>
              </a:rPr>
              <a:t> </a:t>
            </a:r>
            <a:r>
              <a:rPr lang="en-US" sz="2200" b="1" dirty="0">
                <a:cs typeface="Times New Roman" panose="02020603050405020304" pitchFamily="18" charset="0"/>
              </a:rPr>
              <a:t>receive from the department</a:t>
            </a:r>
            <a:r>
              <a:rPr lang="en-US" sz="2200" dirty="0">
                <a:cs typeface="Times New Roman" panose="02020603050405020304" pitchFamily="18" charset="0"/>
              </a:rPr>
              <a:t> </a:t>
            </a:r>
            <a:r>
              <a:rPr lang="en-US" sz="2200" b="1" dirty="0">
                <a:cs typeface="Times New Roman" panose="02020603050405020304" pitchFamily="18" charset="0"/>
              </a:rPr>
              <a:t>prior written approval to acquire real property, including a building</a:t>
            </a:r>
            <a:r>
              <a:rPr lang="en-US" sz="2200" dirty="0">
                <a:solidFill>
                  <a:srgbClr val="FFC000"/>
                </a:solidFill>
                <a:cs typeface="Times New Roman" panose="02020603050405020304" pitchFamily="18" charset="0"/>
              </a:rPr>
              <a:t>, </a:t>
            </a:r>
            <a:r>
              <a:rPr lang="en-US" sz="2200" dirty="0">
                <a:cs typeface="Times New Roman" panose="02020603050405020304" pitchFamily="18" charset="0"/>
              </a:rPr>
              <a:t>if the acquisition </a:t>
            </a:r>
            <a:r>
              <a:rPr lang="en-US" sz="2200" b="1" dirty="0">
                <a:cs typeface="Times New Roman" panose="02020603050405020304" pitchFamily="18" charset="0"/>
              </a:rPr>
              <a:t>involves</a:t>
            </a:r>
            <a:r>
              <a:rPr lang="en-US" sz="2200" dirty="0">
                <a:cs typeface="Times New Roman" panose="02020603050405020304" pitchFamily="18" charset="0"/>
              </a:rPr>
              <a:t> the use of department funds or local funds required to match department funds.  In addition, </a:t>
            </a:r>
            <a:r>
              <a:rPr lang="en-US" sz="2200" b="1" dirty="0">
                <a:cs typeface="Times New Roman" panose="02020603050405020304" pitchFamily="18" charset="0"/>
              </a:rPr>
              <a:t>for acquisition of nonresidential property</a:t>
            </a:r>
            <a:r>
              <a:rPr lang="en-US" sz="2200" dirty="0">
                <a:cs typeface="Times New Roman" panose="02020603050405020304" pitchFamily="18" charset="0"/>
              </a:rPr>
              <a:t>, the community center </a:t>
            </a:r>
            <a:r>
              <a:rPr lang="en-US" sz="2200" b="1" dirty="0">
                <a:cs typeface="Times New Roman" panose="02020603050405020304" pitchFamily="18" charset="0"/>
              </a:rPr>
              <a:t>must notify each local agency that appoints members to the board of trustees</a:t>
            </a:r>
            <a:r>
              <a:rPr lang="en-US" sz="2200" dirty="0">
                <a:cs typeface="Times New Roman" panose="02020603050405020304" pitchFamily="18" charset="0"/>
              </a:rPr>
              <a:t> not later than the 31</a:t>
            </a:r>
            <a:r>
              <a:rPr lang="en-US" sz="2200" baseline="30000" dirty="0">
                <a:cs typeface="Times New Roman" panose="02020603050405020304" pitchFamily="18" charset="0"/>
              </a:rPr>
              <a:t>st</a:t>
            </a:r>
            <a:r>
              <a:rPr lang="en-US" sz="2200" dirty="0">
                <a:cs typeface="Times New Roman" panose="02020603050405020304" pitchFamily="18" charset="0"/>
              </a:rPr>
              <a:t> day before it enters into a binding obligation to acquire the property.</a:t>
            </a:r>
          </a:p>
          <a:p>
            <a:pPr marL="457200" indent="-457200" algn="just">
              <a:lnSpc>
                <a:spcPct val="100000"/>
              </a:lnSpc>
              <a:buNone/>
            </a:pPr>
            <a:r>
              <a:rPr lang="en-US" sz="2200" dirty="0">
                <a:solidFill>
                  <a:srgbClr val="FFC000"/>
                </a:solidFill>
                <a:cs typeface="Times New Roman" panose="02020603050405020304" pitchFamily="18" charset="0"/>
              </a:rPr>
              <a:t>(b)  </a:t>
            </a:r>
            <a:r>
              <a:rPr lang="en-US" sz="2200" dirty="0">
                <a:cs typeface="Times New Roman" panose="02020603050405020304" pitchFamily="18" charset="0"/>
              </a:rPr>
              <a:t>	A community center </a:t>
            </a:r>
            <a:r>
              <a:rPr lang="en-US" sz="2200" b="1" dirty="0">
                <a:cs typeface="Times New Roman" panose="02020603050405020304" pitchFamily="18" charset="0"/>
              </a:rPr>
              <a:t>must notify the department and each local agency that appoints members to the board of trustees </a:t>
            </a:r>
            <a:r>
              <a:rPr lang="en-US" sz="2200" dirty="0">
                <a:cs typeface="Times New Roman" panose="02020603050405020304" pitchFamily="18" charset="0"/>
              </a:rPr>
              <a:t>not later than the 31</a:t>
            </a:r>
            <a:r>
              <a:rPr lang="en-US" sz="2200" baseline="30000" dirty="0">
                <a:cs typeface="Times New Roman" panose="02020603050405020304" pitchFamily="18" charset="0"/>
              </a:rPr>
              <a:t>st</a:t>
            </a:r>
            <a:r>
              <a:rPr lang="en-US" sz="2200" dirty="0">
                <a:cs typeface="Times New Roman" panose="02020603050405020304" pitchFamily="18" charset="0"/>
              </a:rPr>
              <a:t> day before it enters into a binding obligation </a:t>
            </a:r>
            <a:r>
              <a:rPr lang="en-US" sz="2200" b="1" dirty="0">
                <a:cs typeface="Times New Roman" panose="02020603050405020304" pitchFamily="18" charset="0"/>
              </a:rPr>
              <a:t>to acquire real property, including a building</a:t>
            </a:r>
            <a:r>
              <a:rPr lang="en-US" sz="2200" dirty="0">
                <a:cs typeface="Times New Roman" panose="02020603050405020304" pitchFamily="18" charset="0"/>
              </a:rPr>
              <a:t>, if the acquisition </a:t>
            </a:r>
            <a:r>
              <a:rPr lang="en-US" sz="2200" b="1" dirty="0">
                <a:cs typeface="Times New Roman" panose="02020603050405020304" pitchFamily="18" charset="0"/>
              </a:rPr>
              <a:t>does not </a:t>
            </a:r>
            <a:r>
              <a:rPr lang="en-US" sz="2200" dirty="0">
                <a:cs typeface="Times New Roman" panose="02020603050405020304" pitchFamily="18" charset="0"/>
              </a:rPr>
              <a:t>involve the use of department funds or local funds required to match department funds.  The commissioner, on request, may waive the 30-day requirement on a case-by-case basis. </a:t>
            </a:r>
          </a:p>
        </p:txBody>
      </p:sp>
      <p:sp>
        <p:nvSpPr>
          <p:cNvPr id="2" name="Title 1">
            <a:extLst>
              <a:ext uri="{FF2B5EF4-FFF2-40B4-BE49-F238E27FC236}">
                <a16:creationId xmlns:a16="http://schemas.microsoft.com/office/drawing/2014/main" id="{66ABC7C4-D59B-931C-1EA7-AE6C3C4F4F25}"/>
              </a:ext>
            </a:extLst>
          </p:cNvPr>
          <p:cNvSpPr>
            <a:spLocks noGrp="1"/>
          </p:cNvSpPr>
          <p:nvPr>
            <p:ph type="title"/>
          </p:nvPr>
        </p:nvSpPr>
        <p:spPr/>
        <p:txBody>
          <a:bodyPr>
            <a:normAutofit/>
          </a:bodyPr>
          <a:lstStyle/>
          <a:p>
            <a:r>
              <a:rPr lang="en-US" sz="3600" dirty="0"/>
              <a:t>534.021 Approval &amp; Notification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1493981" y="1379584"/>
            <a:ext cx="9326419" cy="4351338"/>
          </a:xfrm>
        </p:spPr>
        <p:txBody>
          <a:bodyPr>
            <a:normAutofit/>
          </a:bodyPr>
          <a:lstStyle/>
          <a:p>
            <a:pPr marL="0" indent="0" algn="just">
              <a:buNone/>
            </a:pPr>
            <a:r>
              <a:rPr lang="en-US" sz="2400" dirty="0">
                <a:cs typeface="Times New Roman" panose="02020603050405020304" pitchFamily="18" charset="0"/>
              </a:rPr>
              <a:t>The Board of Trustees can only act (1) through a majority vote (2) at a meeting posted in accordance with the Texas Open Meetings Act (3) in which a quorum of the Board of Trustees is present</a:t>
            </a:r>
          </a:p>
          <a:p>
            <a:pPr marL="0" indent="0" algn="just">
              <a:buNone/>
            </a:pPr>
            <a:endParaRPr lang="en-US" sz="2400" dirty="0">
              <a:cs typeface="Times New Roman" panose="02020603050405020304" pitchFamily="18" charset="0"/>
            </a:endParaRPr>
          </a:p>
          <a:p>
            <a:pPr marL="0" indent="0" algn="just">
              <a:buNone/>
            </a:pPr>
            <a:r>
              <a:rPr lang="en-US" sz="2400" b="1" dirty="0">
                <a:cs typeface="Times New Roman" panose="02020603050405020304" pitchFamily="18" charset="0"/>
              </a:rPr>
              <a:t>Individual</a:t>
            </a:r>
            <a:r>
              <a:rPr lang="en-US" sz="2400" dirty="0">
                <a:cs typeface="Times New Roman" panose="02020603050405020304" pitchFamily="18" charset="0"/>
              </a:rPr>
              <a:t> Board of Trustee members, including the Chair, have no express authority</a:t>
            </a:r>
          </a:p>
          <a:p>
            <a:pPr algn="just" eaLnBrk="1" hangingPunct="1"/>
            <a:endParaRPr lang="en-US" sz="2400" dirty="0">
              <a:cs typeface="Times New Roman" panose="02020603050405020304" pitchFamily="18" charset="0"/>
            </a:endParaRPr>
          </a:p>
          <a:p>
            <a:pPr marL="0" indent="0" algn="just">
              <a:buNone/>
            </a:pPr>
            <a:r>
              <a:rPr lang="en-US" sz="2400" dirty="0">
                <a:cs typeface="Times New Roman" panose="02020603050405020304" pitchFamily="18" charset="0"/>
              </a:rPr>
              <a:t>Action, or votes, may only be taken on properly posted items, which usually means listed on the Agenda</a:t>
            </a:r>
          </a:p>
        </p:txBody>
      </p:sp>
      <p:sp>
        <p:nvSpPr>
          <p:cNvPr id="54273" name="Rectangle 2"/>
          <p:cNvSpPr>
            <a:spLocks noGrp="1" noChangeArrowheads="1"/>
          </p:cNvSpPr>
          <p:nvPr>
            <p:ph type="title"/>
          </p:nvPr>
        </p:nvSpPr>
        <p:spPr/>
        <p:txBody>
          <a:bodyPr>
            <a:normAutofit/>
          </a:bodyPr>
          <a:lstStyle/>
          <a:p>
            <a:pPr eaLnBrk="1" hangingPunct="1"/>
            <a:r>
              <a:rPr lang="en-US" sz="3600" dirty="0">
                <a:latin typeface="+mj-lt"/>
                <a:cs typeface="Times New Roman" panose="02020603050405020304" pitchFamily="18" charset="0"/>
              </a:rPr>
              <a:t>Board of Trustee Authority</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838200" y="1379584"/>
            <a:ext cx="10349347" cy="4351338"/>
          </a:xfrm>
        </p:spPr>
        <p:txBody>
          <a:bodyPr>
            <a:noAutofit/>
          </a:bodyPr>
          <a:lstStyle/>
          <a:p>
            <a:pPr marL="461963" indent="-461963">
              <a:buNone/>
            </a:pPr>
            <a:r>
              <a:rPr lang="en-US" sz="2000" dirty="0">
                <a:cs typeface="Times New Roman" panose="02020603050405020304" pitchFamily="18" charset="0"/>
              </a:rPr>
              <a:t>(a) 	Each board of trustees must: </a:t>
            </a:r>
          </a:p>
          <a:p>
            <a:pPr marL="914400" indent="-463550" algn="just">
              <a:buNone/>
            </a:pPr>
            <a:r>
              <a:rPr lang="en-US" sz="2000" dirty="0">
                <a:cs typeface="Times New Roman" panose="02020603050405020304" pitchFamily="18" charset="0"/>
              </a:rPr>
              <a:t>(1) 	retain all financial records, supporting documents, statistical records, and any other documents pertinent to its community center budgets, contracts, performance/workload measure, and persons served for a period of five years. If audit discrepancies have not been resolved at the end of five years, the records must be retained until resolution; </a:t>
            </a:r>
          </a:p>
          <a:p>
            <a:pPr marL="914400" indent="-463550" algn="just">
              <a:buNone/>
            </a:pPr>
            <a:r>
              <a:rPr lang="en-US" sz="2000" dirty="0">
                <a:cs typeface="Times New Roman" panose="02020603050405020304" pitchFamily="18" charset="0"/>
              </a:rPr>
              <a:t>(2) 	deposit community center funds through the Federal Deposit Insurance Corporation or the Federal Savings and Loan Insurance Corporation, or to secure deposits using collateral in a manner that protects the deposited funds; and </a:t>
            </a:r>
          </a:p>
          <a:p>
            <a:pPr marL="914400" indent="-463550" algn="just">
              <a:buNone/>
            </a:pPr>
            <a:r>
              <a:rPr lang="en-US" sz="2000" dirty="0">
                <a:cs typeface="Times New Roman" panose="02020603050405020304" pitchFamily="18" charset="0"/>
              </a:rPr>
              <a:t>(3) 	ensure that Department of Aging and Disability Services (DADS) and Department of State Health Services (DSHS) have unrestricted access to all facilities, records, data, and other information under control of the community center or its contractors as necessary to enable DADS and DSHS to audit, monitor, and review all financial and programmatic activities and services associated with the center as provided by Texas Health and Safety Code, §534.033(a). </a:t>
            </a: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6"/>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62693351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533746-4367-AFA6-55CB-2B810276C513}"/>
              </a:ext>
            </a:extLst>
          </p:cNvPr>
          <p:cNvSpPr>
            <a:spLocks noGrp="1"/>
          </p:cNvSpPr>
          <p:nvPr>
            <p:ph idx="1"/>
          </p:nvPr>
        </p:nvSpPr>
        <p:spPr/>
        <p:txBody>
          <a:bodyPr/>
          <a:lstStyle/>
          <a:p>
            <a:pPr marL="0" indent="0">
              <a:buNone/>
            </a:pPr>
            <a:r>
              <a:rPr lang="en-US" dirty="0"/>
              <a:t>(b) Before assuming office receive training on:</a:t>
            </a:r>
          </a:p>
          <a:p>
            <a:pPr marL="0" indent="0">
              <a:buNone/>
            </a:pPr>
            <a:endParaRPr lang="en-US"/>
          </a:p>
          <a:p>
            <a:pPr marL="0" indent="0">
              <a:buNone/>
            </a:pPr>
            <a:r>
              <a:rPr lang="en-US"/>
              <a:t>(</a:t>
            </a:r>
            <a:r>
              <a:rPr lang="en-US" dirty="0"/>
              <a:t>A) The importance of local planning and the role and function of the board of trustees, planning advisory committees, community center staff, and other service organizations;</a:t>
            </a:r>
          </a:p>
          <a:p>
            <a:pPr marL="0" indent="0">
              <a:buNone/>
            </a:pPr>
            <a:endParaRPr lang="en-US" dirty="0"/>
          </a:p>
          <a:p>
            <a:pPr marL="0" indent="0">
              <a:buNone/>
            </a:pPr>
            <a:r>
              <a:rPr lang="en-US" dirty="0"/>
              <a:t>(B)  The current philosophies </a:t>
            </a:r>
            <a:r>
              <a:rPr lang="en-US" dirty="0" err="1"/>
              <a:t>nad</a:t>
            </a:r>
            <a:r>
              <a:rPr lang="en-US" dirty="0"/>
              <a:t> program principles on which service delivery systems are founded information about the service and support needs of people with mental illnesses, intellectual disabilities, and related conditions, and the range of environments in which those services may be delivered;</a:t>
            </a:r>
          </a:p>
        </p:txBody>
      </p:sp>
      <p:sp>
        <p:nvSpPr>
          <p:cNvPr id="3" name="Slide Number Placeholder 2">
            <a:extLst>
              <a:ext uri="{FF2B5EF4-FFF2-40B4-BE49-F238E27FC236}">
                <a16:creationId xmlns:a16="http://schemas.microsoft.com/office/drawing/2014/main" id="{75A8BC8B-3D97-A598-024F-5A88CD02373E}"/>
              </a:ext>
            </a:extLst>
          </p:cNvPr>
          <p:cNvSpPr>
            <a:spLocks noGrp="1"/>
          </p:cNvSpPr>
          <p:nvPr>
            <p:ph type="sldNum" sz="quarter" idx="12"/>
          </p:nvPr>
        </p:nvSpPr>
        <p:spPr/>
        <p:txBody>
          <a:bodyPr/>
          <a:lstStyle/>
          <a:p>
            <a:pPr>
              <a:defRPr/>
            </a:pPr>
            <a:fld id="{041A4B83-5DEB-4935-95D6-928283213560}" type="slidenum">
              <a:rPr lang="en-US" smtClean="0"/>
              <a:pPr>
                <a:defRPr/>
              </a:pPr>
              <a:t>46</a:t>
            </a:fld>
            <a:endParaRPr lang="en-US" dirty="0"/>
          </a:p>
        </p:txBody>
      </p:sp>
      <p:sp>
        <p:nvSpPr>
          <p:cNvPr id="4" name="Title 3">
            <a:extLst>
              <a:ext uri="{FF2B5EF4-FFF2-40B4-BE49-F238E27FC236}">
                <a16:creationId xmlns:a16="http://schemas.microsoft.com/office/drawing/2014/main" id="{3A29783C-4352-B370-5B00-E77DAE7177CF}"/>
              </a:ext>
            </a:extLst>
          </p:cNvPr>
          <p:cNvSpPr>
            <a:spLocks noGrp="1"/>
          </p:cNvSpPr>
          <p:nvPr>
            <p:ph type="title"/>
          </p:nvPr>
        </p:nvSpPr>
        <p:spPr/>
        <p:txBody>
          <a:bodyPr/>
          <a:lstStyle/>
          <a:p>
            <a:r>
              <a:rPr lang="en-US" dirty="0"/>
              <a:t>Standards of Administration con.</a:t>
            </a:r>
          </a:p>
        </p:txBody>
      </p:sp>
    </p:spTree>
    <p:extLst>
      <p:ext uri="{BB962C8B-B14F-4D97-AF65-F5344CB8AC3E}">
        <p14:creationId xmlns:p14="http://schemas.microsoft.com/office/powerpoint/2010/main" val="1143161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493981" y="1379584"/>
            <a:ext cx="9021619" cy="4351338"/>
          </a:xfrm>
        </p:spPr>
        <p:txBody>
          <a:bodyPr>
            <a:noAutofit/>
          </a:bodyPr>
          <a:lstStyle/>
          <a:p>
            <a:pPr marL="0" indent="0">
              <a:buNone/>
            </a:pPr>
            <a:r>
              <a:rPr lang="en-US" sz="2400" dirty="0">
                <a:cs typeface="Times New Roman" panose="02020603050405020304" pitchFamily="18" charset="0"/>
              </a:rPr>
              <a:t>(C)  an overview of mental illnesses, mental retardation, and related conditions; </a:t>
            </a:r>
          </a:p>
          <a:p>
            <a:pPr marL="0" indent="0" algn="just">
              <a:buNone/>
            </a:pPr>
            <a:r>
              <a:rPr lang="en-US" sz="2400" dirty="0">
                <a:cs typeface="Times New Roman" panose="02020603050405020304" pitchFamily="18" charset="0"/>
              </a:rPr>
              <a:t>(D) an overview of the current local and state service delivery system,   including descriptions of the types of mental health and mental retardation services provided by the community center; and </a:t>
            </a:r>
          </a:p>
          <a:p>
            <a:pPr marL="0" indent="0" algn="just">
              <a:buNone/>
            </a:pPr>
            <a:r>
              <a:rPr lang="en-US" sz="2400" dirty="0">
                <a:cs typeface="Times New Roman" panose="02020603050405020304" pitchFamily="18" charset="0"/>
              </a:rPr>
              <a:t>(E) applicable state and federal laws, rules, standards, and regulations. </a:t>
            </a:r>
          </a:p>
          <a:p>
            <a:pPr marL="461963" indent="-461963" algn="just">
              <a:buNone/>
            </a:pPr>
            <a:endParaRPr lang="en-US" sz="2400" dirty="0">
              <a:cs typeface="Times New Roman" panose="02020603050405020304" pitchFamily="18" charset="0"/>
            </a:endParaRPr>
          </a:p>
          <a:p>
            <a:pPr marL="461963" indent="-461963" algn="just">
              <a:buNone/>
            </a:pPr>
            <a:endParaRPr lang="en-US" sz="2400" dirty="0">
              <a:cs typeface="Times New Roman" panose="02020603050405020304" pitchFamily="18" charset="0"/>
            </a:endParaRPr>
          </a:p>
        </p:txBody>
      </p:sp>
      <p:sp>
        <p:nvSpPr>
          <p:cNvPr id="36865" name="Rectangle 2"/>
          <p:cNvSpPr>
            <a:spLocks noGrp="1" noChangeArrowheads="1"/>
          </p:cNvSpPr>
          <p:nvPr>
            <p:ph type="title"/>
          </p:nvPr>
        </p:nvSpPr>
        <p:spPr/>
        <p:txBody>
          <a:bodyPr>
            <a:noAutofit/>
          </a:bodyPr>
          <a:lstStyle/>
          <a:p>
            <a:pPr eaLnBrk="1" hangingPunct="1"/>
            <a:br>
              <a:rPr lang="en-US" sz="3600" dirty="0">
                <a:solidFill>
                  <a:schemeClr val="tx1"/>
                </a:solidFill>
                <a:latin typeface="+mj-lt"/>
                <a:cs typeface="Times New Roman" panose="02020603050405020304" pitchFamily="18" charset="0"/>
              </a:rPr>
            </a:br>
            <a:br>
              <a:rPr lang="en-US" sz="3600" dirty="0">
                <a:solidFill>
                  <a:schemeClr val="tx1"/>
                </a:solidFill>
                <a:latin typeface="+mj-lt"/>
                <a:cs typeface="Times New Roman" panose="02020603050405020304" pitchFamily="18" charset="0"/>
              </a:rPr>
            </a:br>
            <a:r>
              <a:rPr lang="en-US" sz="3600" dirty="0">
                <a:solidFill>
                  <a:schemeClr val="accent6"/>
                </a:solidFill>
                <a:latin typeface="+mj-lt"/>
                <a:cs typeface="Times New Roman" panose="02020603050405020304" pitchFamily="18" charset="0"/>
              </a:rPr>
              <a:t>Standards of Administration for Board of Trustees </a:t>
            </a:r>
          </a:p>
        </p:txBody>
      </p:sp>
    </p:spTree>
    <p:extLst>
      <p:ext uri="{BB962C8B-B14F-4D97-AF65-F5344CB8AC3E}">
        <p14:creationId xmlns:p14="http://schemas.microsoft.com/office/powerpoint/2010/main" val="136133555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p:cNvSpPr>
            <a:spLocks noGrp="1" noChangeArrowheads="1"/>
          </p:cNvSpPr>
          <p:nvPr>
            <p:ph idx="1"/>
          </p:nvPr>
        </p:nvSpPr>
        <p:spPr/>
        <p:txBody>
          <a:bodyPr>
            <a:normAutofit/>
          </a:bodyPr>
          <a:lstStyle/>
          <a:p>
            <a:pPr marL="0" indent="0">
              <a:buNone/>
            </a:pPr>
            <a:r>
              <a:rPr lang="en-US" altLang="en-US" sz="2800" dirty="0">
                <a:cs typeface="Times New Roman" panose="02020603050405020304" pitchFamily="18" charset="0"/>
              </a:rPr>
              <a:t>Three types of immunity apply to public officials</a:t>
            </a:r>
            <a:endParaRPr lang="en-US" altLang="en-US" sz="2800" b="1" dirty="0">
              <a:solidFill>
                <a:srgbClr val="FFC000"/>
              </a:solidFill>
              <a:cs typeface="Times New Roman" panose="02020603050405020304" pitchFamily="18" charset="0"/>
            </a:endParaRPr>
          </a:p>
          <a:p>
            <a:pPr lvl="1"/>
            <a:r>
              <a:rPr lang="en-US" altLang="en-US" sz="2800" dirty="0">
                <a:cs typeface="Times New Roman" panose="02020603050405020304" pitchFamily="18" charset="0"/>
              </a:rPr>
              <a:t>Legislative</a:t>
            </a:r>
          </a:p>
          <a:p>
            <a:pPr lvl="1"/>
            <a:r>
              <a:rPr lang="en-US" altLang="en-US" sz="2800" dirty="0">
                <a:cs typeface="Times New Roman" panose="02020603050405020304" pitchFamily="18" charset="0"/>
              </a:rPr>
              <a:t>Judicial</a:t>
            </a:r>
          </a:p>
          <a:p>
            <a:pPr lvl="1"/>
            <a:r>
              <a:rPr lang="en-US" altLang="en-US" sz="2800" dirty="0">
                <a:cs typeface="Times New Roman" panose="02020603050405020304" pitchFamily="18" charset="0"/>
              </a:rPr>
              <a:t>Qualified/Official</a:t>
            </a:r>
          </a:p>
        </p:txBody>
      </p:sp>
      <p:sp>
        <p:nvSpPr>
          <p:cNvPr id="318466" name="Rectangle 2"/>
          <p:cNvSpPr>
            <a:spLocks noGrp="1" noChangeArrowheads="1"/>
          </p:cNvSpPr>
          <p:nvPr>
            <p:ph type="title"/>
          </p:nvPr>
        </p:nvSpPr>
        <p:spPr/>
        <p:txBody>
          <a:bodyPr>
            <a:normAutofit/>
          </a:bodyPr>
          <a:lstStyle/>
          <a:p>
            <a:r>
              <a:rPr lang="en-US" altLang="en-US" sz="3600" b="1" dirty="0">
                <a:latin typeface="+mj-lt"/>
                <a:cs typeface="Times New Roman" panose="02020603050405020304" pitchFamily="18" charset="0"/>
              </a:rPr>
              <a:t>Individual Immunity</a:t>
            </a:r>
          </a:p>
        </p:txBody>
      </p:sp>
    </p:spTree>
    <p:extLst>
      <p:ext uri="{BB962C8B-B14F-4D97-AF65-F5344CB8AC3E}">
        <p14:creationId xmlns:p14="http://schemas.microsoft.com/office/powerpoint/2010/main" val="296848934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Rectangle 3"/>
          <p:cNvSpPr>
            <a:spLocks noGrp="1" noChangeArrowheads="1"/>
          </p:cNvSpPr>
          <p:nvPr>
            <p:ph idx="1"/>
          </p:nvPr>
        </p:nvSpPr>
        <p:spPr>
          <a:xfrm>
            <a:off x="1493981" y="1379584"/>
            <a:ext cx="8564419" cy="4351338"/>
          </a:xfrm>
        </p:spPr>
        <p:txBody>
          <a:bodyPr>
            <a:normAutofit/>
          </a:bodyPr>
          <a:lstStyle/>
          <a:p>
            <a:pPr algn="just">
              <a:lnSpc>
                <a:spcPct val="90000"/>
              </a:lnSpc>
            </a:pPr>
            <a:r>
              <a:rPr lang="en-US" altLang="en-US" sz="2400" dirty="0">
                <a:cs typeface="Times New Roman" panose="02020603050405020304" pitchFamily="18" charset="0"/>
              </a:rPr>
              <a:t>To be entitled to absolute immunity, the Board member must be performing legislative acts such as Board Resolutions</a:t>
            </a:r>
          </a:p>
          <a:p>
            <a:pPr marL="0" indent="0" algn="just">
              <a:buNone/>
            </a:pPr>
            <a:endParaRPr lang="en-US" altLang="en-US" sz="2400" dirty="0">
              <a:cs typeface="Times New Roman" panose="02020603050405020304" pitchFamily="18" charset="0"/>
            </a:endParaRPr>
          </a:p>
          <a:p>
            <a:pPr algn="just">
              <a:lnSpc>
                <a:spcPct val="90000"/>
              </a:lnSpc>
            </a:pPr>
            <a:r>
              <a:rPr lang="en-US" altLang="en-US" sz="2400" dirty="0">
                <a:cs typeface="Times New Roman" panose="02020603050405020304" pitchFamily="18" charset="0"/>
              </a:rPr>
              <a:t>An individual is shielded by absolute immunity, which applies even when the individual is acting in bad faith</a:t>
            </a:r>
          </a:p>
          <a:p>
            <a:pPr marL="0" indent="0" algn="just">
              <a:buNone/>
            </a:pPr>
            <a:endParaRPr lang="en-US" altLang="en-US" sz="2400" dirty="0">
              <a:cs typeface="Times New Roman" panose="02020603050405020304" pitchFamily="18" charset="0"/>
            </a:endParaRPr>
          </a:p>
          <a:p>
            <a:pPr algn="just">
              <a:lnSpc>
                <a:spcPct val="90000"/>
              </a:lnSpc>
            </a:pPr>
            <a:r>
              <a:rPr lang="en-US" altLang="en-US" sz="2400" dirty="0">
                <a:cs typeface="Times New Roman" panose="02020603050405020304" pitchFamily="18" charset="0"/>
              </a:rPr>
              <a:t>However, the Board may incur liability for the individual’s bad acts</a:t>
            </a:r>
          </a:p>
          <a:p>
            <a:pPr lvl="1">
              <a:lnSpc>
                <a:spcPct val="90000"/>
              </a:lnSpc>
            </a:pPr>
            <a:endParaRPr lang="en-US" altLang="en-US" sz="2400" dirty="0"/>
          </a:p>
        </p:txBody>
      </p:sp>
      <p:sp>
        <p:nvSpPr>
          <p:cNvPr id="319490" name="Rectangle 2"/>
          <p:cNvSpPr>
            <a:spLocks noGrp="1" noChangeArrowheads="1"/>
          </p:cNvSpPr>
          <p:nvPr>
            <p:ph type="title"/>
          </p:nvPr>
        </p:nvSpPr>
        <p:spPr/>
        <p:txBody>
          <a:bodyPr/>
          <a:lstStyle/>
          <a:p>
            <a:r>
              <a:rPr lang="en-US" altLang="en-US" sz="3600" dirty="0">
                <a:latin typeface="+mj-lt"/>
                <a:cs typeface="Times New Roman" panose="02020603050405020304" pitchFamily="18" charset="0"/>
              </a:rPr>
              <a:t>Legislative – Absolute Immunity</a:t>
            </a:r>
          </a:p>
        </p:txBody>
      </p:sp>
    </p:spTree>
    <p:extLst>
      <p:ext uri="{BB962C8B-B14F-4D97-AF65-F5344CB8AC3E}">
        <p14:creationId xmlns:p14="http://schemas.microsoft.com/office/powerpoint/2010/main" val="26010942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5" name="Rectangle 5"/>
          <p:cNvSpPr>
            <a:spLocks noChangeArrowheads="1"/>
          </p:cNvSpPr>
          <p:nvPr/>
        </p:nvSpPr>
        <p:spPr bwMode="auto">
          <a:xfrm>
            <a:off x="1981200" y="1295400"/>
            <a:ext cx="8229600" cy="5486400"/>
          </a:xfrm>
          <a:prstGeom prst="rect">
            <a:avLst/>
          </a:prstGeom>
          <a:noFill/>
          <a:ln w="9525">
            <a:noFill/>
            <a:miter lim="800000"/>
            <a:headEnd/>
            <a:tailEnd/>
          </a:ln>
        </p:spPr>
        <p:txBody>
          <a:bodyPr/>
          <a:lstStyle/>
          <a:p>
            <a:pPr marL="457200" indent="-457200" algn="just" eaLnBrk="0" hangingPunct="0">
              <a:buFont typeface="+mj-lt"/>
              <a:buAutoNum type="arabicPeriod"/>
            </a:pPr>
            <a:endParaRPr lang="en-US" sz="2000" dirty="0">
              <a:cs typeface="Times New Roman" panose="02020603050405020304" pitchFamily="18" charset="0"/>
            </a:endParaRPr>
          </a:p>
          <a:p>
            <a:pPr marL="457200" indent="-457200" algn="just" eaLnBrk="0" hangingPunct="0">
              <a:buFont typeface="+mj-lt"/>
              <a:buAutoNum type="arabicPeriod"/>
            </a:pPr>
            <a:endParaRPr lang="en-US" sz="2000" dirty="0">
              <a:cs typeface="Times New Roman" panose="02020603050405020304" pitchFamily="18" charset="0"/>
            </a:endParaRPr>
          </a:p>
        </p:txBody>
      </p:sp>
      <p:sp>
        <p:nvSpPr>
          <p:cNvPr id="8" name="Rectangle 4">
            <a:extLst>
              <a:ext uri="{FF2B5EF4-FFF2-40B4-BE49-F238E27FC236}">
                <a16:creationId xmlns:a16="http://schemas.microsoft.com/office/drawing/2014/main" id="{1D807E37-CEEA-4AF1-8BFD-1A0DC9C24B73}"/>
              </a:ext>
            </a:extLst>
          </p:cNvPr>
          <p:cNvSpPr txBox="1">
            <a:spLocks noChangeArrowheads="1"/>
          </p:cNvSpPr>
          <p:nvPr/>
        </p:nvSpPr>
        <p:spPr>
          <a:xfrm>
            <a:off x="1524000" y="381000"/>
            <a:ext cx="9144000" cy="838200"/>
          </a:xfrm>
          <a:prstGeom prst="rect">
            <a:avLst/>
          </a:prstGeom>
        </p:spPr>
        <p:txBody>
          <a:bodyPr vert="horz" lIns="90488" tIns="44450" rIns="90488" bIns="4445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000" b="1" dirty="0">
              <a:latin typeface="Times New Roman" panose="02020603050405020304" pitchFamily="18" charset="0"/>
              <a:cs typeface="Times New Roman" panose="02020603050405020304" pitchFamily="18" charset="0"/>
            </a:endParaRPr>
          </a:p>
          <a:p>
            <a:pPr fontAlgn="auto">
              <a:spcAft>
                <a:spcPts val="0"/>
              </a:spcAft>
            </a:pP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1882F4-3EA9-AFE0-930C-47482CD44487}"/>
              </a:ext>
            </a:extLst>
          </p:cNvPr>
          <p:cNvSpPr>
            <a:spLocks noGrp="1"/>
          </p:cNvSpPr>
          <p:nvPr>
            <p:ph idx="1"/>
          </p:nvPr>
        </p:nvSpPr>
        <p:spPr/>
        <p:txBody>
          <a:bodyPr>
            <a:noAutofit/>
          </a:bodyPr>
          <a:lstStyle/>
          <a:p>
            <a:pPr marL="457200" indent="-457200" algn="just" eaLnBrk="0" hangingPunct="0">
              <a:buFont typeface="+mj-lt"/>
              <a:buAutoNum type="arabicPeriod"/>
            </a:pPr>
            <a:r>
              <a:rPr lang="en-US" sz="2400" dirty="0">
                <a:cs typeface="Times New Roman" panose="02020603050405020304" pitchFamily="18" charset="0"/>
              </a:rPr>
              <a:t>An agency of the state, a governmental unit, and a unit of local government as defined and specified by Chapter 101 and 102 of the Texas Civil Practice &amp; Remedies Code </a:t>
            </a:r>
          </a:p>
          <a:p>
            <a:pPr marL="914400" lvl="1" indent="-457200" algn="just" eaLnBrk="0" hangingPunct="0"/>
            <a:r>
              <a:rPr lang="en-US" sz="2400" dirty="0">
                <a:cs typeface="Times New Roman" panose="02020603050405020304" pitchFamily="18" charset="0"/>
              </a:rPr>
              <a:t>Texas Tort Claims Act</a:t>
            </a:r>
          </a:p>
          <a:p>
            <a:pPr marL="457200" indent="-457200" algn="just" eaLnBrk="0" hangingPunct="0">
              <a:buFont typeface="+mj-lt"/>
              <a:buAutoNum type="arabicPeriod"/>
            </a:pPr>
            <a:r>
              <a:rPr lang="en-US" sz="2400" dirty="0">
                <a:cs typeface="Times New Roman" panose="02020603050405020304" pitchFamily="18" charset="0"/>
              </a:rPr>
              <a:t>A local government as defined by Section 791.003, Government Code </a:t>
            </a:r>
          </a:p>
          <a:p>
            <a:pPr marL="914400" lvl="1" indent="-457200" algn="just" eaLnBrk="0" hangingPunct="0"/>
            <a:r>
              <a:rPr lang="en-US" sz="2400" dirty="0">
                <a:cs typeface="Times New Roman" panose="02020603050405020304" pitchFamily="18" charset="0"/>
              </a:rPr>
              <a:t>Interlocal Cooperation Act</a:t>
            </a:r>
          </a:p>
          <a:p>
            <a:pPr marL="457200" indent="-457200" algn="just" eaLnBrk="0" hangingPunct="0">
              <a:buFont typeface="+mj-lt"/>
              <a:buAutoNum type="arabicPeriod"/>
            </a:pPr>
            <a:r>
              <a:rPr lang="en-US" sz="2400" dirty="0">
                <a:cs typeface="Times New Roman" panose="02020603050405020304" pitchFamily="18" charset="0"/>
              </a:rPr>
              <a:t>A local government for the purposes of Chapter 2259, Government Code</a:t>
            </a:r>
          </a:p>
          <a:p>
            <a:pPr marL="914400" lvl="1" indent="-457200" algn="just" eaLnBrk="0" hangingPunct="0"/>
            <a:r>
              <a:rPr lang="en-US" sz="2400" dirty="0">
                <a:cs typeface="Times New Roman" panose="02020603050405020304" pitchFamily="18" charset="0"/>
              </a:rPr>
              <a:t>Allows for self insurance by governmental entities</a:t>
            </a:r>
          </a:p>
          <a:p>
            <a:pPr marL="457200" indent="-457200" algn="just" eaLnBrk="0" hangingPunct="0">
              <a:buFont typeface="+mj-lt"/>
              <a:buAutoNum type="arabicPeriod"/>
            </a:pPr>
            <a:r>
              <a:rPr lang="en-US" sz="2400" dirty="0">
                <a:cs typeface="Times New Roman" panose="02020603050405020304" pitchFamily="18" charset="0"/>
              </a:rPr>
              <a:t>A political subdivision for the purposes of Chapter 172, Local Government Code </a:t>
            </a:r>
          </a:p>
          <a:p>
            <a:pPr marL="914400" lvl="1" indent="-457200" algn="just" eaLnBrk="0" hangingPunct="0"/>
            <a:r>
              <a:rPr lang="en-US" sz="2400" dirty="0">
                <a:cs typeface="Times New Roman" panose="02020603050405020304" pitchFamily="18" charset="0"/>
              </a:rPr>
              <a:t>Allows for group benefits programs</a:t>
            </a:r>
          </a:p>
          <a:p>
            <a:pPr algn="just" eaLnBrk="0" hangingPunct="0"/>
            <a:endParaRPr lang="en-US" sz="2400" dirty="0">
              <a:solidFill>
                <a:srgbClr val="FF0000"/>
              </a:solidFill>
              <a:cs typeface="Times New Roman" panose="02020603050405020304" pitchFamily="18" charset="0"/>
            </a:endParaRPr>
          </a:p>
        </p:txBody>
      </p:sp>
      <p:sp>
        <p:nvSpPr>
          <p:cNvPr id="2" name="Title 1">
            <a:extLst>
              <a:ext uri="{FF2B5EF4-FFF2-40B4-BE49-F238E27FC236}">
                <a16:creationId xmlns:a16="http://schemas.microsoft.com/office/drawing/2014/main" id="{F531C88C-72BC-9D89-1EF8-6EB5D6D499F4}"/>
              </a:ext>
            </a:extLst>
          </p:cNvPr>
          <p:cNvSpPr>
            <a:spLocks noGrp="1"/>
          </p:cNvSpPr>
          <p:nvPr>
            <p:ph type="title"/>
          </p:nvPr>
        </p:nvSpPr>
        <p:spPr/>
        <p:txBody>
          <a:bodyPr>
            <a:normAutofit/>
          </a:bodyPr>
          <a:lstStyle/>
          <a:p>
            <a:r>
              <a:rPr lang="en-US" sz="3600" dirty="0">
                <a:latin typeface="+mj-lt"/>
                <a:cs typeface="Times New Roman" panose="02020603050405020304" pitchFamily="18" charset="0"/>
              </a:rPr>
              <a:t>Texas Health &amp; Safety Code §534.001(c)</a:t>
            </a:r>
            <a:endParaRPr lang="en-US" sz="3600" dirty="0">
              <a:latin typeface="+mj-lt"/>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idx="1"/>
          </p:nvPr>
        </p:nvSpPr>
        <p:spPr>
          <a:xfrm>
            <a:off x="1219200" y="1253331"/>
            <a:ext cx="9968347" cy="4351338"/>
          </a:xfrm>
        </p:spPr>
        <p:txBody>
          <a:bodyPr>
            <a:noAutofit/>
          </a:bodyPr>
          <a:lstStyle/>
          <a:p>
            <a:pPr marL="0" indent="0">
              <a:lnSpc>
                <a:spcPct val="100000"/>
              </a:lnSpc>
              <a:buNone/>
            </a:pPr>
            <a:r>
              <a:rPr lang="en-US" altLang="en-US" sz="2400" dirty="0">
                <a:cs typeface="Times New Roman" panose="02020603050405020304" pitchFamily="18" charset="0"/>
              </a:rPr>
              <a:t>To be entitled to official immunity, the Board member must be:</a:t>
            </a:r>
          </a:p>
          <a:p>
            <a:pPr lvl="1">
              <a:lnSpc>
                <a:spcPct val="100000"/>
              </a:lnSpc>
            </a:pPr>
            <a:r>
              <a:rPr lang="en-US" altLang="en-US" sz="2400" dirty="0">
                <a:cs typeface="Times New Roman" panose="02020603050405020304" pitchFamily="18" charset="0"/>
              </a:rPr>
              <a:t>Performing discretionary (not ministerial) duties</a:t>
            </a:r>
          </a:p>
          <a:p>
            <a:pPr lvl="2">
              <a:lnSpc>
                <a:spcPct val="100000"/>
              </a:lnSpc>
            </a:pPr>
            <a:r>
              <a:rPr lang="en-US" altLang="en-US" sz="2000" dirty="0">
                <a:cs typeface="Times New Roman" panose="02020603050405020304" pitchFamily="18" charset="0"/>
              </a:rPr>
              <a:t>A discretionary act involves personal deliberation, decision and judgment</a:t>
            </a:r>
          </a:p>
          <a:p>
            <a:pPr lvl="2">
              <a:lnSpc>
                <a:spcPct val="100000"/>
              </a:lnSpc>
            </a:pPr>
            <a:r>
              <a:rPr lang="en-US" altLang="en-US" sz="2000" dirty="0">
                <a:cs typeface="Times New Roman" panose="02020603050405020304" pitchFamily="18" charset="0"/>
              </a:rPr>
              <a:t>A ministerial act is one that is prescribed and defined by the law with such precision and certainty as to leave nothing to the exercise of discretion or judgment</a:t>
            </a:r>
          </a:p>
          <a:p>
            <a:pPr lvl="1">
              <a:lnSpc>
                <a:spcPct val="100000"/>
              </a:lnSpc>
            </a:pPr>
            <a:r>
              <a:rPr lang="en-US" altLang="en-US" sz="2400" dirty="0">
                <a:cs typeface="Times New Roman" panose="02020603050405020304" pitchFamily="18" charset="0"/>
              </a:rPr>
              <a:t>In good faith</a:t>
            </a:r>
          </a:p>
          <a:p>
            <a:pPr lvl="2">
              <a:lnSpc>
                <a:spcPct val="100000"/>
              </a:lnSpc>
            </a:pPr>
            <a:r>
              <a:rPr lang="en-US" altLang="en-US" sz="2000" dirty="0">
                <a:cs typeface="Times New Roman" panose="02020603050405020304" pitchFamily="18" charset="0"/>
              </a:rPr>
              <a:t>Would a reasonably prudent person in the same or similar circumstances have taken the same actions</a:t>
            </a:r>
          </a:p>
          <a:p>
            <a:pPr lvl="1">
              <a:lnSpc>
                <a:spcPct val="100000"/>
              </a:lnSpc>
            </a:pPr>
            <a:r>
              <a:rPr lang="en-US" altLang="en-US" sz="2400" dirty="0">
                <a:cs typeface="Times New Roman" panose="02020603050405020304" pitchFamily="18" charset="0"/>
              </a:rPr>
              <a:t>Within the scope of his authority</a:t>
            </a:r>
          </a:p>
          <a:p>
            <a:pPr lvl="2">
              <a:lnSpc>
                <a:spcPct val="100000"/>
              </a:lnSpc>
            </a:pPr>
            <a:r>
              <a:rPr lang="en-US" altLang="en-US" sz="2000" dirty="0">
                <a:cs typeface="Times New Roman" panose="02020603050405020304" pitchFamily="18" charset="0"/>
              </a:rPr>
              <a:t>Immunity does not protect a board member from, and a member may be personally liable for, acts that exceed the authority conferred by law, such as false, defamatory statements</a:t>
            </a:r>
          </a:p>
          <a:p>
            <a:pPr lvl="1">
              <a:lnSpc>
                <a:spcPct val="100000"/>
              </a:lnSpc>
            </a:pPr>
            <a:endParaRPr lang="en-US" altLang="en-US" sz="2400" dirty="0">
              <a:cs typeface="Times New Roman" panose="02020603050405020304" pitchFamily="18" charset="0"/>
            </a:endParaRPr>
          </a:p>
        </p:txBody>
      </p:sp>
      <p:sp>
        <p:nvSpPr>
          <p:cNvPr id="320514" name="Rectangle 2"/>
          <p:cNvSpPr>
            <a:spLocks noGrp="1" noChangeArrowheads="1"/>
          </p:cNvSpPr>
          <p:nvPr>
            <p:ph type="title"/>
          </p:nvPr>
        </p:nvSpPr>
        <p:spPr/>
        <p:txBody>
          <a:bodyPr>
            <a:normAutofit/>
          </a:bodyPr>
          <a:lstStyle/>
          <a:p>
            <a:r>
              <a:rPr lang="en-US" altLang="en-US" sz="3600" dirty="0">
                <a:latin typeface="+mj-lt"/>
                <a:cs typeface="Times New Roman" panose="02020603050405020304" pitchFamily="18" charset="0"/>
              </a:rPr>
              <a:t>Qualified/Official Immunity</a:t>
            </a:r>
          </a:p>
        </p:txBody>
      </p:sp>
    </p:spTree>
    <p:extLst>
      <p:ext uri="{BB962C8B-B14F-4D97-AF65-F5344CB8AC3E}">
        <p14:creationId xmlns:p14="http://schemas.microsoft.com/office/powerpoint/2010/main" val="342181203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969FA-CD33-EE6B-117C-73B70069DFE9}"/>
              </a:ext>
            </a:extLst>
          </p:cNvPr>
          <p:cNvSpPr>
            <a:spLocks noGrp="1"/>
          </p:cNvSpPr>
          <p:nvPr>
            <p:ph type="title"/>
          </p:nvPr>
        </p:nvSpPr>
        <p:spPr/>
        <p:txBody>
          <a:bodyPr/>
          <a:lstStyle/>
          <a:p>
            <a:r>
              <a:rPr lang="en-US" dirty="0"/>
              <a:t>Open Meetings Act</a:t>
            </a:r>
          </a:p>
        </p:txBody>
      </p:sp>
      <p:sp>
        <p:nvSpPr>
          <p:cNvPr id="6" name="Text Placeholder 5">
            <a:extLst>
              <a:ext uri="{FF2B5EF4-FFF2-40B4-BE49-F238E27FC236}">
                <a16:creationId xmlns:a16="http://schemas.microsoft.com/office/drawing/2014/main" id="{31986270-5C19-9EC9-B0A2-D51BDE4A664D}"/>
              </a:ext>
            </a:extLst>
          </p:cNvPr>
          <p:cNvSpPr>
            <a:spLocks noGrp="1"/>
          </p:cNvSpPr>
          <p:nvPr>
            <p:ph type="body" sz="quarter" idx="10"/>
          </p:nvPr>
        </p:nvSpPr>
        <p:spPr/>
        <p:txBody>
          <a:bodyPr/>
          <a:lstStyle/>
          <a:p>
            <a:r>
              <a:rPr lang="en-US" dirty="0"/>
              <a:t>Quick Tips</a:t>
            </a:r>
          </a:p>
        </p:txBody>
      </p:sp>
      <p:sp>
        <p:nvSpPr>
          <p:cNvPr id="3" name="Slide Number Placeholder 2">
            <a:extLst>
              <a:ext uri="{FF2B5EF4-FFF2-40B4-BE49-F238E27FC236}">
                <a16:creationId xmlns:a16="http://schemas.microsoft.com/office/drawing/2014/main" id="{35AD5854-2735-1558-D4A3-4211231A6071}"/>
              </a:ext>
            </a:extLst>
          </p:cNvPr>
          <p:cNvSpPr>
            <a:spLocks noGrp="1"/>
          </p:cNvSpPr>
          <p:nvPr>
            <p:ph type="sldNum" sz="quarter" idx="4294967295"/>
          </p:nvPr>
        </p:nvSpPr>
        <p:spPr>
          <a:xfrm>
            <a:off x="8610600" y="6213475"/>
            <a:ext cx="2057400" cy="368300"/>
          </a:xfrm>
        </p:spPr>
        <p:txBody>
          <a:bodyPr/>
          <a:lstStyle/>
          <a:p>
            <a:pPr>
              <a:defRPr/>
            </a:pPr>
            <a:fld id="{041A4B83-5DEB-4935-95D6-928283213560}" type="slidenum">
              <a:rPr lang="en-US" smtClean="0"/>
              <a:pPr>
                <a:defRPr/>
              </a:pPr>
              <a:t>51</a:t>
            </a:fld>
            <a:endParaRPr lang="en-US" dirty="0"/>
          </a:p>
        </p:txBody>
      </p:sp>
    </p:spTree>
    <p:extLst>
      <p:ext uri="{BB962C8B-B14F-4D97-AF65-F5344CB8AC3E}">
        <p14:creationId xmlns:p14="http://schemas.microsoft.com/office/powerpoint/2010/main" val="1972069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286D72-7E2C-C9F2-EB61-627985C60A14}"/>
              </a:ext>
            </a:extLst>
          </p:cNvPr>
          <p:cNvSpPr>
            <a:spLocks noGrp="1"/>
          </p:cNvSpPr>
          <p:nvPr>
            <p:ph idx="1"/>
          </p:nvPr>
        </p:nvSpPr>
        <p:spPr>
          <a:xfrm>
            <a:off x="1155699" y="1219200"/>
            <a:ext cx="10044547" cy="4876800"/>
          </a:xfrm>
        </p:spPr>
        <p:txBody>
          <a:bodyPr>
            <a:normAutofit lnSpcReduction="10000"/>
          </a:bodyPr>
          <a:lstStyle/>
          <a:p>
            <a:pPr algn="just"/>
            <a:r>
              <a:rPr lang="en-US" sz="3600" dirty="0"/>
              <a:t>HB 3112 New exception for closed session regarding discussions of cyber security measures. </a:t>
            </a:r>
            <a:r>
              <a:rPr lang="en-US" sz="3600" b="1" dirty="0"/>
              <a:t>Effective immediately</a:t>
            </a:r>
          </a:p>
          <a:p>
            <a:pPr algn="just"/>
            <a:r>
              <a:rPr lang="en-US" sz="3600" dirty="0"/>
              <a:t>HB 5534 Allows county clerks to post meeting notices electronically.</a:t>
            </a:r>
          </a:p>
          <a:p>
            <a:pPr algn="just"/>
            <a:r>
              <a:rPr lang="en-US" sz="3600" dirty="0"/>
              <a:t>HB 1522 When discussing a budget in an open meeting, the governmental entity is required  to post the budget on their website.</a:t>
            </a:r>
          </a:p>
          <a:p>
            <a:pPr algn="just"/>
            <a:r>
              <a:rPr lang="en-US" sz="3600" dirty="0"/>
              <a:t>HB 2520 Notices must be specific. </a:t>
            </a:r>
            <a:r>
              <a:rPr lang="en-US" sz="3600" b="1" dirty="0"/>
              <a:t>Vetoed</a:t>
            </a:r>
          </a:p>
        </p:txBody>
      </p:sp>
      <p:sp>
        <p:nvSpPr>
          <p:cNvPr id="4" name="Title 3">
            <a:extLst>
              <a:ext uri="{FF2B5EF4-FFF2-40B4-BE49-F238E27FC236}">
                <a16:creationId xmlns:a16="http://schemas.microsoft.com/office/drawing/2014/main" id="{D55A7A8B-06A6-78F1-EF94-FCCB270746BF}"/>
              </a:ext>
            </a:extLst>
          </p:cNvPr>
          <p:cNvSpPr>
            <a:spLocks noGrp="1"/>
          </p:cNvSpPr>
          <p:nvPr>
            <p:ph type="title"/>
          </p:nvPr>
        </p:nvSpPr>
        <p:spPr/>
        <p:txBody>
          <a:bodyPr>
            <a:normAutofit/>
          </a:bodyPr>
          <a:lstStyle/>
          <a:p>
            <a:r>
              <a:rPr lang="en-US" sz="3600" dirty="0"/>
              <a:t>New Legislation OMA</a:t>
            </a:r>
          </a:p>
        </p:txBody>
      </p:sp>
    </p:spTree>
    <p:extLst>
      <p:ext uri="{BB962C8B-B14F-4D97-AF65-F5344CB8AC3E}">
        <p14:creationId xmlns:p14="http://schemas.microsoft.com/office/powerpoint/2010/main" val="891783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57A9C-2F0A-854B-0919-6BC45782AF7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C144629-6984-5D8A-0E9F-4F059105AD24}"/>
              </a:ext>
            </a:extLst>
          </p:cNvPr>
          <p:cNvSpPr>
            <a:spLocks noGrp="1"/>
          </p:cNvSpPr>
          <p:nvPr>
            <p:ph idx="1"/>
          </p:nvPr>
        </p:nvSpPr>
        <p:spPr>
          <a:xfrm>
            <a:off x="1155699" y="1219200"/>
            <a:ext cx="10044547" cy="4876800"/>
          </a:xfrm>
        </p:spPr>
        <p:txBody>
          <a:bodyPr>
            <a:normAutofit/>
          </a:bodyPr>
          <a:lstStyle/>
          <a:p>
            <a:pPr algn="just"/>
            <a:r>
              <a:rPr lang="en-US" sz="3600" dirty="0"/>
              <a:t>SB 765 New exception for information, plans for detection of fraud.</a:t>
            </a:r>
          </a:p>
          <a:p>
            <a:pPr algn="just"/>
            <a:r>
              <a:rPr lang="en-US" sz="3600" dirty="0"/>
              <a:t>HB 4214  Each year governmental entities have to notify the attorney general of the physical and electronic ways to request open records. </a:t>
            </a:r>
            <a:r>
              <a:rPr lang="en-US" sz="3600" b="1" dirty="0"/>
              <a:t>Effective immediately</a:t>
            </a:r>
          </a:p>
          <a:p>
            <a:pPr algn="just"/>
            <a:r>
              <a:rPr lang="en-US" sz="3600" dirty="0"/>
              <a:t>HB 4310 Each member of the governing body shall have access to the public information of their governmental entity.</a:t>
            </a:r>
          </a:p>
          <a:p>
            <a:pPr algn="just"/>
            <a:endParaRPr lang="en-US" dirty="0"/>
          </a:p>
        </p:txBody>
      </p:sp>
      <p:sp>
        <p:nvSpPr>
          <p:cNvPr id="4" name="Title 3">
            <a:extLst>
              <a:ext uri="{FF2B5EF4-FFF2-40B4-BE49-F238E27FC236}">
                <a16:creationId xmlns:a16="http://schemas.microsoft.com/office/drawing/2014/main" id="{A94C5453-743B-81F6-2C52-299C088B74E4}"/>
              </a:ext>
            </a:extLst>
          </p:cNvPr>
          <p:cNvSpPr>
            <a:spLocks noGrp="1"/>
          </p:cNvSpPr>
          <p:nvPr>
            <p:ph type="title"/>
          </p:nvPr>
        </p:nvSpPr>
        <p:spPr/>
        <p:txBody>
          <a:bodyPr>
            <a:normAutofit/>
          </a:bodyPr>
          <a:lstStyle/>
          <a:p>
            <a:r>
              <a:rPr lang="en-US" sz="3600" dirty="0"/>
              <a:t>New Legislation PIA</a:t>
            </a:r>
          </a:p>
        </p:txBody>
      </p:sp>
    </p:spTree>
    <p:extLst>
      <p:ext uri="{BB962C8B-B14F-4D97-AF65-F5344CB8AC3E}">
        <p14:creationId xmlns:p14="http://schemas.microsoft.com/office/powerpoint/2010/main" val="1836603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351F3-6361-3E1E-F917-634516744AE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1322BA-7A7F-2E88-C796-CFCF20E4C06B}"/>
              </a:ext>
            </a:extLst>
          </p:cNvPr>
          <p:cNvSpPr>
            <a:spLocks noGrp="1"/>
          </p:cNvSpPr>
          <p:nvPr>
            <p:ph idx="1"/>
          </p:nvPr>
        </p:nvSpPr>
        <p:spPr>
          <a:xfrm>
            <a:off x="1142999" y="1143000"/>
            <a:ext cx="10044547" cy="4876800"/>
          </a:xfrm>
        </p:spPr>
        <p:txBody>
          <a:bodyPr>
            <a:normAutofit lnSpcReduction="10000"/>
          </a:bodyPr>
          <a:lstStyle/>
          <a:p>
            <a:pPr algn="just"/>
            <a:r>
              <a:rPr lang="en-US" dirty="0"/>
              <a:t>A quorum of members is able to attend the board meeting.  </a:t>
            </a:r>
          </a:p>
          <a:p>
            <a:pPr algn="just"/>
            <a:r>
              <a:rPr lang="en-US" dirty="0"/>
              <a:t>New board members have received the appropriate orientation materials.  </a:t>
            </a:r>
          </a:p>
          <a:p>
            <a:pPr algn="just"/>
            <a:r>
              <a:rPr lang="en-US" dirty="0"/>
              <a:t>When determining the time and location of the board meeting the needs of the community were considered. </a:t>
            </a:r>
          </a:p>
          <a:p>
            <a:pPr algn="just"/>
            <a:r>
              <a:rPr lang="en-US" dirty="0"/>
              <a:t>A public meeting notice providing the date, hour, place and topics that will be covered was posted at a place convenient to the public at least 72 hours before the scheduled time of the meeting unless an emergency meeting is being called. </a:t>
            </a:r>
          </a:p>
          <a:p>
            <a:pPr algn="just"/>
            <a:r>
              <a:rPr lang="en-US" dirty="0"/>
              <a:t>If the board meeting is going to be conducted remotely, board members and the public have been properly notified of how they can participate in the meeting through the use of technology. </a:t>
            </a:r>
          </a:p>
          <a:p>
            <a:pPr algn="just"/>
            <a:r>
              <a:rPr lang="en-US" dirty="0"/>
              <a:t>A meeting agenda, which includes a description of the items that will be discussed and acted upon, has been developed and publicly posted prior to the meeting. </a:t>
            </a:r>
          </a:p>
          <a:p>
            <a:pPr algn="just"/>
            <a:r>
              <a:rPr lang="en-US" dirty="0"/>
              <a:t>A board packet was developed for board members that includes a description of the items that will be discussed including important background information and any supporting documentation.</a:t>
            </a:r>
          </a:p>
        </p:txBody>
      </p:sp>
      <p:sp>
        <p:nvSpPr>
          <p:cNvPr id="4" name="Title 3">
            <a:extLst>
              <a:ext uri="{FF2B5EF4-FFF2-40B4-BE49-F238E27FC236}">
                <a16:creationId xmlns:a16="http://schemas.microsoft.com/office/drawing/2014/main" id="{89613DA1-F1E0-7766-F219-E7662D0BE995}"/>
              </a:ext>
            </a:extLst>
          </p:cNvPr>
          <p:cNvSpPr>
            <a:spLocks noGrp="1"/>
          </p:cNvSpPr>
          <p:nvPr>
            <p:ph type="title"/>
          </p:nvPr>
        </p:nvSpPr>
        <p:spPr/>
        <p:txBody>
          <a:bodyPr>
            <a:normAutofit/>
          </a:bodyPr>
          <a:lstStyle/>
          <a:p>
            <a:r>
              <a:rPr lang="en-US" sz="3600" dirty="0"/>
              <a:t>Quick Tips – Preparing to Meet</a:t>
            </a:r>
          </a:p>
        </p:txBody>
      </p:sp>
    </p:spTree>
    <p:extLst>
      <p:ext uri="{BB962C8B-B14F-4D97-AF65-F5344CB8AC3E}">
        <p14:creationId xmlns:p14="http://schemas.microsoft.com/office/powerpoint/2010/main" val="4157311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40281-C26E-6415-BF56-38F031234DA4}"/>
              </a:ext>
            </a:extLst>
          </p:cNvPr>
          <p:cNvSpPr>
            <a:spLocks noGrp="1"/>
          </p:cNvSpPr>
          <p:nvPr>
            <p:ph idx="1"/>
          </p:nvPr>
        </p:nvSpPr>
        <p:spPr>
          <a:xfrm>
            <a:off x="1066799" y="1143000"/>
            <a:ext cx="10120747" cy="5005372"/>
          </a:xfrm>
        </p:spPr>
        <p:txBody>
          <a:bodyPr>
            <a:noAutofit/>
          </a:bodyPr>
          <a:lstStyle/>
          <a:p>
            <a:pPr algn="just"/>
            <a:r>
              <a:rPr lang="en-US" sz="2200" dirty="0"/>
              <a:t>A quorum of board members are present. </a:t>
            </a:r>
          </a:p>
          <a:p>
            <a:pPr algn="just"/>
            <a:r>
              <a:rPr lang="en-US" sz="2200" dirty="0"/>
              <a:t>The board meeting is open to the public. </a:t>
            </a:r>
          </a:p>
          <a:p>
            <a:pPr algn="just"/>
            <a:r>
              <a:rPr lang="en-US" sz="2200" dirty="0"/>
              <a:t>Time is provided in the board agenda for public comment and feedback. </a:t>
            </a:r>
          </a:p>
          <a:p>
            <a:pPr algn="just"/>
            <a:r>
              <a:rPr lang="en-US" sz="2200" dirty="0"/>
              <a:t>There is an agenda for the board meeting, and it is being followed. </a:t>
            </a:r>
          </a:p>
          <a:p>
            <a:pPr algn="just"/>
            <a:r>
              <a:rPr lang="en-US" sz="2200" dirty="0"/>
              <a:t>Board members who have a conflict of interest in regard to an action taken by the board are reminded to abstain from voting. </a:t>
            </a:r>
          </a:p>
          <a:p>
            <a:pPr algn="just"/>
            <a:r>
              <a:rPr lang="en-US" sz="2200" dirty="0"/>
              <a:t>The board has developed and follows bylaws which provide details on how board business is to be conducted; how committees are to be formed and function; and the procedure for calling emergency and closed meetings. </a:t>
            </a:r>
          </a:p>
          <a:p>
            <a:pPr algn="just"/>
            <a:r>
              <a:rPr lang="en-US" sz="2200" dirty="0"/>
              <a:t>Someone has been designated to tape record the meeting or to take meeting minutes which include a description of any proposed action item, discussed and decided including a record, of any orders, votes, decisions or actions taken.</a:t>
            </a:r>
          </a:p>
        </p:txBody>
      </p:sp>
      <p:sp>
        <p:nvSpPr>
          <p:cNvPr id="3" name="Slide Number Placeholder 2">
            <a:extLst>
              <a:ext uri="{FF2B5EF4-FFF2-40B4-BE49-F238E27FC236}">
                <a16:creationId xmlns:a16="http://schemas.microsoft.com/office/drawing/2014/main" id="{575A4A14-5D83-4631-1DE7-435695F747A3}"/>
              </a:ext>
            </a:extLst>
          </p:cNvPr>
          <p:cNvSpPr>
            <a:spLocks noGrp="1"/>
          </p:cNvSpPr>
          <p:nvPr>
            <p:ph type="sldNum" sz="quarter" idx="12"/>
          </p:nvPr>
        </p:nvSpPr>
        <p:spPr/>
        <p:txBody>
          <a:bodyPr/>
          <a:lstStyle/>
          <a:p>
            <a:pPr>
              <a:defRPr/>
            </a:pPr>
            <a:fld id="{041A4B83-5DEB-4935-95D6-928283213560}" type="slidenum">
              <a:rPr lang="en-US" smtClean="0"/>
              <a:pPr>
                <a:defRPr/>
              </a:pPr>
              <a:t>55</a:t>
            </a:fld>
            <a:endParaRPr lang="en-US" dirty="0"/>
          </a:p>
        </p:txBody>
      </p:sp>
      <p:sp>
        <p:nvSpPr>
          <p:cNvPr id="4" name="Title 3">
            <a:extLst>
              <a:ext uri="{FF2B5EF4-FFF2-40B4-BE49-F238E27FC236}">
                <a16:creationId xmlns:a16="http://schemas.microsoft.com/office/drawing/2014/main" id="{CDF9E6AD-4EA5-5D99-71A7-B35FE547756F}"/>
              </a:ext>
            </a:extLst>
          </p:cNvPr>
          <p:cNvSpPr>
            <a:spLocks noGrp="1"/>
          </p:cNvSpPr>
          <p:nvPr>
            <p:ph type="title"/>
          </p:nvPr>
        </p:nvSpPr>
        <p:spPr/>
        <p:txBody>
          <a:bodyPr>
            <a:normAutofit/>
          </a:bodyPr>
          <a:lstStyle/>
          <a:p>
            <a:r>
              <a:rPr lang="en-US" sz="3600" dirty="0"/>
              <a:t>Quick Tips - Conducting Board Business</a:t>
            </a:r>
          </a:p>
        </p:txBody>
      </p:sp>
    </p:spTree>
    <p:extLst>
      <p:ext uri="{BB962C8B-B14F-4D97-AF65-F5344CB8AC3E}">
        <p14:creationId xmlns:p14="http://schemas.microsoft.com/office/powerpoint/2010/main" val="3927938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EDFB52-0FD1-1F7C-3745-19A5F786EF10}"/>
              </a:ext>
            </a:extLst>
          </p:cNvPr>
          <p:cNvSpPr>
            <a:spLocks noGrp="1"/>
          </p:cNvSpPr>
          <p:nvPr>
            <p:ph idx="1"/>
          </p:nvPr>
        </p:nvSpPr>
        <p:spPr>
          <a:xfrm>
            <a:off x="1143000" y="1219200"/>
            <a:ext cx="9220199" cy="4724400"/>
          </a:xfrm>
        </p:spPr>
        <p:txBody>
          <a:bodyPr>
            <a:normAutofit/>
          </a:bodyPr>
          <a:lstStyle/>
          <a:p>
            <a:pPr algn="just">
              <a:lnSpc>
                <a:spcPct val="100000"/>
              </a:lnSpc>
            </a:pPr>
            <a:r>
              <a:rPr lang="en-US" sz="2400" dirty="0"/>
              <a:t>The board first convenes in open session.</a:t>
            </a:r>
          </a:p>
          <a:p>
            <a:pPr algn="just">
              <a:lnSpc>
                <a:spcPct val="100000"/>
              </a:lnSpc>
            </a:pPr>
            <a:r>
              <a:rPr lang="en-US" sz="2400" dirty="0"/>
              <a:t>The closed session item is on the agenda and the legal basis must be specific enough to give the public notice of the item.</a:t>
            </a:r>
          </a:p>
          <a:p>
            <a:pPr algn="just">
              <a:lnSpc>
                <a:spcPct val="100000"/>
              </a:lnSpc>
            </a:pPr>
            <a:r>
              <a:rPr lang="en-US" sz="2400" dirty="0"/>
              <a:t>Chair announces the closed session and reads the agenda item with the time. </a:t>
            </a:r>
          </a:p>
          <a:p>
            <a:pPr algn="just">
              <a:lnSpc>
                <a:spcPct val="100000"/>
              </a:lnSpc>
            </a:pPr>
            <a:r>
              <a:rPr lang="en-US" sz="2400" dirty="0"/>
              <a:t>Closed session is held.</a:t>
            </a:r>
          </a:p>
          <a:p>
            <a:pPr algn="just">
              <a:lnSpc>
                <a:spcPct val="100000"/>
              </a:lnSpc>
            </a:pPr>
            <a:r>
              <a:rPr lang="en-US" sz="2400" dirty="0"/>
              <a:t>Board reconvenes in open session and may vote on an agenda item.</a:t>
            </a:r>
          </a:p>
          <a:p>
            <a:pPr algn="just">
              <a:lnSpc>
                <a:spcPct val="100000"/>
              </a:lnSpc>
            </a:pPr>
            <a:r>
              <a:rPr lang="en-US" sz="2400" dirty="0"/>
              <a:t>A certified agenda is kept of the closed session.  This is a brief description of the item discussed.  </a:t>
            </a:r>
          </a:p>
        </p:txBody>
      </p:sp>
      <p:sp>
        <p:nvSpPr>
          <p:cNvPr id="3" name="Slide Number Placeholder 2">
            <a:extLst>
              <a:ext uri="{FF2B5EF4-FFF2-40B4-BE49-F238E27FC236}">
                <a16:creationId xmlns:a16="http://schemas.microsoft.com/office/drawing/2014/main" id="{243F9967-2A71-22DD-6CD9-9073E9D114DD}"/>
              </a:ext>
            </a:extLst>
          </p:cNvPr>
          <p:cNvSpPr>
            <a:spLocks noGrp="1"/>
          </p:cNvSpPr>
          <p:nvPr>
            <p:ph type="sldNum" sz="quarter" idx="12"/>
          </p:nvPr>
        </p:nvSpPr>
        <p:spPr/>
        <p:txBody>
          <a:bodyPr/>
          <a:lstStyle/>
          <a:p>
            <a:pPr>
              <a:defRPr/>
            </a:pPr>
            <a:fld id="{041A4B83-5DEB-4935-95D6-928283213560}" type="slidenum">
              <a:rPr lang="en-US" smtClean="0"/>
              <a:pPr>
                <a:defRPr/>
              </a:pPr>
              <a:t>56</a:t>
            </a:fld>
            <a:endParaRPr lang="en-US" dirty="0"/>
          </a:p>
        </p:txBody>
      </p:sp>
      <p:sp>
        <p:nvSpPr>
          <p:cNvPr id="4" name="Title 3">
            <a:extLst>
              <a:ext uri="{FF2B5EF4-FFF2-40B4-BE49-F238E27FC236}">
                <a16:creationId xmlns:a16="http://schemas.microsoft.com/office/drawing/2014/main" id="{C37D988C-FA93-7DAB-BBB5-EB64607BCD74}"/>
              </a:ext>
            </a:extLst>
          </p:cNvPr>
          <p:cNvSpPr>
            <a:spLocks noGrp="1"/>
          </p:cNvSpPr>
          <p:nvPr>
            <p:ph type="title"/>
          </p:nvPr>
        </p:nvSpPr>
        <p:spPr/>
        <p:txBody>
          <a:bodyPr>
            <a:normAutofit/>
          </a:bodyPr>
          <a:lstStyle/>
          <a:p>
            <a:r>
              <a:rPr lang="en-US" sz="3600" dirty="0"/>
              <a:t>Quick Tips – Going into Closed Session</a:t>
            </a:r>
          </a:p>
        </p:txBody>
      </p:sp>
    </p:spTree>
    <p:extLst>
      <p:ext uri="{BB962C8B-B14F-4D97-AF65-F5344CB8AC3E}">
        <p14:creationId xmlns:p14="http://schemas.microsoft.com/office/powerpoint/2010/main" val="2798586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D293D6-EA51-C0B9-26CE-DA5E4923AAD9}"/>
              </a:ext>
            </a:extLst>
          </p:cNvPr>
          <p:cNvSpPr>
            <a:spLocks noGrp="1"/>
          </p:cNvSpPr>
          <p:nvPr>
            <p:ph idx="1"/>
          </p:nvPr>
        </p:nvSpPr>
        <p:spPr>
          <a:xfrm>
            <a:off x="1066800" y="1185092"/>
            <a:ext cx="9067800" cy="4529908"/>
          </a:xfrm>
        </p:spPr>
        <p:txBody>
          <a:bodyPr>
            <a:normAutofit/>
          </a:bodyPr>
          <a:lstStyle/>
          <a:p>
            <a:pPr algn="just"/>
            <a:r>
              <a:rPr lang="en-US" sz="2400" dirty="0"/>
              <a:t>A tape recording of the board meeting or meeting minutes are made available to the public for their review upon request. </a:t>
            </a:r>
          </a:p>
          <a:p>
            <a:pPr algn="just"/>
            <a:endParaRPr lang="en-US" sz="2400" dirty="0"/>
          </a:p>
          <a:p>
            <a:pPr algn="just"/>
            <a:r>
              <a:rPr lang="en-US" sz="2400" dirty="0"/>
              <a:t> Committees are working to prepare for future meetings. </a:t>
            </a:r>
          </a:p>
          <a:p>
            <a:pPr algn="just"/>
            <a:endParaRPr lang="en-US" sz="2400" dirty="0"/>
          </a:p>
          <a:p>
            <a:pPr algn="just"/>
            <a:r>
              <a:rPr lang="en-US" sz="2400" dirty="0"/>
              <a:t>The board chair is gathering input for future agenda items. </a:t>
            </a:r>
          </a:p>
          <a:p>
            <a:pPr algn="just"/>
            <a:endParaRPr lang="en-US" sz="2400" dirty="0"/>
          </a:p>
          <a:p>
            <a:pPr algn="just"/>
            <a:r>
              <a:rPr lang="en-US" sz="2400" dirty="0"/>
              <a:t>Action items from the meeting are assigned and follow up is monitored</a:t>
            </a:r>
          </a:p>
        </p:txBody>
      </p:sp>
      <p:sp>
        <p:nvSpPr>
          <p:cNvPr id="3" name="Slide Number Placeholder 2">
            <a:extLst>
              <a:ext uri="{FF2B5EF4-FFF2-40B4-BE49-F238E27FC236}">
                <a16:creationId xmlns:a16="http://schemas.microsoft.com/office/drawing/2014/main" id="{00256448-9E37-AA9E-AC6B-F200A0E1DBFC}"/>
              </a:ext>
            </a:extLst>
          </p:cNvPr>
          <p:cNvSpPr>
            <a:spLocks noGrp="1"/>
          </p:cNvSpPr>
          <p:nvPr>
            <p:ph type="sldNum" sz="quarter" idx="12"/>
          </p:nvPr>
        </p:nvSpPr>
        <p:spPr/>
        <p:txBody>
          <a:bodyPr/>
          <a:lstStyle/>
          <a:p>
            <a:pPr>
              <a:defRPr/>
            </a:pPr>
            <a:fld id="{041A4B83-5DEB-4935-95D6-928283213560}" type="slidenum">
              <a:rPr lang="en-US" smtClean="0"/>
              <a:pPr>
                <a:defRPr/>
              </a:pPr>
              <a:t>57</a:t>
            </a:fld>
            <a:endParaRPr lang="en-US" dirty="0"/>
          </a:p>
        </p:txBody>
      </p:sp>
      <p:sp>
        <p:nvSpPr>
          <p:cNvPr id="4" name="Title 3">
            <a:extLst>
              <a:ext uri="{FF2B5EF4-FFF2-40B4-BE49-F238E27FC236}">
                <a16:creationId xmlns:a16="http://schemas.microsoft.com/office/drawing/2014/main" id="{994DFC16-1C5D-B4CF-3B83-3DBA539FBE32}"/>
              </a:ext>
            </a:extLst>
          </p:cNvPr>
          <p:cNvSpPr>
            <a:spLocks noGrp="1"/>
          </p:cNvSpPr>
          <p:nvPr>
            <p:ph type="title"/>
          </p:nvPr>
        </p:nvSpPr>
        <p:spPr/>
        <p:txBody>
          <a:bodyPr>
            <a:normAutofit/>
          </a:bodyPr>
          <a:lstStyle/>
          <a:p>
            <a:r>
              <a:rPr lang="en-US" sz="3600" dirty="0"/>
              <a:t>Quick Tips – After the meeting</a:t>
            </a:r>
          </a:p>
        </p:txBody>
      </p:sp>
    </p:spTree>
    <p:extLst>
      <p:ext uri="{BB962C8B-B14F-4D97-AF65-F5344CB8AC3E}">
        <p14:creationId xmlns:p14="http://schemas.microsoft.com/office/powerpoint/2010/main" val="2983669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9D0FC7-1125-3BA3-87C5-47709448A5F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8D81B92-722B-41FA-83AC-C279BD0AD02E}"/>
              </a:ext>
            </a:extLst>
          </p:cNvPr>
          <p:cNvSpPr>
            <a:spLocks noGrp="1"/>
          </p:cNvSpPr>
          <p:nvPr>
            <p:ph type="body" sz="quarter" idx="10"/>
          </p:nvPr>
        </p:nvSpPr>
        <p:spPr>
          <a:xfrm>
            <a:off x="3876216" y="990601"/>
            <a:ext cx="6228160" cy="1066799"/>
          </a:xfrm>
        </p:spPr>
        <p:txBody>
          <a:bodyPr>
            <a:normAutofit/>
          </a:bodyPr>
          <a:lstStyle/>
          <a:p>
            <a:endParaRPr lang="en-US" dirty="0"/>
          </a:p>
          <a:p>
            <a:endParaRPr lang="en-US" dirty="0"/>
          </a:p>
        </p:txBody>
      </p:sp>
    </p:spTree>
    <p:extLst>
      <p:ext uri="{BB962C8B-B14F-4D97-AF65-F5344CB8AC3E}">
        <p14:creationId xmlns:p14="http://schemas.microsoft.com/office/powerpoint/2010/main" val="417947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cs typeface="Times New Roman" panose="02020603050405020304" pitchFamily="18" charset="0"/>
              </a:rPr>
              <a:t>Why does it matter to a board member?</a:t>
            </a:r>
          </a:p>
          <a:p>
            <a:pPr marL="0" indent="0" algn="just">
              <a:buNone/>
            </a:pPr>
            <a:endParaRPr lang="en-US" sz="2400" dirty="0">
              <a:cs typeface="Times New Roman" panose="02020603050405020304" pitchFamily="18" charset="0"/>
            </a:endParaRPr>
          </a:p>
          <a:p>
            <a:pPr lvl="1" algn="just"/>
            <a:r>
              <a:rPr lang="en-US" sz="2200" dirty="0">
                <a:cs typeface="Times New Roman" panose="02020603050405020304" pitchFamily="18" charset="0"/>
              </a:rPr>
              <a:t>It forces the community center to conduct its business much differently than if it were a private entity</a:t>
            </a:r>
          </a:p>
          <a:p>
            <a:pPr algn="just"/>
            <a:endParaRPr lang="en-US" sz="2200" dirty="0">
              <a:cs typeface="Times New Roman" panose="02020603050405020304" pitchFamily="18" charset="0"/>
            </a:endParaRPr>
          </a:p>
          <a:p>
            <a:pPr lvl="1" algn="just"/>
            <a:r>
              <a:rPr lang="en-US" sz="2200" dirty="0">
                <a:cs typeface="Times New Roman" panose="02020603050405020304" pitchFamily="18" charset="0"/>
              </a:rPr>
              <a:t>It makes the board member a public official subject to various criminal penalties for misbehavior in office</a:t>
            </a:r>
          </a:p>
          <a:p>
            <a:pPr algn="just"/>
            <a:endParaRPr lang="en-US" sz="2400" dirty="0">
              <a:cs typeface="Times New Roman" panose="02020603050405020304" pitchFamily="18" charset="0"/>
            </a:endParaRPr>
          </a:p>
        </p:txBody>
      </p:sp>
      <p:sp>
        <p:nvSpPr>
          <p:cNvPr id="2" name="Title 1"/>
          <p:cNvSpPr>
            <a:spLocks noGrp="1"/>
          </p:cNvSpPr>
          <p:nvPr>
            <p:ph type="title"/>
          </p:nvPr>
        </p:nvSpPr>
        <p:spPr/>
        <p:txBody>
          <a:bodyPr>
            <a:noAutofit/>
          </a:bodyPr>
          <a:lstStyle/>
          <a:p>
            <a:br>
              <a:rPr lang="en-US" sz="3600" dirty="0">
                <a:latin typeface="+mj-lt"/>
                <a:cs typeface="Times New Roman" panose="02020603050405020304" pitchFamily="18" charset="0"/>
              </a:rPr>
            </a:br>
            <a:br>
              <a:rPr lang="en-US" sz="3600" dirty="0">
                <a:latin typeface="+mj-lt"/>
                <a:cs typeface="Times New Roman" panose="02020603050405020304" pitchFamily="18" charset="0"/>
              </a:rPr>
            </a:br>
            <a:br>
              <a:rPr lang="en-US" sz="3600" dirty="0">
                <a:latin typeface="+mj-lt"/>
                <a:cs typeface="Times New Roman" panose="02020603050405020304" pitchFamily="18" charset="0"/>
              </a:rPr>
            </a:br>
            <a:r>
              <a:rPr lang="en-US" sz="3600" dirty="0">
                <a:latin typeface="+mj-lt"/>
                <a:cs typeface="Times New Roman" panose="02020603050405020304" pitchFamily="18" charset="0"/>
              </a:rPr>
              <a:t>What is different about being Governmental?</a:t>
            </a:r>
          </a:p>
        </p:txBody>
      </p:sp>
    </p:spTree>
    <p:extLst>
      <p:ext uri="{BB962C8B-B14F-4D97-AF65-F5344CB8AC3E}">
        <p14:creationId xmlns:p14="http://schemas.microsoft.com/office/powerpoint/2010/main" val="33099803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p:txBody>
          <a:bodyPr>
            <a:normAutofit/>
          </a:bodyPr>
          <a:lstStyle/>
          <a:p>
            <a:pPr marL="0" indent="0" algn="just">
              <a:buNone/>
            </a:pPr>
            <a:r>
              <a:rPr lang="en-US" sz="2400" dirty="0">
                <a:cs typeface="Times New Roman" panose="02020603050405020304" pitchFamily="18" charset="0"/>
              </a:rPr>
              <a:t>The legislature has adopted the following standards of conduct for state officer:</a:t>
            </a:r>
          </a:p>
          <a:p>
            <a:pPr lvl="1" algn="just"/>
            <a:r>
              <a:rPr lang="en-US" sz="2200" dirty="0">
                <a:cs typeface="Times New Roman" panose="02020603050405020304" pitchFamily="18" charset="0"/>
              </a:rPr>
              <a:t>No gifts;</a:t>
            </a:r>
          </a:p>
          <a:p>
            <a:pPr lvl="1" algn="just"/>
            <a:r>
              <a:rPr lang="en-US" sz="2200" dirty="0">
                <a:cs typeface="Times New Roman" panose="02020603050405020304" pitchFamily="18" charset="0"/>
              </a:rPr>
              <a:t>No other employment or professional activity where you would have to disclose confidential information of the center;</a:t>
            </a:r>
          </a:p>
          <a:p>
            <a:pPr lvl="1" algn="just"/>
            <a:r>
              <a:rPr lang="en-US" sz="2200" dirty="0">
                <a:cs typeface="Times New Roman" panose="02020603050405020304" pitchFamily="18" charset="0"/>
              </a:rPr>
              <a:t>No other employment or compensation that would impair the officer’s or employee’s independence of judgment in the performance of the officer’s or employee’s official duties;</a:t>
            </a:r>
          </a:p>
          <a:p>
            <a:pPr lvl="1" algn="just"/>
            <a:r>
              <a:rPr lang="en-US" sz="2200" dirty="0">
                <a:cs typeface="Times New Roman" panose="02020603050405020304" pitchFamily="18" charset="0"/>
              </a:rPr>
              <a:t>No investments that would create a conflict; or</a:t>
            </a:r>
          </a:p>
          <a:p>
            <a:pPr lvl="1" algn="just"/>
            <a:r>
              <a:rPr lang="en-US" sz="2200" dirty="0">
                <a:cs typeface="Times New Roman" panose="02020603050405020304" pitchFamily="18" charset="0"/>
              </a:rPr>
              <a:t>No bribes.</a:t>
            </a:r>
            <a:endParaRPr lang="en-US" altLang="en-US" sz="2200" dirty="0"/>
          </a:p>
        </p:txBody>
      </p:sp>
      <p:sp>
        <p:nvSpPr>
          <p:cNvPr id="304130" name="Rectangle 2"/>
          <p:cNvSpPr>
            <a:spLocks noGrp="1" noChangeArrowheads="1"/>
          </p:cNvSpPr>
          <p:nvPr>
            <p:ph type="title"/>
          </p:nvPr>
        </p:nvSpPr>
        <p:spPr/>
        <p:txBody>
          <a:bodyPr>
            <a:normAutofit/>
          </a:bodyPr>
          <a:lstStyle/>
          <a:p>
            <a:r>
              <a:rPr lang="en-US" altLang="en-US" sz="3600" dirty="0">
                <a:latin typeface="+mj-lt"/>
                <a:cs typeface="Times New Roman" panose="02020603050405020304" pitchFamily="18" charset="0"/>
              </a:rPr>
              <a:t>Should Not’s</a:t>
            </a:r>
          </a:p>
        </p:txBody>
      </p:sp>
    </p:spTree>
    <p:extLst>
      <p:ext uri="{BB962C8B-B14F-4D97-AF65-F5344CB8AC3E}">
        <p14:creationId xmlns:p14="http://schemas.microsoft.com/office/powerpoint/2010/main" val="7418846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a:xfrm>
            <a:off x="1493981" y="1379584"/>
            <a:ext cx="9859819" cy="4351338"/>
          </a:xfrm>
        </p:spPr>
        <p:txBody>
          <a:bodyPr>
            <a:noAutofit/>
          </a:bodyPr>
          <a:lstStyle/>
          <a:p>
            <a:pPr marL="0" lvl="1" indent="0" algn="just">
              <a:lnSpc>
                <a:spcPct val="120000"/>
              </a:lnSpc>
              <a:spcBef>
                <a:spcPts val="0"/>
              </a:spcBef>
              <a:buNone/>
            </a:pPr>
            <a:r>
              <a:rPr lang="en-US" altLang="en-US" sz="2000" b="1" dirty="0">
                <a:cs typeface="Times New Roman" panose="02020603050405020304" pitchFamily="18" charset="0"/>
              </a:rPr>
              <a:t>Section 36.02 – Bribery</a:t>
            </a:r>
          </a:p>
          <a:p>
            <a:pPr marL="682625" lvl="2" algn="just">
              <a:lnSpc>
                <a:spcPct val="120000"/>
              </a:lnSpc>
              <a:spcBef>
                <a:spcPts val="0"/>
              </a:spcBef>
            </a:pPr>
            <a:r>
              <a:rPr lang="en-US" sz="2000" dirty="0">
                <a:solidFill>
                  <a:schemeClr val="tx1"/>
                </a:solidFill>
                <a:cs typeface="Times New Roman" panose="02020603050405020304" pitchFamily="18" charset="0"/>
              </a:rPr>
              <a:t>Accepting, agreeing to accept, or soliciting any benefit as consideration for a decision, opinion, recommendation, vote, or other exercise of official discretion</a:t>
            </a:r>
          </a:p>
          <a:p>
            <a:pPr marL="682625" lvl="2" algn="just">
              <a:lnSpc>
                <a:spcPct val="120000"/>
              </a:lnSpc>
              <a:spcBef>
                <a:spcPts val="0"/>
              </a:spcBef>
            </a:pPr>
            <a:r>
              <a:rPr lang="en-US" sz="2000" dirty="0">
                <a:solidFill>
                  <a:schemeClr val="tx1"/>
                </a:solidFill>
                <a:cs typeface="Times New Roman" panose="02020603050405020304" pitchFamily="18" charset="0"/>
              </a:rPr>
              <a:t>Second degree felony, punishable by two to twenty years of imprisonment and a fine of up to $10,000.</a:t>
            </a:r>
            <a:endParaRPr lang="en-US" altLang="en-US" sz="2000" dirty="0">
              <a:solidFill>
                <a:schemeClr val="tx1"/>
              </a:solidFill>
              <a:cs typeface="Times New Roman" panose="02020603050405020304" pitchFamily="18" charset="0"/>
            </a:endParaRPr>
          </a:p>
          <a:p>
            <a:pPr marL="285750" lvl="1" algn="just">
              <a:lnSpc>
                <a:spcPct val="120000"/>
              </a:lnSpc>
              <a:spcBef>
                <a:spcPts val="0"/>
              </a:spcBef>
            </a:pPr>
            <a:endParaRPr lang="en-US" altLang="en-US" sz="2000" b="1" dirty="0">
              <a:cs typeface="Times New Roman" panose="02020603050405020304" pitchFamily="18" charset="0"/>
            </a:endParaRPr>
          </a:p>
          <a:p>
            <a:pPr marL="0" lvl="1" indent="0" algn="just">
              <a:lnSpc>
                <a:spcPct val="120000"/>
              </a:lnSpc>
              <a:spcBef>
                <a:spcPts val="0"/>
              </a:spcBef>
              <a:buNone/>
            </a:pPr>
            <a:r>
              <a:rPr lang="en-US" altLang="en-US" sz="2000" b="1" dirty="0">
                <a:cs typeface="Times New Roman" panose="02020603050405020304" pitchFamily="18" charset="0"/>
              </a:rPr>
              <a:t>Sections 36.07 and 36.08 – Certain gifts are prohibited</a:t>
            </a:r>
          </a:p>
          <a:p>
            <a:pPr marL="682625" indent="-227013" algn="just">
              <a:lnSpc>
                <a:spcPct val="120000"/>
              </a:lnSpc>
              <a:spcBef>
                <a:spcPts val="0"/>
              </a:spcBef>
            </a:pPr>
            <a:r>
              <a:rPr lang="en-US" sz="2000" dirty="0">
                <a:solidFill>
                  <a:schemeClr val="tx1"/>
                </a:solidFill>
                <a:cs typeface="Times New Roman" panose="02020603050405020304" pitchFamily="18" charset="0"/>
              </a:rPr>
              <a:t>You may not solicit, agree to accept, or accept an honorarium in consideration for services you would not have been asked to provide but for your official position.</a:t>
            </a:r>
          </a:p>
          <a:p>
            <a:pPr marL="682625" indent="-220663" algn="just">
              <a:lnSpc>
                <a:spcPct val="120000"/>
              </a:lnSpc>
              <a:spcBef>
                <a:spcPts val="0"/>
              </a:spcBef>
            </a:pPr>
            <a:r>
              <a:rPr lang="en-US" sz="2000" dirty="0">
                <a:solidFill>
                  <a:schemeClr val="tx1"/>
                </a:solidFill>
                <a:cs typeface="Times New Roman" panose="02020603050405020304" pitchFamily="18" charset="0"/>
              </a:rPr>
              <a:t>Most public servants are subject to one or more prohibitions on the acceptance of “benefits” from persons subject to their jurisdiction.</a:t>
            </a:r>
          </a:p>
          <a:p>
            <a:pPr marL="682625" indent="-220663" algn="just">
              <a:lnSpc>
                <a:spcPct val="120000"/>
              </a:lnSpc>
              <a:spcBef>
                <a:spcPts val="0"/>
              </a:spcBef>
            </a:pPr>
            <a:r>
              <a:rPr lang="en-US" altLang="en-US" sz="2000" dirty="0">
                <a:solidFill>
                  <a:schemeClr val="tx1"/>
                </a:solidFill>
                <a:cs typeface="Times New Roman" panose="02020603050405020304" pitchFamily="18" charset="0"/>
              </a:rPr>
              <a:t>Class A misdemeanor, punishable by up to one year of imprisonment and a fine of up to $4,000.</a:t>
            </a:r>
          </a:p>
          <a:p>
            <a:pPr marL="682625" lvl="1" indent="-220663" algn="just">
              <a:lnSpc>
                <a:spcPct val="120000"/>
              </a:lnSpc>
              <a:spcBef>
                <a:spcPts val="0"/>
              </a:spcBef>
              <a:buNone/>
            </a:pPr>
            <a:endParaRPr lang="en-US" altLang="en-US" sz="2000" dirty="0">
              <a:cs typeface="Times New Roman" panose="02020603050405020304" pitchFamily="18" charset="0"/>
            </a:endParaRPr>
          </a:p>
          <a:p>
            <a:pPr marL="457200" lvl="1" indent="0" algn="just">
              <a:buNone/>
            </a:pPr>
            <a:endParaRPr lang="en-US" altLang="en-US" sz="2000" dirty="0">
              <a:cs typeface="Times New Roman" panose="02020603050405020304" pitchFamily="18" charset="0"/>
            </a:endParaRPr>
          </a:p>
          <a:p>
            <a:pPr lvl="2" algn="just">
              <a:buFontTx/>
              <a:buNone/>
            </a:pPr>
            <a:endParaRPr lang="en-US" altLang="en-US" sz="2000" dirty="0">
              <a:cs typeface="Times New Roman" panose="02020603050405020304" pitchFamily="18" charset="0"/>
            </a:endParaRPr>
          </a:p>
        </p:txBody>
      </p:sp>
      <p:sp>
        <p:nvSpPr>
          <p:cNvPr id="304130" name="Rectangle 2"/>
          <p:cNvSpPr>
            <a:spLocks noGrp="1" noChangeArrowheads="1"/>
          </p:cNvSpPr>
          <p:nvPr>
            <p:ph type="title"/>
          </p:nvPr>
        </p:nvSpPr>
        <p:spPr/>
        <p:txBody>
          <a:bodyPr>
            <a:normAutofit/>
          </a:bodyPr>
          <a:lstStyle/>
          <a:p>
            <a:r>
              <a:rPr lang="en-US" altLang="en-US" sz="3600" dirty="0">
                <a:solidFill>
                  <a:srgbClr val="C00000"/>
                </a:solidFill>
                <a:latin typeface="+mj-lt"/>
                <a:cs typeface="Times New Roman" panose="02020603050405020304" pitchFamily="18" charset="0"/>
              </a:rPr>
              <a:t>Texas Penal Code</a:t>
            </a:r>
          </a:p>
        </p:txBody>
      </p:sp>
    </p:spTree>
    <p:extLst>
      <p:ext uri="{BB962C8B-B14F-4D97-AF65-F5344CB8AC3E}">
        <p14:creationId xmlns:p14="http://schemas.microsoft.com/office/powerpoint/2010/main" val="35198910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a:xfrm>
            <a:off x="1493981" y="1379584"/>
            <a:ext cx="9631219" cy="4351338"/>
          </a:xfrm>
        </p:spPr>
        <p:txBody>
          <a:bodyPr>
            <a:noAutofit/>
          </a:bodyPr>
          <a:lstStyle/>
          <a:p>
            <a:pPr marL="0" lvl="1" indent="0" algn="just">
              <a:lnSpc>
                <a:spcPct val="120000"/>
              </a:lnSpc>
              <a:spcBef>
                <a:spcPts val="0"/>
              </a:spcBef>
              <a:buNone/>
            </a:pPr>
            <a:r>
              <a:rPr lang="en-US" altLang="en-US" sz="1600" b="1" dirty="0">
                <a:cs typeface="Times New Roman" panose="02020603050405020304" pitchFamily="18" charset="0"/>
              </a:rPr>
              <a:t>Section 39.02 - Abuse of Official Capacity</a:t>
            </a:r>
          </a:p>
          <a:p>
            <a:pPr marL="682625" lvl="1" indent="-220663" algn="just">
              <a:lnSpc>
                <a:spcPct val="120000"/>
              </a:lnSpc>
              <a:spcBef>
                <a:spcPts val="0"/>
              </a:spcBef>
            </a:pPr>
            <a:r>
              <a:rPr lang="en-US" altLang="en-US" sz="1600" dirty="0">
                <a:solidFill>
                  <a:schemeClr val="tx1"/>
                </a:solidFill>
                <a:cs typeface="Times New Roman" panose="02020603050405020304" pitchFamily="18" charset="0"/>
              </a:rPr>
              <a:t>If with the intent to obtain a benefit or harm or defraud, you intentionally or knowingly violate a law relating to your office or misuse government property, services, personnel, or any other thing of value belonging to the government that has come into your custody or possession by virtue of your office.</a:t>
            </a:r>
          </a:p>
          <a:p>
            <a:pPr marL="682625" lvl="1" indent="-220663" algn="just">
              <a:lnSpc>
                <a:spcPct val="120000"/>
              </a:lnSpc>
              <a:spcBef>
                <a:spcPts val="0"/>
              </a:spcBef>
            </a:pPr>
            <a:r>
              <a:rPr lang="en-US" altLang="en-US" sz="1600" dirty="0">
                <a:solidFill>
                  <a:schemeClr val="tx1"/>
                </a:solidFill>
                <a:cs typeface="Times New Roman" panose="02020603050405020304" pitchFamily="18" charset="0"/>
              </a:rPr>
              <a:t>Class A misdemeanor, punishable by up to one year of imprisonment and a fine of up to $4,000.</a:t>
            </a:r>
            <a:endParaRPr lang="en-US" altLang="en-US" sz="1600" dirty="0">
              <a:cs typeface="Times New Roman" panose="02020603050405020304" pitchFamily="18" charset="0"/>
            </a:endParaRPr>
          </a:p>
          <a:p>
            <a:pPr marL="0" lvl="1" indent="0" algn="just">
              <a:lnSpc>
                <a:spcPct val="120000"/>
              </a:lnSpc>
              <a:spcBef>
                <a:spcPts val="0"/>
              </a:spcBef>
              <a:buNone/>
            </a:pPr>
            <a:endParaRPr lang="en-US" altLang="en-US" sz="1600" b="1" dirty="0">
              <a:cs typeface="Times New Roman" panose="02020603050405020304" pitchFamily="18" charset="0"/>
            </a:endParaRPr>
          </a:p>
          <a:p>
            <a:pPr marL="0" lvl="1" indent="0" algn="just">
              <a:lnSpc>
                <a:spcPct val="120000"/>
              </a:lnSpc>
              <a:spcBef>
                <a:spcPts val="0"/>
              </a:spcBef>
              <a:buNone/>
            </a:pPr>
            <a:r>
              <a:rPr lang="en-US" altLang="en-US" sz="1600" b="1" dirty="0">
                <a:cs typeface="Times New Roman" panose="02020603050405020304" pitchFamily="18" charset="0"/>
              </a:rPr>
              <a:t>Section 39.06 – Misuse of Official Information</a:t>
            </a:r>
          </a:p>
          <a:p>
            <a:pPr marL="682625" indent="-220663" algn="just">
              <a:lnSpc>
                <a:spcPct val="120000"/>
              </a:lnSpc>
              <a:spcBef>
                <a:spcPts val="0"/>
              </a:spcBef>
            </a:pPr>
            <a:r>
              <a:rPr lang="en-US" sz="1600" dirty="0">
                <a:solidFill>
                  <a:schemeClr val="tx1"/>
                </a:solidFill>
                <a:cs typeface="Times New Roman" panose="02020603050405020304" pitchFamily="18" charset="0"/>
              </a:rPr>
              <a:t>As a public servant, you may have access to information that has not been made public.  You cannot use such information in the following ways:</a:t>
            </a:r>
          </a:p>
          <a:p>
            <a:pPr marL="1255713" lvl="1" indent="-342900" algn="just">
              <a:lnSpc>
                <a:spcPct val="120000"/>
              </a:lnSpc>
              <a:spcBef>
                <a:spcPts val="0"/>
              </a:spcBef>
              <a:buFont typeface="Courier New" panose="02070309020205020404" pitchFamily="49" charset="0"/>
              <a:buChar char="o"/>
            </a:pPr>
            <a:r>
              <a:rPr lang="en-US" sz="1600" dirty="0">
                <a:solidFill>
                  <a:schemeClr val="tx1"/>
                </a:solidFill>
                <a:cs typeface="Times New Roman" panose="02020603050405020304" pitchFamily="18" charset="0"/>
              </a:rPr>
              <a:t>You may not use the information to acquire or help another person to acquire a pecuniary interest in any property, transaction, or enterprise affected by the information. </a:t>
            </a:r>
          </a:p>
          <a:p>
            <a:pPr marL="1255713" lvl="1" indent="-342900" algn="just">
              <a:lnSpc>
                <a:spcPct val="120000"/>
              </a:lnSpc>
              <a:spcBef>
                <a:spcPts val="0"/>
              </a:spcBef>
              <a:buFont typeface="Courier New" panose="02070309020205020404" pitchFamily="49" charset="0"/>
              <a:buChar char="o"/>
            </a:pPr>
            <a:r>
              <a:rPr lang="en-US" sz="1600" dirty="0">
                <a:solidFill>
                  <a:schemeClr val="tx1"/>
                </a:solidFill>
                <a:cs typeface="Times New Roman" panose="02020603050405020304" pitchFamily="18" charset="0"/>
              </a:rPr>
              <a:t>You may not speculate or aid another to speculate on the basis of the information. </a:t>
            </a:r>
          </a:p>
          <a:p>
            <a:pPr marL="1255713" lvl="1" indent="-342900" algn="just">
              <a:lnSpc>
                <a:spcPct val="120000"/>
              </a:lnSpc>
              <a:spcBef>
                <a:spcPts val="0"/>
              </a:spcBef>
              <a:buFont typeface="Courier New" panose="02070309020205020404" pitchFamily="49" charset="0"/>
              <a:buChar char="o"/>
            </a:pPr>
            <a:r>
              <a:rPr lang="en-US" sz="1600" dirty="0">
                <a:solidFill>
                  <a:schemeClr val="tx1"/>
                </a:solidFill>
                <a:cs typeface="Times New Roman" panose="02020603050405020304" pitchFamily="18" charset="0"/>
              </a:rPr>
              <a:t>You may not disclose or use the information with the intent to obtain a benefit or to harm another. </a:t>
            </a:r>
          </a:p>
          <a:p>
            <a:pPr marL="855663" algn="just">
              <a:lnSpc>
                <a:spcPct val="120000"/>
              </a:lnSpc>
              <a:spcBef>
                <a:spcPts val="0"/>
              </a:spcBef>
            </a:pPr>
            <a:r>
              <a:rPr lang="en-US" sz="1600" dirty="0">
                <a:solidFill>
                  <a:schemeClr val="tx1"/>
                </a:solidFill>
              </a:rPr>
              <a:t>Third degree felony, punishable by two to ten years of imprisonment and a fine of up to $10,000.</a:t>
            </a:r>
            <a:endParaRPr lang="en-US" altLang="en-US" sz="1600" dirty="0">
              <a:solidFill>
                <a:schemeClr val="tx1"/>
              </a:solidFill>
              <a:cs typeface="Times New Roman" panose="02020603050405020304" pitchFamily="18" charset="0"/>
            </a:endParaRPr>
          </a:p>
        </p:txBody>
      </p:sp>
      <p:sp>
        <p:nvSpPr>
          <p:cNvPr id="304130" name="Rectangle 2"/>
          <p:cNvSpPr>
            <a:spLocks noGrp="1" noChangeArrowheads="1"/>
          </p:cNvSpPr>
          <p:nvPr>
            <p:ph type="title"/>
          </p:nvPr>
        </p:nvSpPr>
        <p:spPr/>
        <p:txBody>
          <a:bodyPr>
            <a:normAutofit/>
          </a:bodyPr>
          <a:lstStyle/>
          <a:p>
            <a:r>
              <a:rPr lang="en-US" altLang="en-US" sz="3600" dirty="0">
                <a:latin typeface="+mj-lt"/>
                <a:cs typeface="Times New Roman" panose="02020603050405020304" pitchFamily="18" charset="0"/>
              </a:rPr>
              <a:t>Texas Penal Code</a:t>
            </a:r>
          </a:p>
        </p:txBody>
      </p:sp>
    </p:spTree>
    <p:extLst>
      <p:ext uri="{BB962C8B-B14F-4D97-AF65-F5344CB8AC3E}">
        <p14:creationId xmlns:p14="http://schemas.microsoft.com/office/powerpoint/2010/main" val="3977597766"/>
      </p:ext>
    </p:extLst>
  </p:cSld>
  <p:clrMapOvr>
    <a:masterClrMapping/>
  </p:clrMapOvr>
  <p:transition/>
</p:sld>
</file>

<file path=ppt/theme/theme1.xml><?xml version="1.0" encoding="utf-8"?>
<a:theme xmlns:a="http://schemas.openxmlformats.org/drawingml/2006/main" name="Claims worksh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laims worksh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laims worksh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CRMF_Short Version Template_FINAL_2022">
  <a:themeElements>
    <a:clrScheme name="TWRMF">
      <a:dk1>
        <a:sysClr val="windowText" lastClr="000000"/>
      </a:dk1>
      <a:lt1>
        <a:sysClr val="window" lastClr="FFFFFF"/>
      </a:lt1>
      <a:dk2>
        <a:srgbClr val="44546A"/>
      </a:dk2>
      <a:lt2>
        <a:srgbClr val="E7E6E6"/>
      </a:lt2>
      <a:accent1>
        <a:srgbClr val="32406B"/>
      </a:accent1>
      <a:accent2>
        <a:srgbClr val="A32935"/>
      </a:accent2>
      <a:accent3>
        <a:srgbClr val="492A51"/>
      </a:accent3>
      <a:accent4>
        <a:srgbClr val="4B8F8C"/>
      </a:accent4>
      <a:accent5>
        <a:srgbClr val="FFC000"/>
      </a:accent5>
      <a:accent6>
        <a:srgbClr val="EAB26F"/>
      </a:accent6>
      <a:hlink>
        <a:srgbClr val="0563C1"/>
      </a:hlink>
      <a:folHlink>
        <a:srgbClr val="954F72"/>
      </a:folHlink>
    </a:clrScheme>
    <a:fontScheme name="Council">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velop-03.pptx  -  Read-Only" id="{F3E8EA31-9496-4B95-BC25-A80161249D3A}" vid="{EEBAE50B-3ED2-41BC-94BF-72CEC9B605B3}"/>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Claims workshop</Template>
  <TotalTime>8556</TotalTime>
  <Words>4809</Words>
  <Application>Microsoft Office PowerPoint</Application>
  <PresentationFormat>Widescreen</PresentationFormat>
  <Paragraphs>436</Paragraphs>
  <Slides>58</Slides>
  <Notes>28</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58</vt:i4>
      </vt:variant>
    </vt:vector>
  </HeadingPairs>
  <TitlesOfParts>
    <vt:vector size="73" baseType="lpstr">
      <vt:lpstr>Arial</vt:lpstr>
      <vt:lpstr>Calibri</vt:lpstr>
      <vt:lpstr>Century Gothic</vt:lpstr>
      <vt:lpstr>Corbel</vt:lpstr>
      <vt:lpstr>Corbel Light</vt:lpstr>
      <vt:lpstr>Courier New</vt:lpstr>
      <vt:lpstr>Segoe UI</vt:lpstr>
      <vt:lpstr>Times New Roman</vt:lpstr>
      <vt:lpstr>Wingdings</vt:lpstr>
      <vt:lpstr>Claims workshop</vt:lpstr>
      <vt:lpstr>Custom Design</vt:lpstr>
      <vt:lpstr>1_Claims workshop</vt:lpstr>
      <vt:lpstr>1_Custom Design</vt:lpstr>
      <vt:lpstr>2_Claims workshop</vt:lpstr>
      <vt:lpstr>TCRMF_Short Version Template_FINAL_2022</vt:lpstr>
      <vt:lpstr>Roles and Responsibilities of Trustees Check in Code 1008</vt:lpstr>
      <vt:lpstr> Texas Mental Health and Mental Retardation Act of 1965</vt:lpstr>
      <vt:lpstr> Texas Health &amp; Safety Code §534.001</vt:lpstr>
      <vt:lpstr>What is a community center?</vt:lpstr>
      <vt:lpstr>Texas Health &amp; Safety Code §534.001(c)</vt:lpstr>
      <vt:lpstr>   What is different about being Governmental?</vt:lpstr>
      <vt:lpstr>Should Not’s</vt:lpstr>
      <vt:lpstr>Texas Penal Code</vt:lpstr>
      <vt:lpstr>Texas Penal Code</vt:lpstr>
      <vt:lpstr>Texas Local Government Code - Conflict of Interest</vt:lpstr>
      <vt:lpstr>Texas Local Government Code - Conflict of Interest</vt:lpstr>
      <vt:lpstr>Texas Local Government Code - Conflict of Interest</vt:lpstr>
      <vt:lpstr>You’re a health care board!</vt:lpstr>
      <vt:lpstr>OIG  Audits Information for Boards</vt:lpstr>
      <vt:lpstr>Ethics Opinions</vt:lpstr>
      <vt:lpstr>Other Relevant Laws </vt:lpstr>
      <vt:lpstr>Other Relevant Laws</vt:lpstr>
      <vt:lpstr>  Other Relevant Laws</vt:lpstr>
      <vt:lpstr>Other Relevant Laws </vt:lpstr>
      <vt:lpstr>First Amendment Audits</vt:lpstr>
      <vt:lpstr>First Amendment Audits</vt:lpstr>
      <vt:lpstr>First Amendment Audits</vt:lpstr>
      <vt:lpstr>Key Takeaways</vt:lpstr>
      <vt:lpstr>How to handle First Amedment Audits</vt:lpstr>
      <vt:lpstr>Health Care Entity</vt:lpstr>
      <vt:lpstr>No Gifts!!</vt:lpstr>
      <vt:lpstr>Community Center Governance </vt:lpstr>
      <vt:lpstr> Applicable Statutes, Codes, Rules, etc.</vt:lpstr>
      <vt:lpstr>534.002</vt:lpstr>
      <vt:lpstr>534.003</vt:lpstr>
      <vt:lpstr>NEW LEGISLATION   SB 1580</vt:lpstr>
      <vt:lpstr>Questions</vt:lpstr>
      <vt:lpstr>Health &amp; Safety Code</vt:lpstr>
      <vt:lpstr>  Standards of Administration for Board of Trustees </vt:lpstr>
      <vt:lpstr>  Standards of Administration for Board of Trustees </vt:lpstr>
      <vt:lpstr>Health  &amp; Safety Code 534.0065</vt:lpstr>
      <vt:lpstr>Form  A</vt:lpstr>
      <vt:lpstr>Form A</vt:lpstr>
      <vt:lpstr>Form A</vt:lpstr>
      <vt:lpstr>Texas Health &amp; Safety Code</vt:lpstr>
      <vt:lpstr>Texas Health &amp; Safety Code</vt:lpstr>
      <vt:lpstr>H&amp;SC 534.014 Request for Funds</vt:lpstr>
      <vt:lpstr>534.021 Approval &amp; Notification</vt:lpstr>
      <vt:lpstr>Board of Trustee Authority</vt:lpstr>
      <vt:lpstr>  Standards of Administration for Board of Trustees </vt:lpstr>
      <vt:lpstr>Standards of Administration con.</vt:lpstr>
      <vt:lpstr>  Standards of Administration for Board of Trustees </vt:lpstr>
      <vt:lpstr>Individual Immunity</vt:lpstr>
      <vt:lpstr>Legislative – Absolute Immunity</vt:lpstr>
      <vt:lpstr>Qualified/Official Immunity</vt:lpstr>
      <vt:lpstr>Open Meetings Act</vt:lpstr>
      <vt:lpstr>New Legislation OMA</vt:lpstr>
      <vt:lpstr>New Legislation PIA</vt:lpstr>
      <vt:lpstr>Quick Tips – Preparing to Meet</vt:lpstr>
      <vt:lpstr>Quick Tips - Conducting Board Business</vt:lpstr>
      <vt:lpstr>Quick Tips – Going into Closed Session</vt:lpstr>
      <vt:lpstr>Quick Tips – After the meeting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Pamela L. Beach</cp:lastModifiedBy>
  <cp:revision>134</cp:revision>
  <dcterms:created xsi:type="dcterms:W3CDTF">2004-09-24T16:53:00Z</dcterms:created>
  <dcterms:modified xsi:type="dcterms:W3CDTF">2025-06-23T14:25:44Z</dcterms:modified>
</cp:coreProperties>
</file>