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60" r:id="rId4"/>
    <p:sldId id="270" r:id="rId5"/>
    <p:sldId id="271" r:id="rId6"/>
    <p:sldId id="268" r:id="rId7"/>
    <p:sldId id="261" r:id="rId8"/>
    <p:sldId id="269" r:id="rId9"/>
    <p:sldId id="266" r:id="rId10"/>
    <p:sldId id="267" r:id="rId11"/>
    <p:sldId id="274"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3B48"/>
    <a:srgbClr val="FAF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38"/>
  </p:normalViewPr>
  <p:slideViewPr>
    <p:cSldViewPr snapToGrid="0">
      <p:cViewPr varScale="1">
        <p:scale>
          <a:sx n="94" d="100"/>
          <a:sy n="94" d="100"/>
        </p:scale>
        <p:origin x="2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up of a metal sculpture&#10;&#10;AI-generated content may be incorrect.">
            <a:extLst>
              <a:ext uri="{FF2B5EF4-FFF2-40B4-BE49-F238E27FC236}">
                <a16:creationId xmlns:a16="http://schemas.microsoft.com/office/drawing/2014/main" id="{1DF93AB8-E4C6-70DF-5309-C986FF5449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 y="0"/>
            <a:ext cx="12191303" cy="6858000"/>
          </a:xfrm>
          <a:prstGeom prst="rect">
            <a:avLst/>
          </a:prstGeom>
        </p:spPr>
      </p:pic>
      <p:sp>
        <p:nvSpPr>
          <p:cNvPr id="9" name="Google Shape;55;p12">
            <a:extLst>
              <a:ext uri="{FF2B5EF4-FFF2-40B4-BE49-F238E27FC236}">
                <a16:creationId xmlns:a16="http://schemas.microsoft.com/office/drawing/2014/main" id="{4F54F98C-15D9-F6DA-1540-84F8123BC762}"/>
              </a:ext>
            </a:extLst>
          </p:cNvPr>
          <p:cNvSpPr>
            <a:spLocks noChangeAspect="1"/>
          </p:cNvSpPr>
          <p:nvPr userDrawn="1"/>
        </p:nvSpPr>
        <p:spPr>
          <a:xfrm>
            <a:off x="9023120" y="432359"/>
            <a:ext cx="2743200" cy="1121285"/>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0" name="Google Shape;58;p12">
            <a:extLst>
              <a:ext uri="{FF2B5EF4-FFF2-40B4-BE49-F238E27FC236}">
                <a16:creationId xmlns:a16="http://schemas.microsoft.com/office/drawing/2014/main" id="{973AC8AC-88D6-DBBD-9BBD-5BE50710227F}"/>
              </a:ext>
            </a:extLst>
          </p:cNvPr>
          <p:cNvGrpSpPr>
            <a:grpSpLocks noChangeAspect="1"/>
          </p:cNvGrpSpPr>
          <p:nvPr userDrawn="1"/>
        </p:nvGrpSpPr>
        <p:grpSpPr>
          <a:xfrm>
            <a:off x="259961" y="5888690"/>
            <a:ext cx="4846320" cy="823897"/>
            <a:chOff x="-1" y="-1"/>
            <a:chExt cx="5278835" cy="897424"/>
          </a:xfrm>
        </p:grpSpPr>
        <p:sp>
          <p:nvSpPr>
            <p:cNvPr id="11" name="Google Shape;59;p12">
              <a:extLst>
                <a:ext uri="{FF2B5EF4-FFF2-40B4-BE49-F238E27FC236}">
                  <a16:creationId xmlns:a16="http://schemas.microsoft.com/office/drawing/2014/main" id="{5CEB9E7B-ACDD-05D8-ABB5-793DB41BF1F8}"/>
                </a:ext>
              </a:extLst>
            </p:cNvPr>
            <p:cNvSpPr/>
            <p:nvPr/>
          </p:nvSpPr>
          <p:spPr>
            <a:xfrm>
              <a:off x="-1" y="-1"/>
              <a:ext cx="2242978" cy="751399"/>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60;p12">
              <a:extLst>
                <a:ext uri="{FF2B5EF4-FFF2-40B4-BE49-F238E27FC236}">
                  <a16:creationId xmlns:a16="http://schemas.microsoft.com/office/drawing/2014/main" id="{3E611D44-8118-D8A6-893A-D194CC87D18A}"/>
                </a:ext>
              </a:extLst>
            </p:cNvPr>
            <p:cNvSpPr/>
            <p:nvPr/>
          </p:nvSpPr>
          <p:spPr>
            <a:xfrm>
              <a:off x="2752724" y="78405"/>
              <a:ext cx="2526110" cy="819018"/>
            </a:xfrm>
            <a:prstGeom prst="rect">
              <a:avLst/>
            </a:prstGeom>
            <a:blipFill rotWithShape="1">
              <a:blip r:embed="rId5">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13" name="Title 12">
            <a:extLst>
              <a:ext uri="{FF2B5EF4-FFF2-40B4-BE49-F238E27FC236}">
                <a16:creationId xmlns:a16="http://schemas.microsoft.com/office/drawing/2014/main" id="{A98F7BFD-3275-BB57-BAAC-63EF9E4F746C}"/>
              </a:ext>
            </a:extLst>
          </p:cNvPr>
          <p:cNvSpPr>
            <a:spLocks noGrp="1"/>
          </p:cNvSpPr>
          <p:nvPr>
            <p:ph type="title"/>
          </p:nvPr>
        </p:nvSpPr>
        <p:spPr>
          <a:xfrm>
            <a:off x="624595" y="519733"/>
            <a:ext cx="7063596" cy="1522251"/>
          </a:xfrm>
        </p:spPr>
        <p:txBody>
          <a:bodyPr>
            <a:noAutofit/>
          </a:bodyPr>
          <a:lstStyle>
            <a:lvl1pPr>
              <a:defRPr sz="6000" b="1">
                <a:solidFill>
                  <a:schemeClr val="bg1"/>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1910E9DB-5CBF-CF64-9462-13C171A222F3}"/>
              </a:ext>
            </a:extLst>
          </p:cNvPr>
          <p:cNvSpPr>
            <a:spLocks noGrp="1"/>
          </p:cNvSpPr>
          <p:nvPr>
            <p:ph type="body" sz="quarter" idx="10" hasCustomPrompt="1"/>
          </p:nvPr>
        </p:nvSpPr>
        <p:spPr>
          <a:xfrm>
            <a:off x="623816" y="2152142"/>
            <a:ext cx="7064375" cy="819150"/>
          </a:xfrm>
        </p:spPr>
        <p:txBody>
          <a:bodyPr>
            <a:normAutofit/>
          </a:bodyPr>
          <a:lstStyle>
            <a:lvl1pPr marL="0" indent="0">
              <a:lnSpc>
                <a:spcPct val="100000"/>
              </a:lnSpc>
              <a:buNone/>
              <a:defRPr sz="3200" b="1" i="1">
                <a:solidFill>
                  <a:schemeClr val="bg1"/>
                </a:solidFill>
              </a:defRPr>
            </a:lvl1pPr>
          </a:lstStyle>
          <a:p>
            <a:pPr lvl="0"/>
            <a:r>
              <a:rPr lang="en-US" dirty="0"/>
              <a:t>Subtitle</a:t>
            </a:r>
          </a:p>
        </p:txBody>
      </p:sp>
    </p:spTree>
    <p:extLst>
      <p:ext uri="{BB962C8B-B14F-4D97-AF65-F5344CB8AC3E}">
        <p14:creationId xmlns:p14="http://schemas.microsoft.com/office/powerpoint/2010/main" val="378984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E482-C36F-04E1-0139-8BFFD65C9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E5B87-232E-3A84-3E63-14370F67D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00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DF4F-C817-FE78-4EB7-57951D795856}"/>
              </a:ext>
            </a:extLst>
          </p:cNvPr>
          <p:cNvSpPr>
            <a:spLocks noGrp="1"/>
          </p:cNvSpPr>
          <p:nvPr>
            <p:ph type="title"/>
          </p:nvPr>
        </p:nvSpPr>
        <p:spPr>
          <a:xfrm>
            <a:off x="831850" y="1709738"/>
            <a:ext cx="10515600" cy="2852737"/>
          </a:xfrm>
        </p:spPr>
        <p:txBody>
          <a:bodyPr anchor="b"/>
          <a:lstStyle>
            <a:lvl1pPr>
              <a:defRPr sz="6000">
                <a:solidFill>
                  <a:srgbClr val="A13B4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B0686BD-7CA6-9915-5E31-098DB6FEE02D}"/>
              </a:ext>
            </a:extLst>
          </p:cNvPr>
          <p:cNvSpPr>
            <a:spLocks noGrp="1"/>
          </p:cNvSpPr>
          <p:nvPr>
            <p:ph type="body" idx="1"/>
          </p:nvPr>
        </p:nvSpPr>
        <p:spPr>
          <a:xfrm>
            <a:off x="831850" y="4589463"/>
            <a:ext cx="10515600" cy="1500187"/>
          </a:xfrm>
        </p:spPr>
        <p:txBody>
          <a:bodyPr/>
          <a:lstStyle>
            <a:lvl1pPr marL="0" indent="0">
              <a:buNone/>
              <a:defRPr sz="2400">
                <a:solidFill>
                  <a:srgbClr val="A13B48"/>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40346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BC18-C161-8A05-D1CE-40AD8B4E1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F8729-653F-5EC7-231B-858D3D7C8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627DD-CB00-5600-EAE4-29D97ABB74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99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3015-8E71-559C-EB2D-987E94623CCC}"/>
              </a:ext>
            </a:extLst>
          </p:cNvPr>
          <p:cNvSpPr>
            <a:spLocks noGrp="1"/>
          </p:cNvSpPr>
          <p:nvPr>
            <p:ph type="title"/>
          </p:nvPr>
        </p:nvSpPr>
        <p:spPr>
          <a:xfrm>
            <a:off x="839788" y="365125"/>
            <a:ext cx="753646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75FFBF-2E52-84D9-B977-B4467C260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4072B7-053C-54E9-2A2C-1114699F5F9A}"/>
              </a:ext>
            </a:extLst>
          </p:cNvPr>
          <p:cNvSpPr>
            <a:spLocks noGrp="1"/>
          </p:cNvSpPr>
          <p:nvPr>
            <p:ph sz="half" idx="2"/>
          </p:nvPr>
        </p:nvSpPr>
        <p:spPr>
          <a:xfrm>
            <a:off x="839788" y="2505075"/>
            <a:ext cx="5157787" cy="3455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750C64-877A-73D3-692C-94469146A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020B8F-BBFD-47AD-CC16-4D3DB1BEEDA9}"/>
              </a:ext>
            </a:extLst>
          </p:cNvPr>
          <p:cNvSpPr>
            <a:spLocks noGrp="1"/>
          </p:cNvSpPr>
          <p:nvPr>
            <p:ph sz="quarter" idx="4"/>
          </p:nvPr>
        </p:nvSpPr>
        <p:spPr>
          <a:xfrm>
            <a:off x="6172200" y="2505075"/>
            <a:ext cx="5183188" cy="3455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9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C40B-BF4B-C6ED-D43D-6E6FD6B485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53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85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0CF0-C128-D6F2-B162-100F18E0FCFE}"/>
              </a:ext>
            </a:extLst>
          </p:cNvPr>
          <p:cNvSpPr>
            <a:spLocks noGrp="1"/>
          </p:cNvSpPr>
          <p:nvPr>
            <p:ph type="title"/>
          </p:nvPr>
        </p:nvSpPr>
        <p:spPr>
          <a:xfrm>
            <a:off x="839788" y="457200"/>
            <a:ext cx="7553714" cy="111283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533EC-F31E-FA60-FABC-ECA277027229}"/>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E161A5-7481-1F7D-19F8-269D243B7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489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ABFA-BE40-F4A5-ECF3-A2741C585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7078FF-B9E1-D5DF-BA27-3D77F866D7A2}"/>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AFD253-DA2C-C37A-E085-27CA4ECA0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496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8F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8E804-4048-5200-280F-5CC0DFB2D825}"/>
              </a:ext>
            </a:extLst>
          </p:cNvPr>
          <p:cNvSpPr>
            <a:spLocks noGrp="1"/>
          </p:cNvSpPr>
          <p:nvPr>
            <p:ph type="title"/>
          </p:nvPr>
        </p:nvSpPr>
        <p:spPr>
          <a:xfrm>
            <a:off x="838200" y="365125"/>
            <a:ext cx="706359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A15695-FD63-6FFE-E0EA-D45E2C4A8502}"/>
              </a:ext>
            </a:extLst>
          </p:cNvPr>
          <p:cNvSpPr>
            <a:spLocks noGrp="1"/>
          </p:cNvSpPr>
          <p:nvPr>
            <p:ph type="body" idx="1"/>
          </p:nvPr>
        </p:nvSpPr>
        <p:spPr>
          <a:xfrm>
            <a:off x="838200" y="2113471"/>
            <a:ext cx="10515600" cy="36930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Google Shape;65;p13">
            <a:extLst>
              <a:ext uri="{FF2B5EF4-FFF2-40B4-BE49-F238E27FC236}">
                <a16:creationId xmlns:a16="http://schemas.microsoft.com/office/drawing/2014/main" id="{86151E6C-A77B-3CBD-A75B-A7671477A40B}"/>
              </a:ext>
            </a:extLst>
          </p:cNvPr>
          <p:cNvSpPr/>
          <p:nvPr userDrawn="1"/>
        </p:nvSpPr>
        <p:spPr>
          <a:xfrm>
            <a:off x="9024412" y="435251"/>
            <a:ext cx="2743200" cy="1133554"/>
          </a:xfrm>
          <a:prstGeom prst="rect">
            <a:avLst/>
          </a:prstGeom>
          <a:blipFill rotWithShape="1">
            <a:blip r:embed="rId11">
              <a:alphaModFix/>
            </a:blip>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2197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A13B4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Jessica.Jimenez@hotbhn.org" TargetMode="External"/><Relationship Id="rId2" Type="http://schemas.openxmlformats.org/officeDocument/2006/relationships/hyperlink" Target="mailto:Susannah.Garnett@mhmrtc.org" TargetMode="External"/><Relationship Id="rId1" Type="http://schemas.openxmlformats.org/officeDocument/2006/relationships/slideLayout" Target="../slideLayouts/slideLayout2.xml"/><Relationship Id="rId6" Type="http://schemas.openxmlformats.org/officeDocument/2006/relationships/hyperlink" Target="mailto:Veronica.Martinez1@hhs.texas.gov" TargetMode="External"/><Relationship Id="rId5" Type="http://schemas.openxmlformats.org/officeDocument/2006/relationships/hyperlink" Target="mailto:kmitten@mmhpi.org" TargetMode="External"/><Relationship Id="rId4" Type="http://schemas.openxmlformats.org/officeDocument/2006/relationships/hyperlink" Target="mailto:Kelli.Guerrero@hotbh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E4AB-22D8-B02A-7F27-71955748B1F4}"/>
              </a:ext>
            </a:extLst>
          </p:cNvPr>
          <p:cNvSpPr>
            <a:spLocks noGrp="1"/>
          </p:cNvSpPr>
          <p:nvPr>
            <p:ph type="title"/>
          </p:nvPr>
        </p:nvSpPr>
        <p:spPr>
          <a:xfrm>
            <a:off x="2871716" y="2766218"/>
            <a:ext cx="7063596" cy="1325563"/>
          </a:xfrm>
        </p:spPr>
        <p:txBody>
          <a:bodyPr/>
          <a:lstStyle/>
          <a:p>
            <a:r>
              <a:rPr lang="en-US" b="1" dirty="0"/>
              <a:t>CEU Code: 1002</a:t>
            </a:r>
          </a:p>
        </p:txBody>
      </p:sp>
    </p:spTree>
    <p:extLst>
      <p:ext uri="{BB962C8B-B14F-4D97-AF65-F5344CB8AC3E}">
        <p14:creationId xmlns:p14="http://schemas.microsoft.com/office/powerpoint/2010/main" val="345891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3B13-034F-43A5-F308-EDA44BE9E1CF}"/>
              </a:ext>
            </a:extLst>
          </p:cNvPr>
          <p:cNvSpPr>
            <a:spLocks noGrp="1"/>
          </p:cNvSpPr>
          <p:nvPr>
            <p:ph type="title"/>
          </p:nvPr>
        </p:nvSpPr>
        <p:spPr/>
        <p:txBody>
          <a:bodyPr/>
          <a:lstStyle/>
          <a:p>
            <a:r>
              <a:rPr lang="en-US" dirty="0"/>
              <a:t>YCOT &amp; IDD</a:t>
            </a:r>
          </a:p>
        </p:txBody>
      </p:sp>
      <p:sp>
        <p:nvSpPr>
          <p:cNvPr id="3" name="Content Placeholder 2">
            <a:extLst>
              <a:ext uri="{FF2B5EF4-FFF2-40B4-BE49-F238E27FC236}">
                <a16:creationId xmlns:a16="http://schemas.microsoft.com/office/drawing/2014/main" id="{138C4213-B01F-F6C3-3715-CFD81E4017DD}"/>
              </a:ext>
            </a:extLst>
          </p:cNvPr>
          <p:cNvSpPr>
            <a:spLocks noGrp="1"/>
          </p:cNvSpPr>
          <p:nvPr>
            <p:ph idx="1"/>
          </p:nvPr>
        </p:nvSpPr>
        <p:spPr>
          <a:xfrm>
            <a:off x="714022" y="1690688"/>
            <a:ext cx="10515600" cy="3693089"/>
          </a:xfrm>
        </p:spPr>
        <p:txBody>
          <a:bodyPr/>
          <a:lstStyle/>
          <a:p>
            <a:r>
              <a:rPr lang="en-US" dirty="0">
                <a:latin typeface="Arial"/>
                <a:cs typeface="Arial"/>
              </a:rPr>
              <a:t>Modify existing tools to be less reliant on verbal cues and integrate other communication and learning approaches. </a:t>
            </a:r>
            <a:endParaRPr lang="en-US" dirty="0"/>
          </a:p>
          <a:p>
            <a:r>
              <a:rPr lang="en-US" dirty="0"/>
              <a:t>Adapted Safety Plan</a:t>
            </a:r>
          </a:p>
        </p:txBody>
      </p:sp>
      <p:pic>
        <p:nvPicPr>
          <p:cNvPr id="7" name="Picture 6" descr="A paper with a picture of people&#10;&#10;AI-generated content may be incorrect.">
            <a:extLst>
              <a:ext uri="{FF2B5EF4-FFF2-40B4-BE49-F238E27FC236}">
                <a16:creationId xmlns:a16="http://schemas.microsoft.com/office/drawing/2014/main" id="{C9D4D2EE-6C7F-ED6D-8600-055F6D126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90" y="3016251"/>
            <a:ext cx="5693910" cy="3743661"/>
          </a:xfrm>
          <a:prstGeom prst="rect">
            <a:avLst/>
          </a:prstGeom>
        </p:spPr>
      </p:pic>
      <p:pic>
        <p:nvPicPr>
          <p:cNvPr id="8" name="Content Placeholder 13" descr="A two pages of a paper&#10;&#10;AI-generated content may be incorrect.">
            <a:extLst>
              <a:ext uri="{FF2B5EF4-FFF2-40B4-BE49-F238E27FC236}">
                <a16:creationId xmlns:a16="http://schemas.microsoft.com/office/drawing/2014/main" id="{11480C15-B2A0-A1D8-29A8-65E261D1E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027460"/>
            <a:ext cx="5693909" cy="3681879"/>
          </a:xfrm>
          <a:prstGeom prst="rect">
            <a:avLst/>
          </a:prstGeom>
        </p:spPr>
      </p:pic>
    </p:spTree>
    <p:extLst>
      <p:ext uri="{BB962C8B-B14F-4D97-AF65-F5344CB8AC3E}">
        <p14:creationId xmlns:p14="http://schemas.microsoft.com/office/powerpoint/2010/main" val="258944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96D8-4236-993C-74F0-A98E84339EEB}"/>
            </a:ext>
          </a:extLst>
        </p:cNvPr>
        <p:cNvGrpSpPr/>
        <p:nvPr/>
      </p:nvGrpSpPr>
      <p:grpSpPr>
        <a:xfrm>
          <a:off x="0" y="0"/>
          <a:ext cx="0" cy="0"/>
          <a:chOff x="0" y="0"/>
          <a:chExt cx="0" cy="0"/>
        </a:xfrm>
      </p:grpSpPr>
      <p:pic>
        <p:nvPicPr>
          <p:cNvPr id="5" name="Picture 4" descr="People riding bikes on a path&#10;&#10;AI-generated content may be incorrect.">
            <a:extLst>
              <a:ext uri="{FF2B5EF4-FFF2-40B4-BE49-F238E27FC236}">
                <a16:creationId xmlns:a16="http://schemas.microsoft.com/office/drawing/2014/main" id="{745DF2D4-62F5-8C2F-162D-9A2FE422BA8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7510818" y="0"/>
            <a:ext cx="4572000" cy="6858000"/>
          </a:xfrm>
          <a:prstGeom prst="rect">
            <a:avLst/>
          </a:prstGeom>
        </p:spPr>
      </p:pic>
      <p:sp>
        <p:nvSpPr>
          <p:cNvPr id="2" name="Title 1">
            <a:extLst>
              <a:ext uri="{FF2B5EF4-FFF2-40B4-BE49-F238E27FC236}">
                <a16:creationId xmlns:a16="http://schemas.microsoft.com/office/drawing/2014/main" id="{A736D3EB-352D-523C-71F0-FF76691E19C3}"/>
              </a:ext>
            </a:extLst>
          </p:cNvPr>
          <p:cNvSpPr>
            <a:spLocks noGrp="1"/>
          </p:cNvSpPr>
          <p:nvPr>
            <p:ph type="title"/>
          </p:nvPr>
        </p:nvSpPr>
        <p:spPr/>
        <p:txBody>
          <a:bodyPr/>
          <a:lstStyle/>
          <a:p>
            <a:r>
              <a:rPr lang="en-US" sz="3200" dirty="0"/>
              <a:t>The Future of YCOT</a:t>
            </a:r>
            <a:br>
              <a:rPr lang="en-US" dirty="0"/>
            </a:br>
            <a:r>
              <a:rPr lang="en-US" sz="2800" dirty="0"/>
              <a:t>Veronica Martinez</a:t>
            </a:r>
          </a:p>
        </p:txBody>
      </p:sp>
      <p:sp>
        <p:nvSpPr>
          <p:cNvPr id="3" name="Content Placeholder 2">
            <a:extLst>
              <a:ext uri="{FF2B5EF4-FFF2-40B4-BE49-F238E27FC236}">
                <a16:creationId xmlns:a16="http://schemas.microsoft.com/office/drawing/2014/main" id="{9CFA4321-27A0-A143-B2FD-475810973D63}"/>
              </a:ext>
            </a:extLst>
          </p:cNvPr>
          <p:cNvSpPr>
            <a:spLocks noGrp="1"/>
          </p:cNvSpPr>
          <p:nvPr>
            <p:ph idx="1"/>
          </p:nvPr>
        </p:nvSpPr>
        <p:spPr>
          <a:xfrm>
            <a:off x="556405" y="1690688"/>
            <a:ext cx="7063596" cy="4628225"/>
          </a:xfrm>
        </p:spPr>
        <p:txBody>
          <a:bodyPr>
            <a:normAutofit/>
          </a:bodyPr>
          <a:lstStyle/>
          <a:p>
            <a:pPr>
              <a:spcAft>
                <a:spcPts val="1800"/>
              </a:spcAft>
            </a:pPr>
            <a:r>
              <a:rPr lang="en-US" dirty="0"/>
              <a:t>89</a:t>
            </a:r>
            <a:r>
              <a:rPr lang="en-US" baseline="30000" dirty="0"/>
              <a:t>th</a:t>
            </a:r>
            <a:r>
              <a:rPr lang="en-US" dirty="0"/>
              <a:t> Session, Rider 54. Youth Mobile Crisis Outreach Teams.</a:t>
            </a:r>
          </a:p>
          <a:p>
            <a:pPr lvl="1"/>
            <a:r>
              <a:rPr lang="en-US" sz="2800" dirty="0"/>
              <a:t>$27M per year for YCOTs, including funding to establish at least eight new teams. </a:t>
            </a:r>
          </a:p>
          <a:p>
            <a:pPr lvl="1">
              <a:lnSpc>
                <a:spcPct val="100000"/>
              </a:lnSpc>
            </a:pPr>
            <a:r>
              <a:rPr lang="en-US" sz="2800" dirty="0"/>
              <a:t>HHSC is directed to prioritize establishment of new YCOTs in urban areas. </a:t>
            </a:r>
          </a:p>
        </p:txBody>
      </p:sp>
      <p:sp>
        <p:nvSpPr>
          <p:cNvPr id="6" name="Content Placeholder 2">
            <a:extLst>
              <a:ext uri="{FF2B5EF4-FFF2-40B4-BE49-F238E27FC236}">
                <a16:creationId xmlns:a16="http://schemas.microsoft.com/office/drawing/2014/main" id="{20A4DA60-A0D3-5F54-CF19-A20B71612400}"/>
              </a:ext>
            </a:extLst>
          </p:cNvPr>
          <p:cNvSpPr txBox="1">
            <a:spLocks/>
          </p:cNvSpPr>
          <p:nvPr/>
        </p:nvSpPr>
        <p:spPr>
          <a:xfrm>
            <a:off x="8276313" y="1918931"/>
            <a:ext cx="3041010" cy="736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t>Looking Forward</a:t>
            </a:r>
          </a:p>
        </p:txBody>
      </p:sp>
    </p:spTree>
    <p:extLst>
      <p:ext uri="{BB962C8B-B14F-4D97-AF65-F5344CB8AC3E}">
        <p14:creationId xmlns:p14="http://schemas.microsoft.com/office/powerpoint/2010/main" val="185912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8B43-F790-79E2-5C0A-2F15EC813F0B}"/>
              </a:ext>
            </a:extLst>
          </p:cNvPr>
          <p:cNvSpPr>
            <a:spLocks noGrp="1"/>
          </p:cNvSpPr>
          <p:nvPr>
            <p:ph type="title"/>
          </p:nvPr>
        </p:nvSpPr>
        <p:spPr>
          <a:xfrm>
            <a:off x="2271890" y="2430992"/>
            <a:ext cx="7063596" cy="1325563"/>
          </a:xfrm>
        </p:spPr>
        <p:txBody>
          <a:bodyPr/>
          <a:lstStyle/>
          <a:p>
            <a:r>
              <a:rPr lang="en-US" dirty="0"/>
              <a:t>Questions</a:t>
            </a:r>
          </a:p>
        </p:txBody>
      </p:sp>
      <p:pic>
        <p:nvPicPr>
          <p:cNvPr id="5" name="Picture 4" descr="Question mark against red wall">
            <a:extLst>
              <a:ext uri="{FF2B5EF4-FFF2-40B4-BE49-F238E27FC236}">
                <a16:creationId xmlns:a16="http://schemas.microsoft.com/office/drawing/2014/main" id="{B3D99B29-6112-002C-3F0A-C58519251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61" y="573205"/>
            <a:ext cx="8249266" cy="5554640"/>
          </a:xfrm>
          <a:prstGeom prst="rect">
            <a:avLst/>
          </a:prstGeom>
        </p:spPr>
      </p:pic>
      <p:sp>
        <p:nvSpPr>
          <p:cNvPr id="6" name="TextBox 5">
            <a:extLst>
              <a:ext uri="{FF2B5EF4-FFF2-40B4-BE49-F238E27FC236}">
                <a16:creationId xmlns:a16="http://schemas.microsoft.com/office/drawing/2014/main" id="{5F414E09-5CC1-72BB-1628-29BDB543F217}"/>
              </a:ext>
            </a:extLst>
          </p:cNvPr>
          <p:cNvSpPr txBox="1"/>
          <p:nvPr/>
        </p:nvSpPr>
        <p:spPr>
          <a:xfrm>
            <a:off x="1937982" y="2197290"/>
            <a:ext cx="2945037" cy="769441"/>
          </a:xfrm>
          <a:prstGeom prst="rect">
            <a:avLst/>
          </a:prstGeom>
          <a:noFill/>
        </p:spPr>
        <p:txBody>
          <a:bodyPr wrap="none" rtlCol="0">
            <a:spAutoFit/>
          </a:bodyPr>
          <a:lstStyle/>
          <a:p>
            <a:r>
              <a:rPr lang="en-US" sz="4400" b="1" dirty="0">
                <a:solidFill>
                  <a:schemeClr val="bg1"/>
                </a:solidFill>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52033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CDF9-6E53-3E3E-19DC-E4B5B573C490}"/>
              </a:ext>
            </a:extLst>
          </p:cNvPr>
          <p:cNvSpPr>
            <a:spLocks noGrp="1"/>
          </p:cNvSpPr>
          <p:nvPr>
            <p:ph type="title"/>
          </p:nvPr>
        </p:nvSpPr>
        <p:spPr>
          <a:xfrm>
            <a:off x="624594" y="519733"/>
            <a:ext cx="7548561" cy="2909267"/>
          </a:xfrm>
        </p:spPr>
        <p:txBody>
          <a:bodyPr/>
          <a:lstStyle/>
          <a:p>
            <a:r>
              <a:rPr lang="en-US" dirty="0"/>
              <a:t>COMMUNITY LEADERSHIP IN ACTION: </a:t>
            </a:r>
          </a:p>
        </p:txBody>
      </p:sp>
      <p:sp>
        <p:nvSpPr>
          <p:cNvPr id="3" name="Text Placeholder 2">
            <a:extLst>
              <a:ext uri="{FF2B5EF4-FFF2-40B4-BE49-F238E27FC236}">
                <a16:creationId xmlns:a16="http://schemas.microsoft.com/office/drawing/2014/main" id="{73632433-219E-4B70-4DE3-E5BC67821DF1}"/>
              </a:ext>
            </a:extLst>
          </p:cNvPr>
          <p:cNvSpPr>
            <a:spLocks noGrp="1"/>
          </p:cNvSpPr>
          <p:nvPr>
            <p:ph type="body" sz="quarter" idx="10"/>
          </p:nvPr>
        </p:nvSpPr>
        <p:spPr>
          <a:xfrm>
            <a:off x="533504" y="3619697"/>
            <a:ext cx="7064375" cy="819150"/>
          </a:xfrm>
        </p:spPr>
        <p:txBody>
          <a:bodyPr>
            <a:normAutofit fontScale="85000" lnSpcReduction="20000"/>
          </a:bodyPr>
          <a:lstStyle/>
          <a:p>
            <a:r>
              <a:rPr lang="en-US" dirty="0"/>
              <a:t>CHARTING A NEW PATH FOR YOUTH CRISIS RESPONSE</a:t>
            </a:r>
          </a:p>
        </p:txBody>
      </p:sp>
    </p:spTree>
    <p:extLst>
      <p:ext uri="{BB962C8B-B14F-4D97-AF65-F5344CB8AC3E}">
        <p14:creationId xmlns:p14="http://schemas.microsoft.com/office/powerpoint/2010/main" val="134438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2D55-0647-10A0-45E7-B2EAFD26F9B7}"/>
              </a:ext>
            </a:extLst>
          </p:cNvPr>
          <p:cNvSpPr>
            <a:spLocks noGrp="1"/>
          </p:cNvSpPr>
          <p:nvPr>
            <p:ph type="title"/>
          </p:nvPr>
        </p:nvSpPr>
        <p:spPr/>
        <p:txBody>
          <a:bodyPr/>
          <a:lstStyle/>
          <a:p>
            <a:r>
              <a:rPr lang="en-US" dirty="0"/>
              <a:t>Youth Crisis Outreach Teams (YCOTs)</a:t>
            </a:r>
          </a:p>
        </p:txBody>
      </p:sp>
      <p:sp>
        <p:nvSpPr>
          <p:cNvPr id="3" name="Content Placeholder 2">
            <a:extLst>
              <a:ext uri="{FF2B5EF4-FFF2-40B4-BE49-F238E27FC236}">
                <a16:creationId xmlns:a16="http://schemas.microsoft.com/office/drawing/2014/main" id="{EBBD9987-6CB7-1EE9-52EB-4FAE0FF8404F}"/>
              </a:ext>
            </a:extLst>
          </p:cNvPr>
          <p:cNvSpPr>
            <a:spLocks noGrp="1"/>
          </p:cNvSpPr>
          <p:nvPr>
            <p:ph idx="1"/>
          </p:nvPr>
        </p:nvSpPr>
        <p:spPr/>
        <p:txBody>
          <a:bodyPr>
            <a:normAutofit fontScale="77500" lnSpcReduction="20000"/>
          </a:bodyPr>
          <a:lstStyle/>
          <a:p>
            <a:pPr>
              <a:lnSpc>
                <a:spcPct val="120000"/>
              </a:lnSpc>
            </a:pPr>
            <a:r>
              <a:rPr lang="en-US" dirty="0"/>
              <a:t>Susan Garnett, MHMR of Tarrant County</a:t>
            </a:r>
          </a:p>
          <a:p>
            <a:pPr lvl="1"/>
            <a:r>
              <a:rPr lang="en-US" u="sng" dirty="0">
                <a:hlinkClick r:id="rId2"/>
              </a:rPr>
              <a:t>Susannah.Garnett@mhmrtc.org</a:t>
            </a:r>
            <a:endParaRPr lang="en-US" dirty="0"/>
          </a:p>
          <a:p>
            <a:pPr>
              <a:lnSpc>
                <a:spcPct val="120000"/>
              </a:lnSpc>
            </a:pPr>
            <a:r>
              <a:rPr lang="en-US" dirty="0"/>
              <a:t>Jessica Jimenez, Heart of Texas Behavioral Health Network</a:t>
            </a:r>
          </a:p>
          <a:p>
            <a:pPr lvl="1"/>
            <a:r>
              <a:rPr lang="en-US" u="sng" dirty="0">
                <a:hlinkClick r:id="rId3"/>
              </a:rPr>
              <a:t>Jessica.Jimenez@hotbhn.org</a:t>
            </a:r>
            <a:endParaRPr lang="en-US" dirty="0"/>
          </a:p>
          <a:p>
            <a:pPr>
              <a:lnSpc>
                <a:spcPct val="120000"/>
              </a:lnSpc>
            </a:pPr>
            <a:r>
              <a:rPr lang="en-US" dirty="0"/>
              <a:t>Kelli Guerrero, Heart of Texas Behavioral Health Network</a:t>
            </a:r>
          </a:p>
          <a:p>
            <a:pPr lvl="1"/>
            <a:r>
              <a:rPr lang="en-US" u="sng" dirty="0">
                <a:hlinkClick r:id="rId4"/>
              </a:rPr>
              <a:t>Kelli.Guerrero@hotbhn.org</a:t>
            </a:r>
            <a:endParaRPr lang="en-US" dirty="0"/>
          </a:p>
          <a:p>
            <a:pPr>
              <a:lnSpc>
                <a:spcPct val="120000"/>
              </a:lnSpc>
            </a:pPr>
            <a:r>
              <a:rPr lang="en-US" dirty="0"/>
              <a:t>Katie Mitten, Meadows Mental Health Policy Institute</a:t>
            </a:r>
          </a:p>
          <a:p>
            <a:pPr lvl="1"/>
            <a:r>
              <a:rPr lang="en-US" u="sng" dirty="0">
                <a:hlinkClick r:id="rId5"/>
              </a:rPr>
              <a:t>kmitten@mmhpi.org</a:t>
            </a:r>
            <a:endParaRPr lang="en-US" dirty="0"/>
          </a:p>
          <a:p>
            <a:pPr>
              <a:lnSpc>
                <a:spcPct val="120000"/>
              </a:lnSpc>
            </a:pPr>
            <a:r>
              <a:rPr lang="en-US" dirty="0"/>
              <a:t>Veronica Martinez, Texas HHSC</a:t>
            </a:r>
          </a:p>
          <a:p>
            <a:pPr lvl="1"/>
            <a:r>
              <a:rPr lang="en-US" u="sng" dirty="0">
                <a:hlinkClick r:id="rId6"/>
              </a:rPr>
              <a:t>Veronica.Martinez1@hhs.texas.gov</a:t>
            </a:r>
            <a:endParaRPr lang="en-US" dirty="0"/>
          </a:p>
        </p:txBody>
      </p:sp>
    </p:spTree>
    <p:extLst>
      <p:ext uri="{BB962C8B-B14F-4D97-AF65-F5344CB8AC3E}">
        <p14:creationId xmlns:p14="http://schemas.microsoft.com/office/powerpoint/2010/main" val="427442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8CEE0-1AE1-61D6-9779-8AF5AB971476}"/>
              </a:ext>
            </a:extLst>
          </p:cNvPr>
          <p:cNvSpPr>
            <a:spLocks noGrp="1"/>
          </p:cNvSpPr>
          <p:nvPr>
            <p:ph type="title"/>
          </p:nvPr>
        </p:nvSpPr>
        <p:spPr/>
        <p:txBody>
          <a:bodyPr>
            <a:normAutofit/>
          </a:bodyPr>
          <a:lstStyle/>
          <a:p>
            <a:r>
              <a:rPr lang="en-US" dirty="0"/>
              <a:t>Paving the Way</a:t>
            </a:r>
            <a:br>
              <a:rPr lang="en-US" dirty="0"/>
            </a:br>
            <a:r>
              <a:rPr lang="en-US" sz="3000" dirty="0"/>
              <a:t>Susan Garnett</a:t>
            </a:r>
          </a:p>
        </p:txBody>
      </p:sp>
      <p:sp>
        <p:nvSpPr>
          <p:cNvPr id="3" name="Content Placeholder 2">
            <a:extLst>
              <a:ext uri="{FF2B5EF4-FFF2-40B4-BE49-F238E27FC236}">
                <a16:creationId xmlns:a16="http://schemas.microsoft.com/office/drawing/2014/main" id="{43B4DB19-0EF1-A616-64C7-ECF82188C6AF}"/>
              </a:ext>
            </a:extLst>
          </p:cNvPr>
          <p:cNvSpPr>
            <a:spLocks noGrp="1"/>
          </p:cNvSpPr>
          <p:nvPr>
            <p:ph idx="1"/>
          </p:nvPr>
        </p:nvSpPr>
        <p:spPr/>
        <p:txBody>
          <a:bodyPr>
            <a:normAutofit/>
          </a:bodyPr>
          <a:lstStyle/>
          <a:p>
            <a:r>
              <a:rPr lang="en-US" dirty="0"/>
              <a:t>88</a:t>
            </a:r>
            <a:r>
              <a:rPr lang="en-US" baseline="30000" dirty="0"/>
              <a:t>th</a:t>
            </a:r>
            <a:r>
              <a:rPr lang="en-US" dirty="0"/>
              <a:t> Session, Rider 52, (d)(3) Youth Mobile Crisis Outreach Teams. </a:t>
            </a:r>
          </a:p>
          <a:p>
            <a:pPr lvl="1"/>
            <a:r>
              <a:rPr lang="en-US" dirty="0"/>
              <a:t>$7M per year to establish youth mobile crisis outreach teams to reduce risk of hospitalization and transition youth into care, including three mobile crisis outreach teams for children served by the Department of Family and Protective Services. </a:t>
            </a:r>
          </a:p>
          <a:p>
            <a:r>
              <a:rPr lang="en-US" dirty="0"/>
              <a:t>Pilot </a:t>
            </a:r>
            <a:r>
              <a:rPr lang="en-US" dirty="0">
                <a:sym typeface="Wingdings" pitchFamily="2" charset="2"/>
              </a:rPr>
              <a:t> Early Implementation </a:t>
            </a:r>
          </a:p>
          <a:p>
            <a:r>
              <a:rPr lang="en-US" dirty="0">
                <a:sym typeface="Wingdings" pitchFamily="2" charset="2"/>
              </a:rPr>
              <a:t>Community leadership in children’s services, partnering with juvenile justice, DFPS, schools, hospitals, other providers</a:t>
            </a:r>
            <a:endParaRPr lang="en-US" dirty="0"/>
          </a:p>
        </p:txBody>
      </p:sp>
    </p:spTree>
    <p:extLst>
      <p:ext uri="{BB962C8B-B14F-4D97-AF65-F5344CB8AC3E}">
        <p14:creationId xmlns:p14="http://schemas.microsoft.com/office/powerpoint/2010/main" val="236442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BABF-6956-C687-A821-ABC8B66C6A00}"/>
              </a:ext>
            </a:extLst>
          </p:cNvPr>
          <p:cNvSpPr>
            <a:spLocks noGrp="1"/>
          </p:cNvSpPr>
          <p:nvPr>
            <p:ph type="title"/>
          </p:nvPr>
        </p:nvSpPr>
        <p:spPr/>
        <p:txBody>
          <a:bodyPr/>
          <a:lstStyle/>
          <a:p>
            <a:r>
              <a:rPr lang="en-US" dirty="0"/>
              <a:t>Current YCOT Sites</a:t>
            </a:r>
          </a:p>
        </p:txBody>
      </p:sp>
      <p:pic>
        <p:nvPicPr>
          <p:cNvPr id="5" name="Content Placeholder 5" descr="A map of texas with different colored squares&#10;&#10;Description automatically generated">
            <a:extLst>
              <a:ext uri="{FF2B5EF4-FFF2-40B4-BE49-F238E27FC236}">
                <a16:creationId xmlns:a16="http://schemas.microsoft.com/office/drawing/2014/main" id="{3E061D7E-B9D6-B572-49A3-20417E95F6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941" r="8927"/>
          <a:stretch/>
        </p:blipFill>
        <p:spPr>
          <a:xfrm>
            <a:off x="4906979" y="181332"/>
            <a:ext cx="6880633" cy="6780783"/>
          </a:xfrm>
          <a:prstGeom prst="rect">
            <a:avLst/>
          </a:prstGeom>
          <a:noFill/>
        </p:spPr>
      </p:pic>
      <p:sp>
        <p:nvSpPr>
          <p:cNvPr id="8" name="TextBox 7">
            <a:extLst>
              <a:ext uri="{FF2B5EF4-FFF2-40B4-BE49-F238E27FC236}">
                <a16:creationId xmlns:a16="http://schemas.microsoft.com/office/drawing/2014/main" id="{57D5A043-5EE1-D439-B77D-B1853B0E7E2C}"/>
              </a:ext>
            </a:extLst>
          </p:cNvPr>
          <p:cNvSpPr txBox="1"/>
          <p:nvPr/>
        </p:nvSpPr>
        <p:spPr>
          <a:xfrm>
            <a:off x="325925" y="1690688"/>
            <a:ext cx="5495453" cy="4985980"/>
          </a:xfrm>
          <a:prstGeom prst="rect">
            <a:avLst/>
          </a:prstGeom>
          <a:noFill/>
        </p:spPr>
        <p:txBody>
          <a:bodyPr wrap="square" rtlCol="0">
            <a:spAutoFit/>
          </a:bodyPr>
          <a:lstStyle/>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Bluebonnet Trails Community Services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Border Region Behavioral Health Center</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Burke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Emergence Health Network</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Heart of Texas Behavioral Health Network</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North Texas Behavioral Health Authority</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MHMR of Tarrant County</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Tri-County Behavioral Healthcare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0146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F6C6E-FDFE-37E2-3438-A7E280FEC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6A9F6-EBAC-183D-7265-C43C6643F892}"/>
              </a:ext>
            </a:extLst>
          </p:cNvPr>
          <p:cNvSpPr>
            <a:spLocks noGrp="1"/>
          </p:cNvSpPr>
          <p:nvPr>
            <p:ph type="title"/>
          </p:nvPr>
        </p:nvSpPr>
        <p:spPr/>
        <p:txBody>
          <a:bodyPr>
            <a:normAutofit/>
          </a:bodyPr>
          <a:lstStyle/>
          <a:p>
            <a:r>
              <a:rPr lang="en-US" dirty="0"/>
              <a:t>From Pilot to Practice</a:t>
            </a:r>
            <a:br>
              <a:rPr lang="en-US" sz="3000" dirty="0"/>
            </a:br>
            <a:r>
              <a:rPr lang="en-US" sz="3000" dirty="0"/>
              <a:t>Jessica Jimenez &amp; Kelli Guerrero</a:t>
            </a:r>
          </a:p>
        </p:txBody>
      </p:sp>
      <p:sp>
        <p:nvSpPr>
          <p:cNvPr id="3" name="Content Placeholder 2">
            <a:extLst>
              <a:ext uri="{FF2B5EF4-FFF2-40B4-BE49-F238E27FC236}">
                <a16:creationId xmlns:a16="http://schemas.microsoft.com/office/drawing/2014/main" id="{3DADD6E0-A667-792D-9A5A-5CDF24AA98CB}"/>
              </a:ext>
            </a:extLst>
          </p:cNvPr>
          <p:cNvSpPr>
            <a:spLocks noGrp="1"/>
          </p:cNvSpPr>
          <p:nvPr>
            <p:ph idx="1"/>
          </p:nvPr>
        </p:nvSpPr>
        <p:spPr>
          <a:xfrm>
            <a:off x="838200" y="2113471"/>
            <a:ext cx="10515600" cy="4072840"/>
          </a:xfrm>
        </p:spPr>
        <p:txBody>
          <a:bodyPr>
            <a:normAutofit fontScale="92500" lnSpcReduction="20000"/>
          </a:bodyPr>
          <a:lstStyle/>
          <a:p>
            <a:pPr>
              <a:lnSpc>
                <a:spcPct val="110000"/>
              </a:lnSpc>
            </a:pPr>
            <a:r>
              <a:rPr lang="en-US" dirty="0"/>
              <a:t>YCOT provides trauma-informed assessments and evaluations addressing immediate crisis intervention needs for children (ages 3-17) experiencing mental health crises. </a:t>
            </a:r>
          </a:p>
          <a:p>
            <a:pPr>
              <a:lnSpc>
                <a:spcPct val="110000"/>
              </a:lnSpc>
            </a:pPr>
            <a:r>
              <a:rPr lang="en-US" dirty="0"/>
              <a:t>YCOT provides services in residential areas, businesses, emergency departments, other health care and community settings, etc.</a:t>
            </a:r>
          </a:p>
          <a:p>
            <a:pPr>
              <a:lnSpc>
                <a:spcPct val="110000"/>
              </a:lnSpc>
            </a:pPr>
            <a:r>
              <a:rPr lang="en-US" dirty="0"/>
              <a:t>YCOT offers:</a:t>
            </a:r>
          </a:p>
          <a:p>
            <a:pPr lvl="1">
              <a:lnSpc>
                <a:spcPct val="110000"/>
              </a:lnSpc>
            </a:pPr>
            <a:r>
              <a:rPr lang="en-US" dirty="0"/>
              <a:t>active de-escalation and crisis stabilization in the least restrictive environment </a:t>
            </a:r>
          </a:p>
          <a:p>
            <a:pPr lvl="1">
              <a:lnSpc>
                <a:spcPct val="110000"/>
              </a:lnSpc>
            </a:pPr>
            <a:r>
              <a:rPr lang="en-US" dirty="0"/>
              <a:t>diversion from inpatient hospitalization and law enforcement interventions</a:t>
            </a:r>
          </a:p>
          <a:p>
            <a:pPr lvl="1">
              <a:lnSpc>
                <a:spcPct val="110000"/>
              </a:lnSpc>
            </a:pPr>
            <a:r>
              <a:rPr lang="en-US" dirty="0"/>
              <a:t>intensive short-term services for up to 90 days following crisis resolutions to help prevent future crises and connect individuals with community resources</a:t>
            </a:r>
          </a:p>
          <a:p>
            <a:endParaRPr lang="en-US" dirty="0"/>
          </a:p>
        </p:txBody>
      </p:sp>
    </p:spTree>
    <p:extLst>
      <p:ext uri="{BB962C8B-B14F-4D97-AF65-F5344CB8AC3E}">
        <p14:creationId xmlns:p14="http://schemas.microsoft.com/office/powerpoint/2010/main" val="85315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C809-1991-9068-C197-97E1B4A4E498}"/>
              </a:ext>
            </a:extLst>
          </p:cNvPr>
          <p:cNvSpPr>
            <a:spLocks noGrp="1"/>
          </p:cNvSpPr>
          <p:nvPr>
            <p:ph type="title"/>
          </p:nvPr>
        </p:nvSpPr>
        <p:spPr/>
        <p:txBody>
          <a:bodyPr>
            <a:normAutofit/>
          </a:bodyPr>
          <a:lstStyle/>
          <a:p>
            <a:r>
              <a:rPr lang="en-US" dirty="0"/>
              <a:t>From Pilot to Practice</a:t>
            </a:r>
            <a:br>
              <a:rPr lang="en-US" sz="3000" dirty="0"/>
            </a:br>
            <a:r>
              <a:rPr lang="en-US" sz="3000" dirty="0"/>
              <a:t>Jessica Jimenez &amp; Kelli Guerrero</a:t>
            </a:r>
          </a:p>
        </p:txBody>
      </p:sp>
      <p:sp>
        <p:nvSpPr>
          <p:cNvPr id="3" name="Content Placeholder 2">
            <a:extLst>
              <a:ext uri="{FF2B5EF4-FFF2-40B4-BE49-F238E27FC236}">
                <a16:creationId xmlns:a16="http://schemas.microsoft.com/office/drawing/2014/main" id="{ABBB08BB-3EDE-1D18-C68A-FB95FE561A67}"/>
              </a:ext>
            </a:extLst>
          </p:cNvPr>
          <p:cNvSpPr>
            <a:spLocks noGrp="1"/>
          </p:cNvSpPr>
          <p:nvPr>
            <p:ph idx="1"/>
          </p:nvPr>
        </p:nvSpPr>
        <p:spPr>
          <a:xfrm>
            <a:off x="838200" y="1898982"/>
            <a:ext cx="10515600" cy="4208307"/>
          </a:xfrm>
        </p:spPr>
        <p:txBody>
          <a:bodyPr>
            <a:normAutofit fontScale="85000" lnSpcReduction="20000"/>
          </a:bodyPr>
          <a:lstStyle/>
          <a:p>
            <a:pPr>
              <a:lnSpc>
                <a:spcPct val="120000"/>
              </a:lnSpc>
            </a:pPr>
            <a:r>
              <a:rPr lang="en-US" dirty="0"/>
              <a:t>Staffing: Program Director (LPHA), Program Manager (LMSW), Counselor (LHPA or LMSW in supervision w/ approved exemption), 2 Case Managers (QHMP), Family Partner, Peer Specialist, rotating on-call QMHPs (handle crisis calls after business hours, on weekends and holidays)</a:t>
            </a:r>
          </a:p>
          <a:p>
            <a:r>
              <a:rPr lang="en-US" dirty="0"/>
              <a:t>Populations targeted:</a:t>
            </a:r>
          </a:p>
          <a:p>
            <a:pPr lvl="1">
              <a:lnSpc>
                <a:spcPct val="120000"/>
              </a:lnSpc>
            </a:pPr>
            <a:r>
              <a:rPr lang="en-US" dirty="0"/>
              <a:t>Youth experiencing immediate mental health crises.</a:t>
            </a:r>
          </a:p>
          <a:p>
            <a:pPr lvl="1">
              <a:lnSpc>
                <a:spcPct val="120000"/>
              </a:lnSpc>
            </a:pPr>
            <a:r>
              <a:rPr lang="en-US" dirty="0"/>
              <a:t>Youth experiencing family issues, exposure to violence and trauma, and suspected mental health concerns.</a:t>
            </a:r>
          </a:p>
          <a:p>
            <a:pPr lvl="1">
              <a:lnSpc>
                <a:spcPct val="120000"/>
              </a:lnSpc>
            </a:pPr>
            <a:r>
              <a:rPr lang="en-US" dirty="0"/>
              <a:t>Youth with multiple or extended stay inpatient psychiatric hospitalizations.</a:t>
            </a:r>
          </a:p>
          <a:p>
            <a:pPr lvl="1">
              <a:lnSpc>
                <a:spcPct val="120000"/>
              </a:lnSpc>
            </a:pPr>
            <a:r>
              <a:rPr lang="en-US" dirty="0"/>
              <a:t>Youth with high acuity (e.g., serious emotional disturbance, intellectual/developmental disability; physical aggression, trafficking history; substance use)</a:t>
            </a:r>
          </a:p>
          <a:p>
            <a:endParaRPr lang="en-US" dirty="0"/>
          </a:p>
          <a:p>
            <a:endParaRPr lang="en-US" dirty="0"/>
          </a:p>
        </p:txBody>
      </p:sp>
    </p:spTree>
    <p:extLst>
      <p:ext uri="{BB962C8B-B14F-4D97-AF65-F5344CB8AC3E}">
        <p14:creationId xmlns:p14="http://schemas.microsoft.com/office/powerpoint/2010/main" val="174328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D0FC2-EF8C-5353-D765-365D0B992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CD62E-2583-E2ED-6DA1-390A04AD0C8A}"/>
              </a:ext>
            </a:extLst>
          </p:cNvPr>
          <p:cNvSpPr>
            <a:spLocks noGrp="1"/>
          </p:cNvSpPr>
          <p:nvPr>
            <p:ph type="title"/>
          </p:nvPr>
        </p:nvSpPr>
        <p:spPr/>
        <p:txBody>
          <a:bodyPr>
            <a:normAutofit/>
          </a:bodyPr>
          <a:lstStyle/>
          <a:p>
            <a:r>
              <a:rPr lang="en-US" dirty="0"/>
              <a:t>From Pilot to Practice</a:t>
            </a:r>
            <a:br>
              <a:rPr lang="en-US" sz="3000" dirty="0"/>
            </a:br>
            <a:r>
              <a:rPr lang="en-US" sz="3000" dirty="0"/>
              <a:t>Jessica Jimenez &amp; Kelli Guerrero</a:t>
            </a:r>
          </a:p>
        </p:txBody>
      </p:sp>
      <p:pic>
        <p:nvPicPr>
          <p:cNvPr id="5" name="Picture 4">
            <a:extLst>
              <a:ext uri="{FF2B5EF4-FFF2-40B4-BE49-F238E27FC236}">
                <a16:creationId xmlns:a16="http://schemas.microsoft.com/office/drawing/2014/main" id="{DB354312-D9ED-7905-A00E-154F5FD1B455}"/>
              </a:ext>
            </a:extLst>
          </p:cNvPr>
          <p:cNvPicPr>
            <a:picLocks noChangeAspect="1"/>
          </p:cNvPicPr>
          <p:nvPr/>
        </p:nvPicPr>
        <p:blipFill>
          <a:blip r:embed="rId2"/>
          <a:stretch>
            <a:fillRect/>
          </a:stretch>
        </p:blipFill>
        <p:spPr>
          <a:xfrm>
            <a:off x="51741" y="1816100"/>
            <a:ext cx="7991025" cy="4676775"/>
          </a:xfrm>
          <a:prstGeom prst="rect">
            <a:avLst/>
          </a:prstGeom>
        </p:spPr>
      </p:pic>
      <p:pic>
        <p:nvPicPr>
          <p:cNvPr id="7" name="Picture 6">
            <a:extLst>
              <a:ext uri="{FF2B5EF4-FFF2-40B4-BE49-F238E27FC236}">
                <a16:creationId xmlns:a16="http://schemas.microsoft.com/office/drawing/2014/main" id="{81C43695-E9AF-B4E5-2BF1-0740B823E8BE}"/>
              </a:ext>
            </a:extLst>
          </p:cNvPr>
          <p:cNvPicPr>
            <a:picLocks noChangeAspect="1"/>
          </p:cNvPicPr>
          <p:nvPr/>
        </p:nvPicPr>
        <p:blipFill>
          <a:blip r:embed="rId3"/>
          <a:stretch>
            <a:fillRect/>
          </a:stretch>
        </p:blipFill>
        <p:spPr>
          <a:xfrm>
            <a:off x="8044102" y="2466673"/>
            <a:ext cx="4147898" cy="2760084"/>
          </a:xfrm>
          <a:prstGeom prst="rect">
            <a:avLst/>
          </a:prstGeom>
        </p:spPr>
      </p:pic>
    </p:spTree>
    <p:extLst>
      <p:ext uri="{BB962C8B-B14F-4D97-AF65-F5344CB8AC3E}">
        <p14:creationId xmlns:p14="http://schemas.microsoft.com/office/powerpoint/2010/main" val="33204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D654-FB3F-DE4F-8EB9-5A0EE7ED584B}"/>
              </a:ext>
            </a:extLst>
          </p:cNvPr>
          <p:cNvSpPr>
            <a:spLocks noGrp="1"/>
          </p:cNvSpPr>
          <p:nvPr>
            <p:ph type="title"/>
          </p:nvPr>
        </p:nvSpPr>
        <p:spPr>
          <a:xfrm>
            <a:off x="846666" y="365125"/>
            <a:ext cx="7055129" cy="1618194"/>
          </a:xfrm>
        </p:spPr>
        <p:txBody>
          <a:bodyPr>
            <a:normAutofit/>
          </a:bodyPr>
          <a:lstStyle/>
          <a:p>
            <a:r>
              <a:rPr lang="en-US" dirty="0"/>
              <a:t>Special Populations: </a:t>
            </a:r>
            <a:br>
              <a:rPr lang="en-US" dirty="0"/>
            </a:br>
            <a:r>
              <a:rPr lang="en-US" sz="3500" dirty="0"/>
              <a:t>Individuals with IDD </a:t>
            </a:r>
            <a:br>
              <a:rPr lang="en-US" dirty="0"/>
            </a:br>
            <a:r>
              <a:rPr lang="en-US" sz="3000" dirty="0"/>
              <a:t>Katie Mitten</a:t>
            </a:r>
          </a:p>
        </p:txBody>
      </p:sp>
      <p:sp>
        <p:nvSpPr>
          <p:cNvPr id="3" name="Content Placeholder 2">
            <a:extLst>
              <a:ext uri="{FF2B5EF4-FFF2-40B4-BE49-F238E27FC236}">
                <a16:creationId xmlns:a16="http://schemas.microsoft.com/office/drawing/2014/main" id="{BC0FE700-AB0C-473C-D6C2-3416F48C05CD}"/>
              </a:ext>
            </a:extLst>
          </p:cNvPr>
          <p:cNvSpPr>
            <a:spLocks noGrp="1"/>
          </p:cNvSpPr>
          <p:nvPr>
            <p:ph idx="1"/>
          </p:nvPr>
        </p:nvSpPr>
        <p:spPr>
          <a:xfrm>
            <a:off x="962378" y="1983319"/>
            <a:ext cx="10515600" cy="4518200"/>
          </a:xfrm>
        </p:spPr>
        <p:txBody>
          <a:bodyPr>
            <a:normAutofit fontScale="47500" lnSpcReduction="20000"/>
          </a:bodyPr>
          <a:lstStyle/>
          <a:p>
            <a:pPr marL="342900" indent="-342900">
              <a:lnSpc>
                <a:spcPct val="120000"/>
              </a:lnSpc>
            </a:pPr>
            <a:r>
              <a:rPr lang="en-US" sz="4000" b="1" dirty="0">
                <a:latin typeface="Arial"/>
                <a:cs typeface="Arial"/>
              </a:rPr>
              <a:t>Estimated 1/3 </a:t>
            </a:r>
            <a:r>
              <a:rPr lang="en-US" sz="4000" dirty="0">
                <a:latin typeface="Arial"/>
                <a:cs typeface="Arial"/>
              </a:rPr>
              <a:t>of people with IDD also have mental health needs. </a:t>
            </a:r>
          </a:p>
          <a:p>
            <a:pPr marL="342900" indent="-342900">
              <a:lnSpc>
                <a:spcPct val="120000"/>
              </a:lnSpc>
            </a:pPr>
            <a:r>
              <a:rPr lang="en-US" sz="4000" dirty="0">
                <a:latin typeface="Arial"/>
                <a:cs typeface="Arial"/>
              </a:rPr>
              <a:t>Generally, people with IDD experience traumatic events at higher rates than the general population and may cope with and process these in different ways.</a:t>
            </a:r>
          </a:p>
          <a:p>
            <a:pPr marL="342900" indent="-342900">
              <a:lnSpc>
                <a:spcPct val="120000"/>
              </a:lnSpc>
            </a:pPr>
            <a:r>
              <a:rPr lang="en-US" sz="4000" dirty="0">
                <a:latin typeface="Arial"/>
                <a:cs typeface="Arial"/>
              </a:rPr>
              <a:t>Youth with IDD are more likely to interact with law enforcement, which can be dangerous and may result in further criminal justice involvement.</a:t>
            </a:r>
          </a:p>
          <a:p>
            <a:pPr marL="342900" indent="-342900">
              <a:lnSpc>
                <a:spcPct val="120000"/>
              </a:lnSpc>
            </a:pPr>
            <a:r>
              <a:rPr lang="en-US" sz="4000" dirty="0"/>
              <a:t>Resources:</a:t>
            </a:r>
          </a:p>
          <a:p>
            <a:pPr marL="800100" lvl="1" indent="-342900">
              <a:lnSpc>
                <a:spcPct val="120000"/>
              </a:lnSpc>
            </a:pPr>
            <a:r>
              <a:rPr lang="en-US" sz="4000" dirty="0"/>
              <a:t>LIDDA</a:t>
            </a:r>
          </a:p>
          <a:p>
            <a:pPr lvl="2">
              <a:lnSpc>
                <a:spcPct val="120000"/>
              </a:lnSpc>
              <a:buFont typeface="Courier New" panose="02070309020205020404" pitchFamily="49" charset="0"/>
              <a:buChar char="o"/>
            </a:pPr>
            <a:r>
              <a:rPr lang="en-US" sz="4000" dirty="0"/>
              <a:t>Crisis Intervention Specialists</a:t>
            </a:r>
          </a:p>
          <a:p>
            <a:pPr marL="800100" lvl="1" indent="-342900">
              <a:lnSpc>
                <a:spcPct val="120000"/>
              </a:lnSpc>
              <a:spcBef>
                <a:spcPts val="0"/>
              </a:spcBef>
            </a:pPr>
            <a:r>
              <a:rPr lang="en-US" sz="4000" dirty="0"/>
              <a:t>Outpatient Biopsychosocial Approach for IDD Services (OBI)</a:t>
            </a:r>
          </a:p>
          <a:p>
            <a:pPr lvl="2">
              <a:lnSpc>
                <a:spcPct val="120000"/>
              </a:lnSpc>
              <a:buFont typeface="Courier New" panose="020B0604020202020204" pitchFamily="34" charset="0"/>
              <a:buChar char="o"/>
            </a:pPr>
            <a:r>
              <a:rPr lang="en-US" sz="4000" dirty="0"/>
              <a:t>Additional funding for the next biennium</a:t>
            </a:r>
          </a:p>
          <a:p>
            <a:pPr lvl="2">
              <a:lnSpc>
                <a:spcPct val="120000"/>
              </a:lnSpc>
              <a:buFont typeface="Courier New" panose="020B0604020202020204" pitchFamily="34" charset="0"/>
              <a:buChar char="o"/>
            </a:pPr>
            <a:r>
              <a:rPr lang="en-US" sz="4000" dirty="0"/>
              <a:t>Resource to coordinate with YCOT involvement </a:t>
            </a:r>
          </a:p>
          <a:p>
            <a:pPr lvl="2">
              <a:lnSpc>
                <a:spcPct val="120000"/>
              </a:lnSpc>
              <a:buFont typeface="Courier New" panose="020B0604020202020204" pitchFamily="34" charset="0"/>
              <a:buChar char="o"/>
            </a:pPr>
            <a:r>
              <a:rPr lang="en-US" sz="4000" dirty="0"/>
              <a:t>Part of post-crisis follow-up care</a:t>
            </a:r>
          </a:p>
          <a:p>
            <a:pPr marL="342900" indent="-342900">
              <a:lnSpc>
                <a:spcPct val="120000"/>
              </a:lnSpc>
            </a:pPr>
            <a:endParaRPr lang="en-US" sz="4000" dirty="0">
              <a:latin typeface="Arial"/>
              <a:cs typeface="Arial"/>
            </a:endParaRPr>
          </a:p>
          <a:p>
            <a:pPr marL="342900" indent="-342900"/>
            <a:endParaRPr lang="en-US" baseline="30000" dirty="0"/>
          </a:p>
          <a:p>
            <a:endParaRPr lang="en-US" dirty="0"/>
          </a:p>
        </p:txBody>
      </p:sp>
      <p:sp>
        <p:nvSpPr>
          <p:cNvPr id="4" name="TextBox 3">
            <a:extLst>
              <a:ext uri="{FF2B5EF4-FFF2-40B4-BE49-F238E27FC236}">
                <a16:creationId xmlns:a16="http://schemas.microsoft.com/office/drawing/2014/main" id="{5BA9305A-49E4-1EAE-3A94-5AD9A45491CE}"/>
              </a:ext>
            </a:extLst>
          </p:cNvPr>
          <p:cNvSpPr txBox="1"/>
          <p:nvPr/>
        </p:nvSpPr>
        <p:spPr>
          <a:xfrm>
            <a:off x="4176215" y="9280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0763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7301</TotalTime>
  <Words>638</Words>
  <Application>Microsoft Macintosh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Office Theme</vt:lpstr>
      <vt:lpstr>CEU Code: 1002</vt:lpstr>
      <vt:lpstr>COMMUNITY LEADERSHIP IN ACTION: </vt:lpstr>
      <vt:lpstr>Youth Crisis Outreach Teams (YCOTs)</vt:lpstr>
      <vt:lpstr>Paving the Way Susan Garnett</vt:lpstr>
      <vt:lpstr>Current YCOT Sites</vt:lpstr>
      <vt:lpstr>From Pilot to Practice Jessica Jimenez &amp; Kelli Guerrero</vt:lpstr>
      <vt:lpstr>From Pilot to Practice Jessica Jimenez &amp; Kelli Guerrero</vt:lpstr>
      <vt:lpstr>From Pilot to Practice Jessica Jimenez &amp; Kelli Guerrero</vt:lpstr>
      <vt:lpstr>Special Populations:  Individuals with IDD  Katie Mitten</vt:lpstr>
      <vt:lpstr>YCOT &amp; IDD</vt:lpstr>
      <vt:lpstr>The Future of YCOT Veronica Martinez</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Jacquelin Wang</dc:creator>
  <cp:lastModifiedBy>lrice@txcouncil.com</cp:lastModifiedBy>
  <cp:revision>9</cp:revision>
  <dcterms:created xsi:type="dcterms:W3CDTF">2025-06-16T20:41:27Z</dcterms:created>
  <dcterms:modified xsi:type="dcterms:W3CDTF">2025-06-25T19:53:21Z</dcterms:modified>
</cp:coreProperties>
</file>