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4"/>
  </p:sldMasterIdLst>
  <p:notesMasterIdLst>
    <p:notesMasterId r:id="rId30"/>
  </p:notesMasterIdLst>
  <p:handoutMasterIdLst>
    <p:handoutMasterId r:id="rId31"/>
  </p:handoutMasterIdLst>
  <p:sldIdLst>
    <p:sldId id="410" r:id="rId5"/>
    <p:sldId id="429" r:id="rId6"/>
    <p:sldId id="444" r:id="rId7"/>
    <p:sldId id="391" r:id="rId8"/>
    <p:sldId id="408" r:id="rId9"/>
    <p:sldId id="411" r:id="rId10"/>
    <p:sldId id="434" r:id="rId11"/>
    <p:sldId id="428" r:id="rId12"/>
    <p:sldId id="432" r:id="rId13"/>
    <p:sldId id="433" r:id="rId14"/>
    <p:sldId id="435" r:id="rId15"/>
    <p:sldId id="437" r:id="rId16"/>
    <p:sldId id="438" r:id="rId17"/>
    <p:sldId id="421" r:id="rId18"/>
    <p:sldId id="439" r:id="rId19"/>
    <p:sldId id="422" r:id="rId20"/>
    <p:sldId id="440" r:id="rId21"/>
    <p:sldId id="423" r:id="rId22"/>
    <p:sldId id="441" r:id="rId23"/>
    <p:sldId id="424" r:id="rId24"/>
    <p:sldId id="412" r:id="rId25"/>
    <p:sldId id="425" r:id="rId26"/>
    <p:sldId id="443" r:id="rId27"/>
    <p:sldId id="442" r:id="rId28"/>
    <p:sldId id="39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7767B5-1AAA-48B5-A29C-C2393BE99C7E}" v="19" dt="2025-06-17T16:39:24.115"/>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47" autoAdjust="0"/>
    <p:restoredTop sz="71226" autoAdjust="0"/>
  </p:normalViewPr>
  <p:slideViewPr>
    <p:cSldViewPr snapToGrid="0">
      <p:cViewPr varScale="1">
        <p:scale>
          <a:sx n="59" d="100"/>
          <a:sy n="59" d="100"/>
        </p:scale>
        <p:origin x="730"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1099"/>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6/24/2025</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6/24/2025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isconsinwatch.org/2013/02/nursing-homes-fail-to-report-deaths-injuries/?_escaped_fragment_"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nd/3.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 Rios </a:t>
            </a:r>
            <a:br>
              <a:rPr lang="en-US" dirty="0"/>
            </a:br>
            <a:br>
              <a:rPr lang="en-US" dirty="0"/>
            </a:br>
            <a:r>
              <a:rPr lang="en-US" sz="1200" b="1" kern="1200" dirty="0">
                <a:solidFill>
                  <a:schemeClr val="tx1"/>
                </a:solidFill>
                <a:effectLst/>
                <a:latin typeface="+mn-lt"/>
                <a:ea typeface="+mn-ea"/>
                <a:cs typeface="+mn-cs"/>
              </a:rPr>
              <a:t>T-CCBHC1.c.1</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Making sure staff have the tools they need to take care of the clients they care for (role specific, relevant training)</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Originally, had a four-hour gatekeeper training that was not always as impactful as we may want due to length and level of content</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Mandatory for all staff entering the agency during orientation period</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Made changes to provide a shorter, yet equally educational gatekeeper training to make room for more targeted clinical trainings without taking people away from their client facing obligations</a:t>
            </a:r>
            <a:endParaRPr lang="en-US" sz="14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1 hour virtual ask</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Created a suicide skills enhancement bundle that was easily assigned to QMHP level staff for purposeful, targeted training on suicide screenings, risk assessments and interventions that would be required in their daily job</a:t>
            </a:r>
            <a:endParaRPr lang="en-US" sz="14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Easily assigned on hire and done during orientation</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Repurposed a previous, slightly outdated training within our LMS to act as a yearly refresher for staff to meet the need of both Zero Suicide and CCBHC for refresher training</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Includes refresher sections on CSSRS, suicide risk assessment, safety planning and CALM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T-CCBHC4.b.1</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Incorporating care statement into job descriptions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“Every employee plays a role in suicide care and prevention by embracing our values and applying a trauma-informed approach rooted in safety, trust, choice, collaboration, and empowerment”.</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205528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6B881-5482-0E40-4AD9-9B3D9EE9C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1620B-EB1E-7A26-A1DB-79400199D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B02E7-5F16-6113-E8CD-70762EF05280}"/>
              </a:ext>
            </a:extLst>
          </p:cNvPr>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Juan Rios</a:t>
            </a:r>
          </a:p>
          <a:p>
            <a:endParaRPr lang="en-US" sz="1200" dirty="0">
              <a:solidFill>
                <a:schemeClr val="tx1"/>
              </a:solidFill>
              <a:effectLst>
                <a:glow rad="38100">
                  <a:schemeClr val="bg1">
                    <a:lumMod val="65000"/>
                    <a:lumOff val="35000"/>
                    <a:alpha val="40000"/>
                  </a:schemeClr>
                </a:glow>
              </a:effectLst>
            </a:endParaRPr>
          </a:p>
          <a:p>
            <a:r>
              <a:rPr lang="en-US" sz="1200" b="1" kern="1200" dirty="0">
                <a:solidFill>
                  <a:schemeClr val="tx1"/>
                </a:solidFill>
                <a:effectLst/>
                <a:latin typeface="+mn-lt"/>
                <a:ea typeface="+mn-ea"/>
                <a:cs typeface="+mn-cs"/>
              </a:rPr>
              <a:t>T-CCBHC 2.b.1 Regarding screening “…all people new to receiving services…will, at the time of first contact, receive an immediate preliminary triage/risk assessment to determine acuity of needs.”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T-CCBHC 4.c.1 Regarding crisis response services “The T-CCBHC delivers emergency crisis intervention services directly…the services must, at minimum, include suicide prevention and intervention.”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T-CCBHC 4.d.3 Regarding intake “The initial evaluation of people receiving services includes an assessment of whether the person is a risk to self or others, including suicidal/homicidal risk factors.”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T-CCBHC 4.d.4 Regarding comprehensive evaluation “The comprehensive evaluation shall include an assessment of imminent risk, including suicide risk…danger to self 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T-CCBHC 4.d.7 Regarding screening “The T-CCBHC uses culturally and linguistically appropriate screening tools…”</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77033FE-25D3-2330-B730-ED0737F6A762}"/>
              </a:ext>
            </a:extLst>
          </p:cNvPr>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2917633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E5C7C-99DF-7F0B-2E1D-43A0EFDB7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0BEC6-9F21-0A23-25C1-89CED0CFE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0775F-02DF-EEA1-61AE-319093EC04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glow rad="38100">
                    <a:schemeClr val="bg1">
                      <a:lumMod val="65000"/>
                      <a:lumOff val="35000"/>
                      <a:alpha val="40000"/>
                    </a:schemeClr>
                  </a:glow>
                </a:effectLst>
              </a:rPr>
              <a:t>Juan Rios</a:t>
            </a:r>
            <a:endParaRPr lang="en-US" dirty="0"/>
          </a:p>
          <a:p>
            <a:endParaRPr lang="en-US" dirty="0"/>
          </a:p>
        </p:txBody>
      </p:sp>
      <p:sp>
        <p:nvSpPr>
          <p:cNvPr id="4" name="Slide Number Placeholder 3">
            <a:extLst>
              <a:ext uri="{FF2B5EF4-FFF2-40B4-BE49-F238E27FC236}">
                <a16:creationId xmlns:a16="http://schemas.microsoft.com/office/drawing/2014/main" id="{DFA57802-F79C-448A-908B-DB25934EC26E}"/>
              </a:ext>
            </a:extLst>
          </p:cNvPr>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52952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8C6C6-4571-694B-F54E-226FB69D0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B0AD6-E577-BB6E-CE3B-63B2BAF96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846CA-2C87-9F76-79D5-01502E3C2C21}"/>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Engage (description slide): “Engage all individuals at risk of suicide using a suicide care management plan.”</a:t>
            </a:r>
          </a:p>
          <a:p>
            <a:pPr lvl="1"/>
            <a:r>
              <a:rPr lang="en-US" sz="1200" kern="1200" dirty="0">
                <a:solidFill>
                  <a:schemeClr val="tx1"/>
                </a:solidFill>
                <a:effectLst/>
                <a:latin typeface="+mn-lt"/>
                <a:ea typeface="+mn-ea"/>
                <a:cs typeface="+mn-cs"/>
              </a:rPr>
              <a:t>Summary points: Pathway to Care, Lethal Means Safety, Collaborative Safety Plan, Next Steps</a:t>
            </a:r>
          </a:p>
          <a:p>
            <a:pPr lvl="2"/>
            <a:r>
              <a:rPr lang="en-US" sz="1200" kern="1200" dirty="0">
                <a:solidFill>
                  <a:schemeClr val="tx1"/>
                </a:solidFill>
                <a:effectLst/>
                <a:latin typeface="+mn-lt"/>
                <a:ea typeface="+mn-ea"/>
                <a:cs typeface="+mn-cs"/>
              </a:rPr>
              <a:t>A pathway to care that instills hope and is recovery focused</a:t>
            </a:r>
          </a:p>
          <a:p>
            <a:pPr lvl="2"/>
            <a:r>
              <a:rPr lang="en-US" sz="1200" kern="1200" dirty="0">
                <a:solidFill>
                  <a:schemeClr val="tx1"/>
                </a:solidFill>
                <a:effectLst/>
                <a:latin typeface="+mn-lt"/>
                <a:ea typeface="+mn-ea"/>
                <a:cs typeface="+mn-cs"/>
              </a:rPr>
              <a:t>Collaborative safety planning</a:t>
            </a:r>
          </a:p>
          <a:p>
            <a:pPr lvl="2"/>
            <a:r>
              <a:rPr lang="en-US" sz="1200" kern="1200" dirty="0">
                <a:solidFill>
                  <a:schemeClr val="tx1"/>
                </a:solidFill>
                <a:effectLst/>
                <a:latin typeface="+mn-lt"/>
                <a:ea typeface="+mn-ea"/>
                <a:cs typeface="+mn-cs"/>
              </a:rPr>
              <a:t>Counseling on access to lethal means</a:t>
            </a:r>
          </a:p>
          <a:p>
            <a:pPr lvl="2"/>
            <a:r>
              <a:rPr lang="en-US" sz="1200" kern="1200" dirty="0">
                <a:solidFill>
                  <a:schemeClr val="tx1"/>
                </a:solidFill>
                <a:effectLst/>
                <a:latin typeface="+mn-lt"/>
                <a:ea typeface="+mn-ea"/>
                <a:cs typeface="+mn-cs"/>
              </a:rPr>
              <a:t>The steps taken by providers to maintain the patient's engagement in, and commitment to, their care while working collaboratively with the individual</a:t>
            </a:r>
          </a:p>
          <a:p>
            <a:pPr lvl="2"/>
            <a:r>
              <a:rPr lang="en-US" sz="1200" kern="1200" dirty="0">
                <a:solidFill>
                  <a:schemeClr val="tx1"/>
                </a:solidFill>
                <a:effectLst/>
                <a:latin typeface="+mn-lt"/>
                <a:ea typeface="+mn-ea"/>
                <a:cs typeface="+mn-cs"/>
              </a:rPr>
              <a:t>Maintaining communication with the individual between appointments and during transitions</a:t>
            </a:r>
          </a:p>
          <a:p>
            <a:pPr lvl="2"/>
            <a:r>
              <a:rPr lang="en-US" sz="1200" kern="1200" dirty="0">
                <a:solidFill>
                  <a:schemeClr val="tx1"/>
                </a:solidFill>
                <a:effectLst/>
                <a:latin typeface="+mn-lt"/>
                <a:ea typeface="+mn-ea"/>
                <a:cs typeface="+mn-cs"/>
              </a:rPr>
              <a:t>The pathway is embedded and documented in an electronic health record</a:t>
            </a:r>
          </a:p>
          <a:p>
            <a:pPr lvl="2"/>
            <a:r>
              <a:rPr lang="en-US" sz="1200" kern="1200" dirty="0">
                <a:solidFill>
                  <a:schemeClr val="tx1"/>
                </a:solidFill>
                <a:effectLst/>
                <a:latin typeface="+mn-lt"/>
                <a:ea typeface="+mn-ea"/>
                <a:cs typeface="+mn-cs"/>
              </a:rPr>
              <a:t>Supporting healthcare workers who provide the care for individuals at risk of suicide</a:t>
            </a:r>
          </a:p>
        </p:txBody>
      </p:sp>
      <p:sp>
        <p:nvSpPr>
          <p:cNvPr id="4" name="Slide Number Placeholder 3">
            <a:extLst>
              <a:ext uri="{FF2B5EF4-FFF2-40B4-BE49-F238E27FC236}">
                <a16:creationId xmlns:a16="http://schemas.microsoft.com/office/drawing/2014/main" id="{1A45DFB9-EB1F-EE17-E0BB-EF2D166908E6}"/>
              </a:ext>
            </a:extLst>
          </p:cNvPr>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1153209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DF92C-DB9A-D656-571B-880416866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C6EEC-02BC-2DFA-C7BF-E5302B732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135EA-F1E5-FFBD-6B74-372FC3D1EEF1}"/>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Engage (example slide): success story #1 (TTBH- Suicide Safe Care Navigators engaging at risk individual that had opted to close case as part of their suicide plan-firearms and/or engagement data).</a:t>
            </a:r>
          </a:p>
          <a:p>
            <a:pPr lvl="1"/>
            <a:r>
              <a:rPr lang="en-US" sz="1200" kern="1200" dirty="0">
                <a:solidFill>
                  <a:schemeClr val="tx1"/>
                </a:solidFill>
                <a:effectLst/>
                <a:latin typeface="+mn-lt"/>
                <a:ea typeface="+mn-ea"/>
                <a:cs typeface="+mn-cs"/>
              </a:rPr>
              <a:t>Suicide Safer Care Pathway</a:t>
            </a:r>
          </a:p>
          <a:p>
            <a:pPr lvl="1"/>
            <a:r>
              <a:rPr lang="en-US" sz="1200" kern="1200" dirty="0">
                <a:solidFill>
                  <a:schemeClr val="tx1"/>
                </a:solidFill>
                <a:effectLst/>
                <a:latin typeface="+mn-lt"/>
                <a:ea typeface="+mn-ea"/>
                <a:cs typeface="+mn-cs"/>
              </a:rPr>
              <a:t>Caring Contacts</a:t>
            </a:r>
          </a:p>
          <a:p>
            <a:pPr lvl="1"/>
            <a:r>
              <a:rPr lang="en-US" sz="1200" kern="1200" dirty="0">
                <a:solidFill>
                  <a:schemeClr val="tx1"/>
                </a:solidFill>
                <a:effectLst/>
                <a:latin typeface="+mn-lt"/>
                <a:ea typeface="+mn-ea"/>
                <a:cs typeface="+mn-cs"/>
              </a:rPr>
              <a:t>Lethal Means Safety </a:t>
            </a:r>
          </a:p>
          <a:p>
            <a:pPr lvl="1"/>
            <a:r>
              <a:rPr lang="en-US" sz="1200" kern="1200" dirty="0">
                <a:solidFill>
                  <a:schemeClr val="tx1"/>
                </a:solidFill>
                <a:effectLst/>
                <a:latin typeface="+mn-lt"/>
                <a:ea typeface="+mn-ea"/>
                <a:cs typeface="+mn-cs"/>
              </a:rPr>
              <a:t>Safety Planning Interventions </a:t>
            </a:r>
          </a:p>
          <a:p>
            <a:endParaRPr lang="en-US" dirty="0"/>
          </a:p>
        </p:txBody>
      </p:sp>
      <p:sp>
        <p:nvSpPr>
          <p:cNvPr id="4" name="Slide Number Placeholder 3">
            <a:extLst>
              <a:ext uri="{FF2B5EF4-FFF2-40B4-BE49-F238E27FC236}">
                <a16:creationId xmlns:a16="http://schemas.microsoft.com/office/drawing/2014/main" id="{F8C4ABCB-3ED5-0FEF-6630-E1F0CAD484C4}"/>
              </a:ext>
            </a:extLst>
          </p:cNvPr>
          <p:cNvSpPr>
            <a:spLocks noGrp="1"/>
          </p:cNvSpPr>
          <p:nvPr>
            <p:ph type="sldNum" sz="quarter" idx="5"/>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3747241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8DA8F-D7CF-4C23-49CC-EC5FEDBC0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472E3-E5D8-EC95-F8EE-3FFCED2F5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BA7AF-0D13-9194-3C68-201A4B021884}"/>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Treat (description slide): “Treat suicidal thoughts and behaviors directly using evidence-based treatments.” </a:t>
            </a:r>
          </a:p>
          <a:p>
            <a:pPr lvl="1"/>
            <a:r>
              <a:rPr lang="en-US" sz="1200" kern="1200" dirty="0">
                <a:solidFill>
                  <a:schemeClr val="tx1"/>
                </a:solidFill>
                <a:effectLst/>
                <a:latin typeface="+mn-lt"/>
                <a:ea typeface="+mn-ea"/>
                <a:cs typeface="+mn-cs"/>
              </a:rPr>
              <a:t>Summary Points: treat, least restrictive care, Direct care, Indirect Care, Next Steps </a:t>
            </a:r>
          </a:p>
          <a:p>
            <a:pPr lvl="2"/>
            <a:r>
              <a:rPr lang="en-US" sz="1200" kern="1200" dirty="0">
                <a:solidFill>
                  <a:schemeClr val="tx1"/>
                </a:solidFill>
                <a:effectLst/>
                <a:latin typeface="+mn-lt"/>
                <a:ea typeface="+mn-ea"/>
                <a:cs typeface="+mn-cs"/>
              </a:rPr>
              <a:t>Provide interventions and treatments that directly address suicidal thoughts and behaviors </a:t>
            </a:r>
          </a:p>
          <a:p>
            <a:pPr lvl="2"/>
            <a:r>
              <a:rPr lang="en-US" sz="1200" kern="1200" dirty="0">
                <a:solidFill>
                  <a:schemeClr val="tx1"/>
                </a:solidFill>
                <a:effectLst/>
                <a:latin typeface="+mn-lt"/>
                <a:ea typeface="+mn-ea"/>
                <a:cs typeface="+mn-cs"/>
              </a:rPr>
              <a:t>Collaboratively engaged and offered treatment in the least </a:t>
            </a:r>
            <a:r>
              <a:rPr lang="en-US" sz="1200" kern="1200" dirty="0" err="1">
                <a:solidFill>
                  <a:schemeClr val="tx1"/>
                </a:solidFill>
                <a:effectLst/>
                <a:latin typeface="+mn-lt"/>
                <a:ea typeface="+mn-ea"/>
                <a:cs typeface="+mn-cs"/>
              </a:rPr>
              <a:t>restricve</a:t>
            </a:r>
            <a:r>
              <a:rPr lang="en-US" sz="1200" kern="1200" dirty="0">
                <a:solidFill>
                  <a:schemeClr val="tx1"/>
                </a:solidFill>
                <a:effectLst/>
                <a:latin typeface="+mn-lt"/>
                <a:ea typeface="+mn-ea"/>
                <a:cs typeface="+mn-cs"/>
              </a:rPr>
              <a:t> setting possible</a:t>
            </a:r>
          </a:p>
          <a:p>
            <a:pPr lvl="2"/>
            <a:r>
              <a:rPr lang="en-US" sz="1200" kern="1200" dirty="0">
                <a:solidFill>
                  <a:schemeClr val="tx1"/>
                </a:solidFill>
                <a:effectLst/>
                <a:latin typeface="+mn-lt"/>
                <a:ea typeface="+mn-ea"/>
                <a:cs typeface="+mn-cs"/>
              </a:rPr>
              <a:t>Find/adapt interventions and treatments to be culturally appropriate</a:t>
            </a:r>
          </a:p>
        </p:txBody>
      </p:sp>
      <p:sp>
        <p:nvSpPr>
          <p:cNvPr id="4" name="Slide Number Placeholder 3">
            <a:extLst>
              <a:ext uri="{FF2B5EF4-FFF2-40B4-BE49-F238E27FC236}">
                <a16:creationId xmlns:a16="http://schemas.microsoft.com/office/drawing/2014/main" id="{57809C59-C5E1-6FCD-247E-BB6ED8EF78F1}"/>
              </a:ext>
            </a:extLst>
          </p:cNvPr>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705061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CBA9F-B96E-D25B-BF8E-31D79E13F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DF5F7-0D15-137D-E5DA-060A77591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C25C5-FC76-2D4F-DE34-D708485F5AFC}"/>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Treat (example slide): success story #2 (PC and MH Prescribers (CRSES) and treatment care team integration or CoC/Diversion Center engagement.). Treatment and resulting outcome data available.</a:t>
            </a:r>
          </a:p>
          <a:p>
            <a:pPr lvl="1"/>
            <a:r>
              <a:rPr lang="en-US" sz="1200" kern="1200" dirty="0">
                <a:solidFill>
                  <a:schemeClr val="tx1"/>
                </a:solidFill>
                <a:effectLst/>
                <a:latin typeface="+mn-lt"/>
                <a:ea typeface="+mn-ea"/>
                <a:cs typeface="+mn-cs"/>
              </a:rPr>
              <a:t>Evidence-Based Practices: Safety Planning, CAMS, CBT-SP, CASE</a:t>
            </a:r>
          </a:p>
          <a:p>
            <a:pPr lvl="1"/>
            <a:r>
              <a:rPr lang="en-US" sz="1200" kern="1200" dirty="0">
                <a:solidFill>
                  <a:schemeClr val="tx1"/>
                </a:solidFill>
                <a:effectLst/>
                <a:latin typeface="+mn-lt"/>
                <a:ea typeface="+mn-ea"/>
                <a:cs typeface="+mn-cs"/>
              </a:rPr>
              <a:t>Least Restrictive Care </a:t>
            </a:r>
          </a:p>
          <a:p>
            <a:pPr lvl="1"/>
            <a:r>
              <a:rPr lang="en-US" sz="1200" kern="1200" dirty="0">
                <a:solidFill>
                  <a:schemeClr val="tx1"/>
                </a:solidFill>
                <a:effectLst/>
                <a:latin typeface="+mn-lt"/>
                <a:ea typeface="+mn-ea"/>
                <a:cs typeface="+mn-cs"/>
              </a:rPr>
              <a:t>Stepped-Care Model</a:t>
            </a:r>
          </a:p>
          <a:p>
            <a:pPr lvl="1"/>
            <a:r>
              <a:rPr lang="en-US" sz="1200" kern="1200" dirty="0">
                <a:solidFill>
                  <a:schemeClr val="tx1"/>
                </a:solidFill>
                <a:effectLst/>
                <a:latin typeface="+mn-lt"/>
                <a:ea typeface="+mn-ea"/>
                <a:cs typeface="+mn-cs"/>
              </a:rPr>
              <a:t>Crisis Support and Follow Up</a:t>
            </a:r>
          </a:p>
          <a:p>
            <a:pPr lvl="1"/>
            <a:r>
              <a:rPr lang="en-US" sz="1200" kern="1200" dirty="0">
                <a:solidFill>
                  <a:schemeClr val="tx1"/>
                </a:solidFill>
                <a:effectLst/>
                <a:latin typeface="+mn-lt"/>
                <a:ea typeface="+mn-ea"/>
                <a:cs typeface="+mn-cs"/>
              </a:rPr>
              <a:t>Brief Interventions and Follow Up</a:t>
            </a:r>
          </a:p>
          <a:p>
            <a:pPr lvl="1"/>
            <a:r>
              <a:rPr lang="en-US" sz="1200" kern="1200" dirty="0">
                <a:solidFill>
                  <a:schemeClr val="tx1"/>
                </a:solidFill>
                <a:effectLst/>
                <a:latin typeface="+mn-lt"/>
                <a:ea typeface="+mn-ea"/>
                <a:cs typeface="+mn-cs"/>
              </a:rPr>
              <a:t>Respite Care/Diversion Centers </a:t>
            </a:r>
          </a:p>
          <a:p>
            <a:endParaRPr lang="en-US" dirty="0"/>
          </a:p>
        </p:txBody>
      </p:sp>
      <p:sp>
        <p:nvSpPr>
          <p:cNvPr id="4" name="Slide Number Placeholder 3">
            <a:extLst>
              <a:ext uri="{FF2B5EF4-FFF2-40B4-BE49-F238E27FC236}">
                <a16:creationId xmlns:a16="http://schemas.microsoft.com/office/drawing/2014/main" id="{32CF04CD-B800-7BB4-0B82-796DCF10EBCB}"/>
              </a:ext>
            </a:extLst>
          </p:cNvPr>
          <p:cNvSpPr>
            <a:spLocks noGrp="1"/>
          </p:cNvSpPr>
          <p:nvPr>
            <p:ph type="sldNum" sz="quarter" idx="5"/>
          </p:nvPr>
        </p:nvSpPr>
        <p:spPr/>
        <p:txBody>
          <a:bodyPr/>
          <a:lstStyle/>
          <a:p>
            <a:fld id="{A89C7E07-3C67-C64C-8DA0-0404F6303970}" type="slidenum">
              <a:rPr lang="en-US" smtClean="0"/>
              <a:t>16</a:t>
            </a:fld>
            <a:endParaRPr lang="en-US" dirty="0"/>
          </a:p>
        </p:txBody>
      </p:sp>
    </p:spTree>
    <p:extLst>
      <p:ext uri="{BB962C8B-B14F-4D97-AF65-F5344CB8AC3E}">
        <p14:creationId xmlns:p14="http://schemas.microsoft.com/office/powerpoint/2010/main" val="3739191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F0F56-7BAF-D8E3-8610-805D4D197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49EFA-904A-1B3A-B122-7EB0E1104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D3007-D965-B98C-4716-2F1196B43F37}"/>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Transition (description slide): “Transition individuals through care with warm hand-offs and supportive contacts” </a:t>
            </a:r>
          </a:p>
          <a:p>
            <a:pPr lvl="1"/>
            <a:r>
              <a:rPr lang="en-US" sz="1200" kern="1200" dirty="0">
                <a:solidFill>
                  <a:schemeClr val="tx1"/>
                </a:solidFill>
                <a:effectLst/>
                <a:latin typeface="+mn-lt"/>
                <a:ea typeface="+mn-ea"/>
                <a:cs typeface="+mn-cs"/>
              </a:rPr>
              <a:t>Summary points: Transition, Best Practices, Roles of Crisis Services </a:t>
            </a:r>
          </a:p>
          <a:p>
            <a:pPr lvl="2"/>
            <a:r>
              <a:rPr lang="en-US" sz="1200" kern="1200" dirty="0">
                <a:solidFill>
                  <a:schemeClr val="tx1"/>
                </a:solidFill>
                <a:effectLst/>
                <a:latin typeface="+mn-lt"/>
                <a:ea typeface="+mn-ea"/>
                <a:cs typeface="+mn-cs"/>
              </a:rPr>
              <a:t>Transitions of individuals at risk between providers of care</a:t>
            </a:r>
          </a:p>
          <a:p>
            <a:pPr lvl="2"/>
            <a:r>
              <a:rPr lang="en-US" sz="1200" kern="1200" dirty="0">
                <a:solidFill>
                  <a:schemeClr val="tx1"/>
                </a:solidFill>
                <a:effectLst/>
                <a:latin typeface="+mn-lt"/>
                <a:ea typeface="+mn-ea"/>
                <a:cs typeface="+mn-cs"/>
              </a:rPr>
              <a:t>Inpatient to outpatient care</a:t>
            </a:r>
          </a:p>
          <a:p>
            <a:pPr lvl="2"/>
            <a:r>
              <a:rPr lang="en-US" sz="1200" kern="1200" dirty="0">
                <a:solidFill>
                  <a:schemeClr val="tx1"/>
                </a:solidFill>
                <a:effectLst/>
                <a:latin typeface="+mn-lt"/>
                <a:ea typeface="+mn-ea"/>
                <a:cs typeface="+mn-cs"/>
              </a:rPr>
              <a:t>Outpatient care to community providers or residential settings </a:t>
            </a:r>
          </a:p>
          <a:p>
            <a:pPr lvl="2"/>
            <a:r>
              <a:rPr lang="en-US" sz="1200" kern="1200" dirty="0">
                <a:solidFill>
                  <a:schemeClr val="tx1"/>
                </a:solidFill>
                <a:effectLst/>
                <a:latin typeface="+mn-lt"/>
                <a:ea typeface="+mn-ea"/>
                <a:cs typeface="+mn-cs"/>
              </a:rPr>
              <a:t>Following crisis care services </a:t>
            </a:r>
          </a:p>
          <a:p>
            <a:pPr lvl="2"/>
            <a:r>
              <a:rPr lang="en-US" sz="1200" kern="1200" dirty="0">
                <a:solidFill>
                  <a:schemeClr val="tx1"/>
                </a:solidFill>
                <a:effectLst/>
                <a:latin typeface="+mn-lt"/>
                <a:ea typeface="+mn-ea"/>
                <a:cs typeface="+mn-cs"/>
              </a:rPr>
              <a:t>Caring Contacts </a:t>
            </a:r>
          </a:p>
        </p:txBody>
      </p:sp>
      <p:sp>
        <p:nvSpPr>
          <p:cNvPr id="4" name="Slide Number Placeholder 3">
            <a:extLst>
              <a:ext uri="{FF2B5EF4-FFF2-40B4-BE49-F238E27FC236}">
                <a16:creationId xmlns:a16="http://schemas.microsoft.com/office/drawing/2014/main" id="{F0C7F406-8A0D-9612-D117-023917B46B46}"/>
              </a:ext>
            </a:extLst>
          </p:cNvPr>
          <p:cNvSpPr>
            <a:spLocks noGrp="1"/>
          </p:cNvSpPr>
          <p:nvPr>
            <p:ph type="sldNum" sz="quarter" idx="5"/>
          </p:nvPr>
        </p:nvSpPr>
        <p:spPr/>
        <p:txBody>
          <a:bodyPr/>
          <a:lstStyle/>
          <a:p>
            <a:fld id="{A89C7E07-3C67-C64C-8DA0-0404F6303970}" type="slidenum">
              <a:rPr lang="en-US" smtClean="0"/>
              <a:t>17</a:t>
            </a:fld>
            <a:endParaRPr lang="en-US" dirty="0"/>
          </a:p>
        </p:txBody>
      </p:sp>
    </p:spTree>
    <p:extLst>
      <p:ext uri="{BB962C8B-B14F-4D97-AF65-F5344CB8AC3E}">
        <p14:creationId xmlns:p14="http://schemas.microsoft.com/office/powerpoint/2010/main" val="3041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76B13-5FC7-23A3-B2B8-BA21AF0D9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4EAA4-14A6-A44B-6EF2-9B9BEC9DB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BBF7E-5EA7-7C09-12D2-AC10A0F5A6CD}"/>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Transition (example slide): Success Story #3 (Suicide Safe Care Navigators at Residential and Inpatient Facilities.) </a:t>
            </a:r>
          </a:p>
          <a:p>
            <a:pPr lvl="1"/>
            <a:r>
              <a:rPr lang="en-US" sz="1200" kern="1200" dirty="0">
                <a:solidFill>
                  <a:schemeClr val="tx1"/>
                </a:solidFill>
                <a:effectLst/>
                <a:latin typeface="+mn-lt"/>
                <a:ea typeface="+mn-ea"/>
                <a:cs typeface="+mn-cs"/>
              </a:rPr>
              <a:t>Warm Hand-Off</a:t>
            </a:r>
          </a:p>
          <a:p>
            <a:pPr lvl="1"/>
            <a:r>
              <a:rPr lang="en-US" sz="1200" kern="1200" dirty="0">
                <a:solidFill>
                  <a:schemeClr val="tx1"/>
                </a:solidFill>
                <a:effectLst/>
                <a:latin typeface="+mn-lt"/>
                <a:ea typeface="+mn-ea"/>
                <a:cs typeface="+mn-cs"/>
              </a:rPr>
              <a:t>Rapid Referral and Follow-Up</a:t>
            </a:r>
          </a:p>
          <a:p>
            <a:pPr lvl="1"/>
            <a:r>
              <a:rPr lang="en-US" sz="1200" kern="1200" dirty="0">
                <a:solidFill>
                  <a:schemeClr val="tx1"/>
                </a:solidFill>
                <a:effectLst/>
                <a:latin typeface="+mn-lt"/>
                <a:ea typeface="+mn-ea"/>
                <a:cs typeface="+mn-cs"/>
              </a:rPr>
              <a:t>Caring Contacts</a:t>
            </a:r>
          </a:p>
          <a:p>
            <a:pPr lvl="1"/>
            <a:r>
              <a:rPr lang="en-US" sz="1200" kern="1200" dirty="0">
                <a:solidFill>
                  <a:schemeClr val="tx1"/>
                </a:solidFill>
                <a:effectLst/>
                <a:latin typeface="+mn-lt"/>
                <a:ea typeface="+mn-ea"/>
                <a:cs typeface="+mn-cs"/>
              </a:rPr>
              <a:t>Other Bridging Strategies: Peer support, support system engagement, support between episodes of care </a:t>
            </a:r>
          </a:p>
          <a:p>
            <a:endParaRPr lang="en-US" dirty="0"/>
          </a:p>
        </p:txBody>
      </p:sp>
      <p:sp>
        <p:nvSpPr>
          <p:cNvPr id="4" name="Slide Number Placeholder 3">
            <a:extLst>
              <a:ext uri="{FF2B5EF4-FFF2-40B4-BE49-F238E27FC236}">
                <a16:creationId xmlns:a16="http://schemas.microsoft.com/office/drawing/2014/main" id="{1FDFDECA-C411-21D4-EB71-6648BE28298A}"/>
              </a:ext>
            </a:extLst>
          </p:cNvPr>
          <p:cNvSpPr>
            <a:spLocks noGrp="1"/>
          </p:cNvSpPr>
          <p:nvPr>
            <p:ph type="sldNum" sz="quarter" idx="5"/>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846850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73A4-F244-B99A-D99E-40E6048B6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64D9C-A5D2-03AE-F40A-EEB063140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2627B-F31C-8C47-A5AF-0D30E20980F5}"/>
              </a:ext>
            </a:extLst>
          </p:cNvPr>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Teresa Williams</a:t>
            </a:r>
            <a:endParaRPr lang="en-US" dirty="0"/>
          </a:p>
        </p:txBody>
      </p:sp>
      <p:sp>
        <p:nvSpPr>
          <p:cNvPr id="4" name="Slide Number Placeholder 3">
            <a:extLst>
              <a:ext uri="{FF2B5EF4-FFF2-40B4-BE49-F238E27FC236}">
                <a16:creationId xmlns:a16="http://schemas.microsoft.com/office/drawing/2014/main" id="{D8F9C224-06BE-DB14-3784-911ED42E64D2}"/>
              </a:ext>
            </a:extLst>
          </p:cNvPr>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455209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Teresa </a:t>
            </a:r>
          </a:p>
          <a:p>
            <a:r>
              <a:rPr lang="en-US" dirty="0"/>
              <a:t>Changing the way we work with every client  </a:t>
            </a:r>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1854438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8B7A8-940F-14B1-9575-FF3B90C54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DD3E9-F095-9E27-4DDA-769A18A2B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EA140-4D30-F225-ECDC-62A1F630277B}"/>
              </a:ext>
            </a:extLst>
          </p:cNvPr>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Teresa </a:t>
            </a:r>
            <a:endParaRPr lang="en-US" dirty="0"/>
          </a:p>
        </p:txBody>
      </p:sp>
      <p:sp>
        <p:nvSpPr>
          <p:cNvPr id="4" name="Slide Number Placeholder 3">
            <a:extLst>
              <a:ext uri="{FF2B5EF4-FFF2-40B4-BE49-F238E27FC236}">
                <a16:creationId xmlns:a16="http://schemas.microsoft.com/office/drawing/2014/main" id="{A77EA4C3-B449-4E48-3347-28DAF9802779}"/>
              </a:ext>
            </a:extLst>
          </p:cNvPr>
          <p:cNvSpPr>
            <a:spLocks noGrp="1"/>
          </p:cNvSpPr>
          <p:nvPr>
            <p:ph type="sldNum" sz="quarter" idx="5"/>
          </p:nvPr>
        </p:nvSpPr>
        <p:spPr/>
        <p:txBody>
          <a:bodyPr/>
          <a:lstStyle/>
          <a:p>
            <a:fld id="{A89C7E07-3C67-C64C-8DA0-0404F6303970}" type="slidenum">
              <a:rPr lang="en-US" smtClean="0"/>
              <a:t>20</a:t>
            </a:fld>
            <a:endParaRPr lang="en-US" dirty="0"/>
          </a:p>
        </p:txBody>
      </p:sp>
    </p:spTree>
    <p:extLst>
      <p:ext uri="{BB962C8B-B14F-4D97-AF65-F5344CB8AC3E}">
        <p14:creationId xmlns:p14="http://schemas.microsoft.com/office/powerpoint/2010/main" val="70911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FF299-52D5-2104-5952-ED3E3C50E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F55CB-413B-C362-0878-42C7EB1AB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80D15-8EEA-95A0-5341-ACE761B1A1B5}"/>
              </a:ext>
            </a:extLst>
          </p:cNvPr>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Teresa </a:t>
            </a:r>
            <a:endParaRPr lang="en-US" dirty="0"/>
          </a:p>
        </p:txBody>
      </p:sp>
      <p:sp>
        <p:nvSpPr>
          <p:cNvPr id="4" name="Slide Number Placeholder 3">
            <a:extLst>
              <a:ext uri="{FF2B5EF4-FFF2-40B4-BE49-F238E27FC236}">
                <a16:creationId xmlns:a16="http://schemas.microsoft.com/office/drawing/2014/main" id="{8E841076-EF75-DF4A-99DE-101631E8A362}"/>
              </a:ext>
            </a:extLst>
          </p:cNvPr>
          <p:cNvSpPr>
            <a:spLocks noGrp="1"/>
          </p:cNvSpPr>
          <p:nvPr>
            <p:ph type="sldNum" sz="quarter" idx="5"/>
          </p:nvPr>
        </p:nvSpPr>
        <p:spPr/>
        <p:txBody>
          <a:bodyPr/>
          <a:lstStyle/>
          <a:p>
            <a:fld id="{A89C7E07-3C67-C64C-8DA0-0404F6303970}" type="slidenum">
              <a:rPr lang="en-US" smtClean="0"/>
              <a:t>21</a:t>
            </a:fld>
            <a:endParaRPr lang="en-US" dirty="0"/>
          </a:p>
        </p:txBody>
      </p:sp>
    </p:spTree>
    <p:extLst>
      <p:ext uri="{BB962C8B-B14F-4D97-AF65-F5344CB8AC3E}">
        <p14:creationId xmlns:p14="http://schemas.microsoft.com/office/powerpoint/2010/main" val="2697838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F3A8E-916F-D885-F237-65D1E3B54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0ADE4-2A8E-49A1-6F6D-9296FDF03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713FB-C7F6-CA13-87B3-95DDE16813E9}"/>
              </a:ext>
            </a:extLst>
          </p:cNvPr>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Teresa </a:t>
            </a:r>
            <a:endParaRPr lang="en-US" dirty="0"/>
          </a:p>
        </p:txBody>
      </p:sp>
      <p:sp>
        <p:nvSpPr>
          <p:cNvPr id="4" name="Slide Number Placeholder 3">
            <a:extLst>
              <a:ext uri="{FF2B5EF4-FFF2-40B4-BE49-F238E27FC236}">
                <a16:creationId xmlns:a16="http://schemas.microsoft.com/office/drawing/2014/main" id="{6298095F-7C60-ED10-EFCE-686BC72AD950}"/>
              </a:ext>
            </a:extLst>
          </p:cNvPr>
          <p:cNvSpPr>
            <a:spLocks noGrp="1"/>
          </p:cNvSpPr>
          <p:nvPr>
            <p:ph type="sldNum" sz="quarter" idx="5"/>
          </p:nvPr>
        </p:nvSpPr>
        <p:spPr/>
        <p:txBody>
          <a:bodyPr/>
          <a:lstStyle/>
          <a:p>
            <a:fld id="{A89C7E07-3C67-C64C-8DA0-0404F6303970}" type="slidenum">
              <a:rPr lang="en-US" smtClean="0"/>
              <a:t>22</a:t>
            </a:fld>
            <a:endParaRPr lang="en-US" dirty="0"/>
          </a:p>
        </p:txBody>
      </p:sp>
    </p:spTree>
    <p:extLst>
      <p:ext uri="{BB962C8B-B14F-4D97-AF65-F5344CB8AC3E}">
        <p14:creationId xmlns:p14="http://schemas.microsoft.com/office/powerpoint/2010/main" val="75803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984DD-7C20-0036-C166-10BD9A00E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2090E-7192-F64B-19E3-98D000DEF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96B55-2A86-18CC-0C82-35B9ABDBC6E6}"/>
              </a:ext>
            </a:extLst>
          </p:cNvPr>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Teresa </a:t>
            </a:r>
            <a:endParaRPr lang="en-US" dirty="0"/>
          </a:p>
        </p:txBody>
      </p:sp>
      <p:sp>
        <p:nvSpPr>
          <p:cNvPr id="4" name="Slide Number Placeholder 3">
            <a:extLst>
              <a:ext uri="{FF2B5EF4-FFF2-40B4-BE49-F238E27FC236}">
                <a16:creationId xmlns:a16="http://schemas.microsoft.com/office/drawing/2014/main" id="{6CF8F5A8-77F6-4933-E1D3-E6AA10F8042E}"/>
              </a:ext>
            </a:extLst>
          </p:cNvPr>
          <p:cNvSpPr>
            <a:spLocks noGrp="1"/>
          </p:cNvSpPr>
          <p:nvPr>
            <p:ph type="sldNum" sz="quarter" idx="5"/>
          </p:nvPr>
        </p:nvSpPr>
        <p:spPr/>
        <p:txBody>
          <a:bodyPr/>
          <a:lstStyle/>
          <a:p>
            <a:fld id="{A89C7E07-3C67-C64C-8DA0-0404F6303970}" type="slidenum">
              <a:rPr lang="en-US" smtClean="0"/>
              <a:t>23</a:t>
            </a:fld>
            <a:endParaRPr lang="en-US" dirty="0"/>
          </a:p>
        </p:txBody>
      </p:sp>
    </p:spTree>
    <p:extLst>
      <p:ext uri="{BB962C8B-B14F-4D97-AF65-F5344CB8AC3E}">
        <p14:creationId xmlns:p14="http://schemas.microsoft.com/office/powerpoint/2010/main" val="3538468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Teresa </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24</a:t>
            </a:fld>
            <a:endParaRPr lang="en-US" dirty="0"/>
          </a:p>
        </p:txBody>
      </p:sp>
    </p:spTree>
    <p:extLst>
      <p:ext uri="{BB962C8B-B14F-4D97-AF65-F5344CB8AC3E}">
        <p14:creationId xmlns:p14="http://schemas.microsoft.com/office/powerpoint/2010/main" val="2514470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Jessica (moderator) </a:t>
            </a:r>
            <a:br>
              <a:rPr lang="en-US" dirty="0"/>
            </a:br>
            <a:br>
              <a:rPr lang="en-US" dirty="0"/>
            </a:br>
            <a:r>
              <a:rPr lang="en-US" sz="1200" b="1" kern="1200" dirty="0">
                <a:solidFill>
                  <a:schemeClr val="tx1"/>
                </a:solidFill>
                <a:effectLst/>
                <a:latin typeface="+mn-lt"/>
                <a:ea typeface="+mn-ea"/>
                <a:cs typeface="+mn-cs"/>
              </a:rPr>
              <a:t>Extended Panel Q&amp;A / Additional Prepared Questions</a:t>
            </a:r>
            <a:r>
              <a:rPr lang="en-US" sz="1200" kern="1200" dirty="0">
                <a:solidFill>
                  <a:schemeClr val="tx1"/>
                </a:solidFill>
                <a:effectLst/>
                <a:latin typeface="+mn-lt"/>
                <a:ea typeface="+mn-ea"/>
                <a:cs typeface="+mn-cs"/>
              </a:rPr>
              <a:t> (10–15 minutes)</a:t>
            </a:r>
          </a:p>
          <a:p>
            <a:r>
              <a:rPr lang="en-US" sz="1200" i="1" kern="1200" dirty="0">
                <a:solidFill>
                  <a:schemeClr val="tx1"/>
                </a:solidFill>
                <a:effectLst/>
                <a:latin typeface="+mn-lt"/>
                <a:ea typeface="+mn-ea"/>
                <a:cs typeface="+mn-cs"/>
              </a:rPr>
              <a:t>Facilitated discussion to deepen insight. Possible questions include: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has the integration of Zero Suicide changed clinical outcomes or client experience?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resistance did you encounter during implementation, and how was it addressed?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advice would you give to agencies just beginning this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do you sustain momentum and staff engagement post-launch?</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176592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96FF5-A01C-95D3-3A64-C7BA9B7BC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11E56-717C-72FD-0E92-92D69F8E2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00307-D2B0-CEB2-B481-D7487C8163A9}"/>
              </a:ext>
            </a:extLst>
          </p:cNvPr>
          <p:cNvSpPr>
            <a:spLocks noGrp="1"/>
          </p:cNvSpPr>
          <p:nvPr>
            <p:ph type="body" idx="1"/>
          </p:nvPr>
        </p:nvSpPr>
        <p:spPr/>
        <p:txBody>
          <a:bodyPr/>
          <a:lstStyle/>
          <a:p>
            <a:r>
              <a:rPr lang="en-US" dirty="0"/>
              <a:t>Teresa </a:t>
            </a:r>
          </a:p>
          <a:p>
            <a:r>
              <a:rPr lang="en-US" dirty="0"/>
              <a:t>Changing the way we work with every client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wisconsinwatch.org/2013/02/nursing-homes-fail-to-report-deaths-injuries/?_escaped_fragment_"/>
              </a:rPr>
              <a:t>This Photo</a:t>
            </a:r>
            <a:r>
              <a:rPr lang="en-US" sz="1200" dirty="0"/>
              <a:t> by Unknown Author is licensed under </a:t>
            </a:r>
            <a:r>
              <a:rPr lang="en-US" sz="1200" dirty="0">
                <a:hlinkClick r:id="rId4" tooltip="https://creativecommons.org/licenses/by-nd/3.0/"/>
              </a:rPr>
              <a:t>CC BY-ND</a:t>
            </a:r>
            <a:endParaRPr lang="en-US" sz="1200" dirty="0"/>
          </a:p>
          <a:p>
            <a:endParaRPr lang="en-US" dirty="0"/>
          </a:p>
        </p:txBody>
      </p:sp>
      <p:sp>
        <p:nvSpPr>
          <p:cNvPr id="4" name="Slide Number Placeholder 3">
            <a:extLst>
              <a:ext uri="{FF2B5EF4-FFF2-40B4-BE49-F238E27FC236}">
                <a16:creationId xmlns:a16="http://schemas.microsoft.com/office/drawing/2014/main" id="{3D4C8720-9305-3AA6-C331-5E3E6D277620}"/>
              </a:ext>
            </a:extLst>
          </p:cNvPr>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58579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 </a:t>
            </a:r>
          </a:p>
        </p:txBody>
      </p:sp>
      <p:sp>
        <p:nvSpPr>
          <p:cNvPr id="4" name="Slide Number Placeholder 3"/>
          <p:cNvSpPr>
            <a:spLocks noGrp="1"/>
          </p:cNvSpPr>
          <p:nvPr>
            <p:ph type="sldNum" sz="quarter" idx="5"/>
          </p:nvPr>
        </p:nvSpPr>
        <p:spPr/>
        <p:txBody>
          <a:bodyPr/>
          <a:lstStyle/>
          <a:p>
            <a:fld id="{A89C7E07-3C67-C64C-8DA0-0404F6303970}" type="slidenum">
              <a:rPr lang="en-US" smtClean="0"/>
              <a:t>4</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 </a:t>
            </a:r>
            <a:br>
              <a:rPr lang="en-US" dirty="0"/>
            </a:br>
            <a:r>
              <a:rPr lang="en-US" dirty="0"/>
              <a:t>Implementing Zero Suicide serves as a catalyst that accelerates progress in other areas of CCBHC certification by embedding a culture of safety, accountability, and data-driven care. It strengthens clinical workflows, staff training, and risk assessment protocols—core components of the CCBHC model. As organizations adopt these rigorous standards, they naturally elevate overall service quality, coordination, and outcomes across the board.</a:t>
            </a:r>
          </a:p>
        </p:txBody>
      </p:sp>
      <p:sp>
        <p:nvSpPr>
          <p:cNvPr id="4" name="Slide Number Placeholder 3"/>
          <p:cNvSpPr>
            <a:spLocks noGrp="1"/>
          </p:cNvSpPr>
          <p:nvPr>
            <p:ph type="sldNum" sz="quarter" idx="5"/>
          </p:nvPr>
        </p:nvSpPr>
        <p:spPr/>
        <p:txBody>
          <a:bodyPr/>
          <a:lstStyle/>
          <a:p>
            <a:fld id="{A89C7E07-3C67-C64C-8DA0-0404F6303970}" type="slidenum">
              <a:rPr lang="en-US" smtClean="0"/>
              <a:t>5</a:t>
            </a:fld>
            <a:endParaRPr lang="en-US" dirty="0"/>
          </a:p>
        </p:txBody>
      </p:sp>
    </p:spTree>
    <p:extLst>
      <p:ext uri="{BB962C8B-B14F-4D97-AF65-F5344CB8AC3E}">
        <p14:creationId xmlns:p14="http://schemas.microsoft.com/office/powerpoint/2010/main" val="2386183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2E37A-B64C-DE33-71D6-3562AE26D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C185B-AAE1-A995-150E-659F9F49C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C8124-8C98-114B-62D8-FACA78D200FF}"/>
              </a:ext>
            </a:extLst>
          </p:cNvPr>
          <p:cNvSpPr>
            <a:spLocks noGrp="1"/>
          </p:cNvSpPr>
          <p:nvPr>
            <p:ph type="body" idx="1"/>
          </p:nvPr>
        </p:nvSpPr>
        <p:spPr/>
        <p:txBody>
          <a:bodyPr/>
          <a:lstStyle/>
          <a:p>
            <a:r>
              <a:rPr lang="en-US" dirty="0"/>
              <a:t>Teresa</a:t>
            </a:r>
          </a:p>
          <a:p>
            <a:pPr>
              <a:spcBef>
                <a:spcPts val="600"/>
              </a:spcBef>
            </a:pPr>
            <a:r>
              <a:rPr lang="en-US" b="1" dirty="0"/>
              <a:t>Lead</a:t>
            </a:r>
            <a:r>
              <a:rPr lang="en-US" dirty="0"/>
              <a:t> – System-wide leadership and policy commitment</a:t>
            </a:r>
          </a:p>
          <a:p>
            <a:pPr>
              <a:spcBef>
                <a:spcPts val="600"/>
              </a:spcBef>
            </a:pPr>
            <a:r>
              <a:rPr lang="en-US" b="1" dirty="0"/>
              <a:t>Train</a:t>
            </a:r>
            <a:r>
              <a:rPr lang="en-US" dirty="0"/>
              <a:t> – Competent, confident, caring workforce</a:t>
            </a:r>
          </a:p>
          <a:p>
            <a:pPr>
              <a:spcBef>
                <a:spcPts val="600"/>
              </a:spcBef>
            </a:pPr>
            <a:r>
              <a:rPr lang="en-US" b="1" dirty="0"/>
              <a:t>Identify</a:t>
            </a:r>
            <a:r>
              <a:rPr lang="en-US" dirty="0"/>
              <a:t> – Systematic risk screening &amp; assessment</a:t>
            </a:r>
          </a:p>
          <a:p>
            <a:pPr>
              <a:spcBef>
                <a:spcPts val="600"/>
              </a:spcBef>
            </a:pPr>
            <a:r>
              <a:rPr lang="en-US" b="1" dirty="0"/>
              <a:t>Engage</a:t>
            </a:r>
            <a:r>
              <a:rPr lang="en-US" dirty="0"/>
              <a:t> – Collaborative safety planning &amp; follow-up</a:t>
            </a:r>
          </a:p>
          <a:p>
            <a:pPr>
              <a:spcBef>
                <a:spcPts val="600"/>
              </a:spcBef>
            </a:pPr>
            <a:r>
              <a:rPr lang="en-US" b="1" dirty="0"/>
              <a:t>Treat</a:t>
            </a:r>
            <a:r>
              <a:rPr lang="en-US" dirty="0"/>
              <a:t> – Evidence-based treatment of suicidality</a:t>
            </a:r>
          </a:p>
          <a:p>
            <a:pPr>
              <a:spcBef>
                <a:spcPts val="600"/>
              </a:spcBef>
            </a:pPr>
            <a:r>
              <a:rPr lang="en-US" b="1" dirty="0"/>
              <a:t>Transition</a:t>
            </a:r>
            <a:r>
              <a:rPr lang="en-US" dirty="0"/>
              <a:t> – Safe care transitions &amp; warm handoffs</a:t>
            </a:r>
          </a:p>
          <a:p>
            <a:pPr>
              <a:spcBef>
                <a:spcPts val="600"/>
              </a:spcBef>
            </a:pPr>
            <a:r>
              <a:rPr lang="en-US" b="1" dirty="0"/>
              <a:t>Improve</a:t>
            </a:r>
            <a:r>
              <a:rPr lang="en-US" dirty="0"/>
              <a:t> – Data-driven quality improvement</a:t>
            </a:r>
          </a:p>
          <a:p>
            <a:endParaRPr lang="en-US" dirty="0"/>
          </a:p>
        </p:txBody>
      </p:sp>
      <p:sp>
        <p:nvSpPr>
          <p:cNvPr id="4" name="Slide Number Placeholder 3">
            <a:extLst>
              <a:ext uri="{FF2B5EF4-FFF2-40B4-BE49-F238E27FC236}">
                <a16:creationId xmlns:a16="http://schemas.microsoft.com/office/drawing/2014/main" id="{DA9A2CCC-FE4D-2C59-13AC-1838CAC0A431}"/>
              </a:ext>
            </a:extLst>
          </p:cNvPr>
          <p:cNvSpPr>
            <a:spLocks noGrp="1"/>
          </p:cNvSpPr>
          <p:nvPr>
            <p:ph type="sldNum" sz="quarter" idx="5"/>
          </p:nvPr>
        </p:nvSpPr>
        <p:spPr/>
        <p:txBody>
          <a:bodyPr/>
          <a:lstStyle/>
          <a:p>
            <a:fld id="{A89C7E07-3C67-C64C-8DA0-0404F6303970}" type="slidenum">
              <a:rPr lang="en-US" smtClean="0"/>
              <a:t>6</a:t>
            </a:fld>
            <a:endParaRPr lang="en-US" dirty="0"/>
          </a:p>
        </p:txBody>
      </p:sp>
    </p:spTree>
    <p:extLst>
      <p:ext uri="{BB962C8B-B14F-4D97-AF65-F5344CB8AC3E}">
        <p14:creationId xmlns:p14="http://schemas.microsoft.com/office/powerpoint/2010/main" val="401206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BCBA5-9295-02AB-4FC4-BE28F3083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43FEC-2299-43C0-6BB2-35213D2B0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EE381-B84A-02DB-878A-49339848B689}"/>
              </a:ext>
            </a:extLst>
          </p:cNvPr>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Teresa – Introduce element </a:t>
            </a:r>
            <a:endParaRPr lang="en-US" dirty="0"/>
          </a:p>
        </p:txBody>
      </p:sp>
      <p:sp>
        <p:nvSpPr>
          <p:cNvPr id="4" name="Slide Number Placeholder 3">
            <a:extLst>
              <a:ext uri="{FF2B5EF4-FFF2-40B4-BE49-F238E27FC236}">
                <a16:creationId xmlns:a16="http://schemas.microsoft.com/office/drawing/2014/main" id="{E8D5629B-B429-4CBB-6DEB-2980B1ED9604}"/>
              </a:ext>
            </a:extLst>
          </p:cNvPr>
          <p:cNvSpPr>
            <a:spLocks noGrp="1"/>
          </p:cNvSpPr>
          <p:nvPr>
            <p:ph type="sldNum" sz="quarter" idx="5"/>
          </p:nvPr>
        </p:nvSpPr>
        <p:spPr/>
        <p:txBody>
          <a:bodyPr/>
          <a:lstStyle/>
          <a:p>
            <a:fld id="{A89C7E07-3C67-C64C-8DA0-0404F6303970}" type="slidenum">
              <a:rPr lang="en-US" smtClean="0"/>
              <a:t>7</a:t>
            </a:fld>
            <a:endParaRPr lang="en-US" dirty="0"/>
          </a:p>
        </p:txBody>
      </p:sp>
    </p:spTree>
    <p:extLst>
      <p:ext uri="{BB962C8B-B14F-4D97-AF65-F5344CB8AC3E}">
        <p14:creationId xmlns:p14="http://schemas.microsoft.com/office/powerpoint/2010/main" val="250044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Teresa – Story Slide </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8</a:t>
            </a:fld>
            <a:endParaRPr lang="en-US" dirty="0"/>
          </a:p>
        </p:txBody>
      </p:sp>
    </p:spTree>
    <p:extLst>
      <p:ext uri="{BB962C8B-B14F-4D97-AF65-F5344CB8AC3E}">
        <p14:creationId xmlns:p14="http://schemas.microsoft.com/office/powerpoint/2010/main" val="624882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DFE04-9353-1D07-E205-F9ECA37E5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BDF00-2417-DF05-E93C-DBAEA8B4F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ADE9D-AADD-5D0F-99A6-69E09AF3081C}"/>
              </a:ext>
            </a:extLst>
          </p:cNvPr>
          <p:cNvSpPr>
            <a:spLocks noGrp="1"/>
          </p:cNvSpPr>
          <p:nvPr>
            <p:ph type="body" idx="1"/>
          </p:nvPr>
        </p:nvSpPr>
        <p:spPr/>
        <p:txBody>
          <a:bodyPr/>
          <a:lstStyle/>
          <a:p>
            <a:r>
              <a:rPr lang="en-US" sz="1200" dirty="0">
                <a:solidFill>
                  <a:schemeClr val="tx1"/>
                </a:solidFill>
                <a:effectLst>
                  <a:glow rad="38100">
                    <a:schemeClr val="bg1">
                      <a:lumMod val="65000"/>
                      <a:lumOff val="35000"/>
                      <a:alpha val="40000"/>
                    </a:schemeClr>
                  </a:glow>
                </a:effectLst>
              </a:rPr>
              <a:t>Juan Rios</a:t>
            </a:r>
          </a:p>
          <a:p>
            <a:endParaRPr lang="en-US" sz="1200" dirty="0">
              <a:solidFill>
                <a:schemeClr val="tx1"/>
              </a:solidFill>
              <a:effectLst>
                <a:glow rad="38100">
                  <a:schemeClr val="bg1">
                    <a:lumMod val="65000"/>
                    <a:lumOff val="35000"/>
                    <a:alpha val="40000"/>
                  </a:schemeClr>
                </a:glow>
              </a:effectLst>
            </a:endParaRPr>
          </a:p>
          <a:p>
            <a:r>
              <a:rPr lang="en-US" sz="1200" b="1" kern="1200" dirty="0">
                <a:solidFill>
                  <a:schemeClr val="tx1"/>
                </a:solidFill>
                <a:effectLst/>
                <a:latin typeface="+mn-lt"/>
                <a:ea typeface="+mn-ea"/>
                <a:cs typeface="+mn-cs"/>
              </a:rPr>
              <a:t>T-CCBHC 1.c.1 Regarding training “…Training plans require the T-CCBHC to provide training on preliminary triage/risk assessment, suicide and overdose prevention and response at orientation and at reasonable intervals thereafter.”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T-CCBHC 4.b.1 Regarding employee attitudes “…services are trauma-informed, and recovery oriented, being respectful of the needs of each person receiving services, their preferences and values…”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T-CCBHC1.c.1</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Making sure staff have the tools they need to take care of the clients they care for (role specific, relevant training)</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Originally, had a four-hour gatekeeper training that was not always as impactful as we may want due to length and level of content</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Mandatory for all staff entering the agency during orientation period</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Made changes to provide a shorter, yet equally educational gatekeeper training to make room for more targeted clinical trainings without taking people away from their client facing obligations</a:t>
            </a:r>
            <a:endParaRPr lang="en-US" sz="14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1 hour virtual ask</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Created a suicide skills enhancement bundle that was easily assigned to QMHP level staff for purposeful, targeted training on suicide screenings, risk assessments and interventions that would be required in their daily job</a:t>
            </a:r>
            <a:endParaRPr lang="en-US" sz="14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Easily assigned on hire and done during orientation</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Repurposed a previous, slightly outdated training within our LMS to act as a yearly refresher for staff to meet the need of both Zero Suicide and CCBHC for refresher training</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Includes refresher sections on CSSRS, suicide risk assessment, safety planning and CALM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T-CCBHC4.b.1</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Incorporating care statement into job descriptions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“Every employee plays a role in suicide care and prevention by embracing our values and applying a trauma-informed approach rooted in safety, trust, choice, collaboration, and empowerment”.</a:t>
            </a:r>
            <a:endParaRPr lang="en-US" sz="14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10C4B5A-3FF8-8681-D721-A5BEB5657A13}"/>
              </a:ext>
            </a:extLst>
          </p:cNvPr>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97654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221322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latin typeface="+mn-lt"/>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0619771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2357399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411286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2878199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6418939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355904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8271998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3570298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5262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ummary 2">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220765887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2865079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wo Content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074060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833978958"/>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dirty="0"/>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9112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Content and Pictur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dirty="0"/>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400733560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7469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dirty="0"/>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latin typeface="+mn-lt"/>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100756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latin typeface="+mn-lt"/>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6131973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latin typeface="+mn-lt"/>
            </a:endParaRP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2397777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latin typeface="+mn-lt"/>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89690852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latin typeface="+mn-lt"/>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3519608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latin typeface="+mn-lt"/>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8769910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endParaRPr lang="en-US" dirty="0">
              <a:latin typeface="+mn-lt"/>
            </a:endParaRPr>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332236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latin typeface="+mn-lt"/>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2152471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3" r:id="rId24"/>
    <p:sldLayoutId id="2147483698" r:id="rId25"/>
    <p:sldLayoutId id="2147483710" r:id="rId26"/>
    <p:sldLayoutId id="2147483659" r:id="rId27"/>
    <p:sldLayoutId id="2147483708" r:id="rId28"/>
    <p:sldLayoutId id="2147483706" r:id="rId29"/>
  </p:sldLayoutIdLst>
  <p:hf sldNum="0" hdr="0" ftr="0" dt="0"/>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hyperlink" Target="https://pxhere.com/en/photo/160031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mailto:michael.olson@mhmrtc.org" TargetMode="External"/><Relationship Id="rId7" Type="http://schemas.openxmlformats.org/officeDocument/2006/relationships/hyperlink" Target="mailto:Samantha.Zachary@hhs.texas.gov"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mailto:nboetger@ttbh.org" TargetMode="External"/><Relationship Id="rId5" Type="http://schemas.openxmlformats.org/officeDocument/2006/relationships/hyperlink" Target="mailto:Juan.Rios@TheHarrisCenter.org" TargetMode="External"/><Relationship Id="rId4" Type="http://schemas.openxmlformats.org/officeDocument/2006/relationships/hyperlink" Target="mailto:giselle.aguirre@integralcare.or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hyperlink" Target="https://wisconsinwatch.org/2013/02/nursing-homes-fail-to-report-deaths-injuries/?_escaped_fragment_"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594359" y="411479"/>
            <a:ext cx="7099531" cy="3291840"/>
          </a:xfrm>
        </p:spPr>
        <p:txBody>
          <a:bodyPr anchor="b">
            <a:normAutofit/>
          </a:bodyPr>
          <a:lstStyle/>
          <a:p>
            <a:pPr>
              <a:spcAft>
                <a:spcPts val="600"/>
              </a:spcAft>
            </a:pPr>
            <a:r>
              <a:rPr lang="en-US" dirty="0">
                <a:solidFill>
                  <a:schemeClr val="tx1"/>
                </a:solidFill>
                <a:effectLst>
                  <a:glow rad="38100">
                    <a:schemeClr val="bg1">
                      <a:lumMod val="65000"/>
                      <a:lumOff val="35000"/>
                      <a:alpha val="40000"/>
                    </a:schemeClr>
                  </a:glow>
                </a:effectLst>
              </a:rPr>
              <a:t>Aligning Zero Suicide with CCBHC </a:t>
            </a:r>
          </a:p>
        </p:txBody>
      </p:sp>
      <p:sp>
        <p:nvSpPr>
          <p:cNvPr id="7" name="Text Placeholder 2">
            <a:extLst>
              <a:ext uri="{FF2B5EF4-FFF2-40B4-BE49-F238E27FC236}">
                <a16:creationId xmlns:a16="http://schemas.microsoft.com/office/drawing/2014/main" id="{8D7E8C33-A182-B11F-8333-A6A134E5EB6C}"/>
              </a:ext>
            </a:extLst>
          </p:cNvPr>
          <p:cNvSpPr>
            <a:spLocks noGrp="1"/>
          </p:cNvSpPr>
          <p:nvPr>
            <p:ph type="body" sz="quarter" idx="11"/>
          </p:nvPr>
        </p:nvSpPr>
        <p:spPr>
          <a:xfrm>
            <a:off x="594359" y="4668982"/>
            <a:ext cx="8143240" cy="1983690"/>
          </a:xfrm>
        </p:spPr>
        <p:txBody>
          <a:bodyPr/>
          <a:lstStyle/>
          <a:p>
            <a:pPr>
              <a:lnSpc>
                <a:spcPct val="100000"/>
              </a:lnSpc>
              <a:spcBef>
                <a:spcPts val="800"/>
              </a:spcBef>
            </a:pPr>
            <a:r>
              <a:rPr lang="en-US" sz="1600" b="0" cap="none" dirty="0">
                <a:solidFill>
                  <a:schemeClr val="tx1"/>
                </a:solidFill>
                <a:effectLst>
                  <a:glow rad="38100">
                    <a:schemeClr val="bg1">
                      <a:lumMod val="50000"/>
                      <a:lumOff val="50000"/>
                      <a:alpha val="20000"/>
                    </a:schemeClr>
                  </a:glow>
                </a:effectLst>
              </a:rPr>
              <a:t>PRESENTED BY:</a:t>
            </a:r>
          </a:p>
          <a:p>
            <a:pPr>
              <a:lnSpc>
                <a:spcPct val="100000"/>
              </a:lnSpc>
              <a:spcBef>
                <a:spcPts val="800"/>
              </a:spcBef>
            </a:pPr>
            <a:r>
              <a:rPr lang="en-US" cap="none" dirty="0">
                <a:solidFill>
                  <a:schemeClr val="tx1"/>
                </a:solidFill>
                <a:effectLst>
                  <a:glow rad="38100">
                    <a:schemeClr val="bg1">
                      <a:lumMod val="50000"/>
                      <a:lumOff val="50000"/>
                      <a:alpha val="20000"/>
                    </a:schemeClr>
                  </a:glow>
                </a:effectLst>
              </a:rPr>
              <a:t>Integral Care </a:t>
            </a:r>
          </a:p>
          <a:p>
            <a:pPr>
              <a:lnSpc>
                <a:spcPct val="100000"/>
              </a:lnSpc>
              <a:spcBef>
                <a:spcPts val="800"/>
              </a:spcBef>
            </a:pPr>
            <a:r>
              <a:rPr lang="en-US" cap="none" dirty="0">
                <a:solidFill>
                  <a:schemeClr val="tx1"/>
                </a:solidFill>
                <a:effectLst>
                  <a:glow rad="38100">
                    <a:schemeClr val="bg1">
                      <a:lumMod val="50000"/>
                      <a:lumOff val="50000"/>
                      <a:alpha val="20000"/>
                    </a:schemeClr>
                  </a:glow>
                </a:effectLst>
              </a:rPr>
              <a:t>Tropical Texas Behavioral Health</a:t>
            </a:r>
          </a:p>
          <a:p>
            <a:pPr>
              <a:lnSpc>
                <a:spcPct val="100000"/>
              </a:lnSpc>
              <a:spcBef>
                <a:spcPts val="800"/>
              </a:spcBef>
            </a:pPr>
            <a:r>
              <a:rPr lang="en-US" cap="none" dirty="0">
                <a:solidFill>
                  <a:schemeClr val="tx1"/>
                </a:solidFill>
                <a:effectLst>
                  <a:glow rad="38100">
                    <a:schemeClr val="bg1">
                      <a:lumMod val="50000"/>
                      <a:lumOff val="50000"/>
                      <a:alpha val="20000"/>
                    </a:schemeClr>
                  </a:glow>
                </a:effectLst>
              </a:rPr>
              <a:t>The Harris Center </a:t>
            </a:r>
          </a:p>
          <a:p>
            <a:pPr>
              <a:lnSpc>
                <a:spcPct val="100000"/>
              </a:lnSpc>
              <a:spcBef>
                <a:spcPts val="800"/>
              </a:spcBef>
            </a:pPr>
            <a:r>
              <a:rPr lang="en-US" cap="none" dirty="0">
                <a:solidFill>
                  <a:schemeClr val="tx1"/>
                </a:solidFill>
                <a:effectLst>
                  <a:glow rad="38100">
                    <a:schemeClr val="bg1">
                      <a:lumMod val="50000"/>
                      <a:lumOff val="50000"/>
                      <a:alpha val="20000"/>
                    </a:schemeClr>
                  </a:glow>
                </a:effectLst>
              </a:rPr>
              <a:t>HHSC Prevention and Behavioral Health Promotion Office</a:t>
            </a:r>
            <a:endParaRPr lang="en-US" sz="2800" cap="none" dirty="0">
              <a:solidFill>
                <a:schemeClr val="tx1"/>
              </a:solidFill>
              <a:effectLst>
                <a:glow rad="38100">
                  <a:schemeClr val="bg1">
                    <a:lumMod val="50000"/>
                    <a:lumOff val="50000"/>
                    <a:alpha val="20000"/>
                  </a:schemeClr>
                </a:glow>
              </a:effectLst>
              <a:ea typeface="DM Sans"/>
              <a:cs typeface="DM Sans"/>
              <a:sym typeface="DM Sans"/>
            </a:endParaRPr>
          </a:p>
          <a:p>
            <a:endParaRPr lang="en-US" dirty="0"/>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F890C5-BD35-51E3-2850-EA1498FFD151}"/>
              </a:ext>
            </a:extLst>
          </p:cNvPr>
          <p:cNvSpPr>
            <a:spLocks noGrp="1"/>
          </p:cNvSpPr>
          <p:nvPr>
            <p:ph type="ctrTitle"/>
          </p:nvPr>
        </p:nvSpPr>
        <p:spPr/>
        <p:txBody>
          <a:bodyPr anchor="b">
            <a:normAutofit/>
          </a:bodyPr>
          <a:lstStyle/>
          <a:p>
            <a:r>
              <a:rPr lang="en-US" dirty="0">
                <a:solidFill>
                  <a:schemeClr val="accent3"/>
                </a:solidFill>
                <a:effectLst>
                  <a:glow rad="38100">
                    <a:schemeClr val="bg1">
                      <a:lumMod val="65000"/>
                      <a:lumOff val="35000"/>
                      <a:alpha val="40000"/>
                    </a:schemeClr>
                  </a:glow>
                </a:effectLst>
              </a:rPr>
              <a:t>TRAIN</a:t>
            </a:r>
          </a:p>
        </p:txBody>
      </p:sp>
      <p:pic>
        <p:nvPicPr>
          <p:cNvPr id="11" name="Picture Placeholder 10">
            <a:extLst>
              <a:ext uri="{FF2B5EF4-FFF2-40B4-BE49-F238E27FC236}">
                <a16:creationId xmlns:a16="http://schemas.microsoft.com/office/drawing/2014/main" id="{E7B3F161-740A-24F9-DBDC-47337954127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943" r="21943"/>
          <a:stretch/>
        </p:blipFill>
        <p:spPr>
          <a:noFill/>
        </p:spPr>
      </p:pic>
    </p:spTree>
    <p:extLst>
      <p:ext uri="{BB962C8B-B14F-4D97-AF65-F5344CB8AC3E}">
        <p14:creationId xmlns:p14="http://schemas.microsoft.com/office/powerpoint/2010/main" val="3600388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B6CEF-14C3-E6F9-0F97-1F962C99D3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0377B-5E39-3CC2-5A04-9D5DFCB359A7}"/>
              </a:ext>
            </a:extLst>
          </p:cNvPr>
          <p:cNvSpPr>
            <a:spLocks noGrp="1"/>
          </p:cNvSpPr>
          <p:nvPr>
            <p:ph type="title"/>
          </p:nvPr>
        </p:nvSpPr>
        <p:spPr/>
        <p:txBody>
          <a:bodyPr anchor="b">
            <a:normAutofit/>
          </a:bodyPr>
          <a:lstStyle/>
          <a:p>
            <a:r>
              <a:rPr lang="en-US" sz="5400" dirty="0">
                <a:solidFill>
                  <a:schemeClr val="tx1"/>
                </a:solidFill>
                <a:effectLst>
                  <a:glow rad="38100">
                    <a:schemeClr val="bg1">
                      <a:lumMod val="65000"/>
                      <a:lumOff val="35000"/>
                      <a:alpha val="40000"/>
                    </a:schemeClr>
                  </a:glow>
                </a:effectLst>
              </a:rPr>
              <a:t>IDENTIFY</a:t>
            </a:r>
          </a:p>
        </p:txBody>
      </p:sp>
      <p:sp>
        <p:nvSpPr>
          <p:cNvPr id="3" name="Content Placeholder 2">
            <a:extLst>
              <a:ext uri="{FF2B5EF4-FFF2-40B4-BE49-F238E27FC236}">
                <a16:creationId xmlns:a16="http://schemas.microsoft.com/office/drawing/2014/main" id="{7C005BC1-19F7-33FD-0D72-D07D57A08E05}"/>
              </a:ext>
            </a:extLst>
          </p:cNvPr>
          <p:cNvSpPr>
            <a:spLocks noGrp="1"/>
          </p:cNvSpPr>
          <p:nvPr>
            <p:ph sz="quarter" idx="13"/>
          </p:nvPr>
        </p:nvSpPr>
        <p:spPr>
          <a:xfrm>
            <a:off x="2353057" y="2157984"/>
            <a:ext cx="9612520" cy="4023360"/>
          </a:xfrm>
        </p:spPr>
        <p:txBody>
          <a:bodyPr>
            <a:normAutofit/>
          </a:bodyPr>
          <a:lstStyle/>
          <a:p>
            <a:pPr marL="0" indent="0">
              <a:lnSpc>
                <a:spcPct val="100000"/>
              </a:lnSpc>
              <a:spcBef>
                <a:spcPts val="600"/>
              </a:spcBef>
              <a:spcAft>
                <a:spcPts val="600"/>
              </a:spcAft>
              <a:buNone/>
            </a:pPr>
            <a:r>
              <a:rPr lang="en-US" sz="2800" b="1" cap="none" dirty="0">
                <a:effectLst>
                  <a:glow rad="38100">
                    <a:schemeClr val="bg1">
                      <a:lumMod val="50000"/>
                      <a:lumOff val="50000"/>
                      <a:alpha val="20000"/>
                    </a:schemeClr>
                  </a:glow>
                </a:effectLst>
              </a:rPr>
              <a:t>Zero Suicide:</a:t>
            </a:r>
            <a:r>
              <a:rPr lang="en-US" sz="2800" cap="none" dirty="0">
                <a:effectLst>
                  <a:glow rad="38100">
                    <a:schemeClr val="bg1">
                      <a:lumMod val="50000"/>
                      <a:lumOff val="50000"/>
                      <a:alpha val="20000"/>
                    </a:schemeClr>
                  </a:glow>
                </a:effectLst>
              </a:rPr>
              <a:t> Screen and assess all individuals for suicide risk</a:t>
            </a:r>
            <a:endParaRPr lang="en-US" sz="100" cap="none" dirty="0">
              <a:effectLst>
                <a:glow rad="38100">
                  <a:schemeClr val="bg1">
                    <a:lumMod val="50000"/>
                    <a:lumOff val="50000"/>
                    <a:alpha val="20000"/>
                  </a:schemeClr>
                </a:glow>
              </a:effectLst>
            </a:endParaRPr>
          </a:p>
          <a:p>
            <a:pPr marL="0" indent="0">
              <a:lnSpc>
                <a:spcPct val="100000"/>
              </a:lnSpc>
              <a:spcBef>
                <a:spcPts val="600"/>
              </a:spcBef>
              <a:spcAft>
                <a:spcPts val="600"/>
              </a:spcAft>
              <a:buNone/>
            </a:pPr>
            <a:r>
              <a:rPr lang="en-US" sz="2800" b="1" cap="none" dirty="0">
                <a:effectLst>
                  <a:glow rad="38100">
                    <a:schemeClr val="bg1">
                      <a:lumMod val="50000"/>
                      <a:lumOff val="50000"/>
                      <a:alpha val="20000"/>
                    </a:schemeClr>
                  </a:glow>
                </a:effectLst>
              </a:rPr>
              <a:t>CCBHC Standards:</a:t>
            </a:r>
            <a:endParaRPr lang="en-US" sz="2800" cap="none" dirty="0">
              <a:effectLst>
                <a:glow rad="38100">
                  <a:schemeClr val="bg1">
                    <a:lumMod val="50000"/>
                    <a:lumOff val="50000"/>
                    <a:alpha val="20000"/>
                  </a:schemeClr>
                </a:glow>
              </a:effectLst>
            </a:endParaRPr>
          </a:p>
          <a:p>
            <a:pPr lvl="1">
              <a:lnSpc>
                <a:spcPct val="100000"/>
              </a:lnSpc>
              <a:spcBef>
                <a:spcPts val="600"/>
              </a:spcBef>
              <a:spcAft>
                <a:spcPts val="600"/>
              </a:spcAft>
            </a:pPr>
            <a:r>
              <a:rPr lang="en-US" sz="2800" cap="none" dirty="0"/>
              <a:t>Risk screening at intake </a:t>
            </a:r>
          </a:p>
          <a:p>
            <a:pPr lvl="1">
              <a:lnSpc>
                <a:spcPct val="100000"/>
              </a:lnSpc>
              <a:spcBef>
                <a:spcPts val="600"/>
              </a:spcBef>
              <a:spcAft>
                <a:spcPts val="600"/>
              </a:spcAft>
            </a:pPr>
            <a:r>
              <a:rPr lang="en-US" sz="2800" cap="none" dirty="0"/>
              <a:t>Suicide risk assessment in diagnostics </a:t>
            </a:r>
          </a:p>
          <a:p>
            <a:pPr lvl="1">
              <a:lnSpc>
                <a:spcPct val="100000"/>
              </a:lnSpc>
              <a:spcBef>
                <a:spcPts val="600"/>
              </a:spcBef>
              <a:spcAft>
                <a:spcPts val="600"/>
              </a:spcAft>
            </a:pPr>
            <a:r>
              <a:rPr lang="en-US" sz="2800" cap="none" dirty="0"/>
              <a:t>Use of validated tools </a:t>
            </a:r>
          </a:p>
          <a:p>
            <a:pPr lvl="1">
              <a:lnSpc>
                <a:spcPct val="100000"/>
              </a:lnSpc>
              <a:spcBef>
                <a:spcPts val="600"/>
              </a:spcBef>
              <a:spcAft>
                <a:spcPts val="600"/>
              </a:spcAft>
            </a:pPr>
            <a:r>
              <a:rPr lang="en-US" sz="2800" cap="none" dirty="0"/>
              <a:t>Crisis services include suicide response</a:t>
            </a:r>
          </a:p>
        </p:txBody>
      </p:sp>
    </p:spTree>
    <p:extLst>
      <p:ext uri="{BB962C8B-B14F-4D97-AF65-F5344CB8AC3E}">
        <p14:creationId xmlns:p14="http://schemas.microsoft.com/office/powerpoint/2010/main" val="722244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46CDB-B3BD-CE82-D12F-467804A133D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70E8D44-4BAC-F4EC-8F93-287B882C058F}"/>
              </a:ext>
            </a:extLst>
          </p:cNvPr>
          <p:cNvSpPr>
            <a:spLocks noGrp="1"/>
          </p:cNvSpPr>
          <p:nvPr>
            <p:ph type="ctrTitle"/>
          </p:nvPr>
        </p:nvSpPr>
        <p:spPr/>
        <p:txBody>
          <a:bodyPr anchor="b">
            <a:normAutofit/>
          </a:bodyPr>
          <a:lstStyle/>
          <a:p>
            <a:r>
              <a:rPr lang="en-US" dirty="0">
                <a:solidFill>
                  <a:schemeClr val="accent3"/>
                </a:solidFill>
                <a:effectLst>
                  <a:glow rad="38100">
                    <a:schemeClr val="bg1">
                      <a:lumMod val="65000"/>
                      <a:lumOff val="35000"/>
                      <a:alpha val="40000"/>
                    </a:schemeClr>
                  </a:glow>
                </a:effectLst>
              </a:rPr>
              <a:t>IDENTIFY</a:t>
            </a:r>
            <a:r>
              <a:rPr lang="en-US" sz="4800" dirty="0">
                <a:solidFill>
                  <a:schemeClr val="tx1"/>
                </a:solidFill>
                <a:effectLst>
                  <a:glow rad="38100">
                    <a:schemeClr val="bg1">
                      <a:lumMod val="65000"/>
                      <a:lumOff val="35000"/>
                      <a:alpha val="40000"/>
                    </a:schemeClr>
                  </a:glow>
                </a:effectLst>
              </a:rPr>
              <a:t> </a:t>
            </a:r>
          </a:p>
        </p:txBody>
      </p:sp>
      <p:pic>
        <p:nvPicPr>
          <p:cNvPr id="11" name="Picture Placeholder 10" descr="Pen placed on top of a signature line">
            <a:extLst>
              <a:ext uri="{FF2B5EF4-FFF2-40B4-BE49-F238E27FC236}">
                <a16:creationId xmlns:a16="http://schemas.microsoft.com/office/drawing/2014/main" id="{F9FEE4C4-4CB6-26A3-40AC-9EF4640294E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48" r="21948"/>
          <a:stretch/>
        </p:blipFill>
        <p:spPr>
          <a:noFill/>
        </p:spPr>
      </p:pic>
    </p:spTree>
    <p:extLst>
      <p:ext uri="{BB962C8B-B14F-4D97-AF65-F5344CB8AC3E}">
        <p14:creationId xmlns:p14="http://schemas.microsoft.com/office/powerpoint/2010/main" val="3887230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8C8B4-37DC-93CE-7933-62317B39A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AE54C-0475-89EB-EF2A-5C3AE50FA5E6}"/>
              </a:ext>
            </a:extLst>
          </p:cNvPr>
          <p:cNvSpPr>
            <a:spLocks noGrp="1"/>
          </p:cNvSpPr>
          <p:nvPr>
            <p:ph type="title"/>
          </p:nvPr>
        </p:nvSpPr>
        <p:spPr/>
        <p:txBody>
          <a:bodyPr anchor="b">
            <a:normAutofit/>
          </a:bodyPr>
          <a:lstStyle/>
          <a:p>
            <a:r>
              <a:rPr lang="en-US" sz="5400" dirty="0">
                <a:solidFill>
                  <a:schemeClr val="tx1"/>
                </a:solidFill>
                <a:effectLst>
                  <a:glow rad="38100">
                    <a:schemeClr val="bg1">
                      <a:lumMod val="65000"/>
                      <a:lumOff val="35000"/>
                      <a:alpha val="40000"/>
                    </a:schemeClr>
                  </a:glow>
                </a:effectLst>
              </a:rPr>
              <a:t>ENGAGE</a:t>
            </a:r>
          </a:p>
        </p:txBody>
      </p:sp>
      <p:sp>
        <p:nvSpPr>
          <p:cNvPr id="3" name="Content Placeholder 2">
            <a:extLst>
              <a:ext uri="{FF2B5EF4-FFF2-40B4-BE49-F238E27FC236}">
                <a16:creationId xmlns:a16="http://schemas.microsoft.com/office/drawing/2014/main" id="{277F36A2-A053-EF83-CE84-1CD559926E92}"/>
              </a:ext>
            </a:extLst>
          </p:cNvPr>
          <p:cNvSpPr>
            <a:spLocks noGrp="1"/>
          </p:cNvSpPr>
          <p:nvPr>
            <p:ph sz="quarter" idx="13"/>
          </p:nvPr>
        </p:nvSpPr>
        <p:spPr>
          <a:xfrm>
            <a:off x="2340863" y="1928439"/>
            <a:ext cx="9302497" cy="4313865"/>
          </a:xfrm>
        </p:spPr>
        <p:txBody>
          <a:bodyPr>
            <a:normAutofit/>
          </a:bodyPr>
          <a:lstStyle/>
          <a:p>
            <a:pPr marL="0" indent="0">
              <a:spcBef>
                <a:spcPts val="1200"/>
              </a:spcBef>
              <a:buNone/>
            </a:pPr>
            <a:r>
              <a:rPr lang="en-US" sz="2800" b="1" cap="none" dirty="0">
                <a:effectLst>
                  <a:glow rad="38100">
                    <a:schemeClr val="bg1">
                      <a:lumMod val="50000"/>
                      <a:lumOff val="50000"/>
                      <a:alpha val="20000"/>
                    </a:schemeClr>
                  </a:glow>
                </a:effectLst>
              </a:rPr>
              <a:t>Zero Suicide: </a:t>
            </a:r>
            <a:r>
              <a:rPr lang="en-US" sz="2800" cap="none" dirty="0">
                <a:effectLst>
                  <a:glow rad="38100">
                    <a:schemeClr val="bg1">
                      <a:lumMod val="50000"/>
                      <a:lumOff val="50000"/>
                      <a:alpha val="20000"/>
                    </a:schemeClr>
                  </a:glow>
                </a:effectLst>
              </a:rPr>
              <a:t>Collaborative safety planning and follow-up</a:t>
            </a:r>
            <a:endParaRPr lang="en-US" sz="100" cap="none" dirty="0">
              <a:effectLst>
                <a:glow rad="38100">
                  <a:schemeClr val="bg1">
                    <a:lumMod val="50000"/>
                    <a:lumOff val="50000"/>
                    <a:alpha val="20000"/>
                  </a:schemeClr>
                </a:glow>
              </a:effectLst>
            </a:endParaRPr>
          </a:p>
          <a:p>
            <a:pPr marL="0" indent="0">
              <a:spcBef>
                <a:spcPts val="1200"/>
              </a:spcBef>
              <a:buNone/>
            </a:pPr>
            <a:r>
              <a:rPr lang="en-US" sz="2800" b="1" cap="none" dirty="0">
                <a:effectLst>
                  <a:glow rad="38100">
                    <a:schemeClr val="bg1">
                      <a:lumMod val="50000"/>
                      <a:lumOff val="50000"/>
                      <a:alpha val="20000"/>
                    </a:schemeClr>
                  </a:glow>
                </a:effectLst>
              </a:rPr>
              <a:t>CCBHC Standards:</a:t>
            </a:r>
          </a:p>
          <a:p>
            <a:pPr lvl="1">
              <a:spcBef>
                <a:spcPts val="1200"/>
              </a:spcBef>
            </a:pPr>
            <a:r>
              <a:rPr lang="en-US" sz="2800" cap="none" dirty="0">
                <a:effectLst>
                  <a:glow rad="38100">
                    <a:schemeClr val="bg1">
                      <a:lumMod val="50000"/>
                      <a:lumOff val="50000"/>
                      <a:alpha val="20000"/>
                    </a:schemeClr>
                  </a:glow>
                </a:effectLst>
              </a:rPr>
              <a:t>Crisis plans following emergencies </a:t>
            </a:r>
          </a:p>
          <a:p>
            <a:pPr lvl="1">
              <a:spcBef>
                <a:spcPts val="1200"/>
              </a:spcBef>
            </a:pPr>
            <a:r>
              <a:rPr lang="en-US" sz="2800" cap="none" dirty="0">
                <a:effectLst>
                  <a:glow rad="38100">
                    <a:schemeClr val="bg1">
                      <a:lumMod val="50000"/>
                      <a:lumOff val="50000"/>
                      <a:alpha val="20000"/>
                    </a:schemeClr>
                  </a:glow>
                </a:effectLst>
              </a:rPr>
              <a:t>Follow-up care and safety planning </a:t>
            </a:r>
          </a:p>
          <a:p>
            <a:pPr lvl="1">
              <a:spcBef>
                <a:spcPts val="1200"/>
              </a:spcBef>
            </a:pPr>
            <a:r>
              <a:rPr lang="en-US" sz="2800" cap="none" dirty="0">
                <a:effectLst>
                  <a:glow rad="38100">
                    <a:schemeClr val="bg1">
                      <a:lumMod val="50000"/>
                      <a:lumOff val="50000"/>
                      <a:alpha val="20000"/>
                    </a:schemeClr>
                  </a:glow>
                </a:effectLst>
              </a:rPr>
              <a:t>Support for high-risk individuals</a:t>
            </a:r>
          </a:p>
        </p:txBody>
      </p:sp>
    </p:spTree>
    <p:extLst>
      <p:ext uri="{BB962C8B-B14F-4D97-AF65-F5344CB8AC3E}">
        <p14:creationId xmlns:p14="http://schemas.microsoft.com/office/powerpoint/2010/main" val="1034010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C812F-7D46-B70E-286C-37427374A5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764B2-5718-D1FA-AC7C-D532515931E9}"/>
              </a:ext>
            </a:extLst>
          </p:cNvPr>
          <p:cNvSpPr>
            <a:spLocks noGrp="1"/>
          </p:cNvSpPr>
          <p:nvPr>
            <p:ph type="ctrTitle"/>
          </p:nvPr>
        </p:nvSpPr>
        <p:spPr/>
        <p:txBody>
          <a:bodyPr anchor="b">
            <a:normAutofit/>
          </a:bodyPr>
          <a:lstStyle/>
          <a:p>
            <a:r>
              <a:rPr lang="en-US" dirty="0">
                <a:solidFill>
                  <a:schemeClr val="accent3"/>
                </a:solidFill>
                <a:effectLst>
                  <a:glow rad="38100">
                    <a:schemeClr val="bg1">
                      <a:lumMod val="65000"/>
                      <a:lumOff val="35000"/>
                      <a:alpha val="40000"/>
                    </a:schemeClr>
                  </a:glow>
                </a:effectLst>
              </a:rPr>
              <a:t>ENGAGE</a:t>
            </a:r>
          </a:p>
        </p:txBody>
      </p:sp>
      <p:pic>
        <p:nvPicPr>
          <p:cNvPr id="5" name="Picture Placeholder 52" descr="Close up of checklist">
            <a:extLst>
              <a:ext uri="{FF2B5EF4-FFF2-40B4-BE49-F238E27FC236}">
                <a16:creationId xmlns:a16="http://schemas.microsoft.com/office/drawing/2014/main" id="{CE7DFCD8-36CD-E990-7E4C-F18726E625E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58" r="21958"/>
          <a:stretch/>
        </p:blipFill>
        <p:spPr>
          <a:noFill/>
        </p:spPr>
      </p:pic>
    </p:spTree>
    <p:extLst>
      <p:ext uri="{BB962C8B-B14F-4D97-AF65-F5344CB8AC3E}">
        <p14:creationId xmlns:p14="http://schemas.microsoft.com/office/powerpoint/2010/main" val="1348043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3E394-C398-2D1D-EF5B-194E89213B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4E08B8-788F-82CE-83B8-7A95AE0B24C8}"/>
              </a:ext>
            </a:extLst>
          </p:cNvPr>
          <p:cNvSpPr>
            <a:spLocks noGrp="1"/>
          </p:cNvSpPr>
          <p:nvPr>
            <p:ph type="title"/>
          </p:nvPr>
        </p:nvSpPr>
        <p:spPr/>
        <p:txBody>
          <a:bodyPr anchor="b">
            <a:normAutofit/>
          </a:bodyPr>
          <a:lstStyle/>
          <a:p>
            <a:r>
              <a:rPr lang="en-US" sz="5400" dirty="0">
                <a:solidFill>
                  <a:schemeClr val="tx1"/>
                </a:solidFill>
                <a:effectLst>
                  <a:glow rad="38100">
                    <a:schemeClr val="bg1">
                      <a:lumMod val="65000"/>
                      <a:lumOff val="35000"/>
                      <a:alpha val="40000"/>
                    </a:schemeClr>
                  </a:glow>
                </a:effectLst>
              </a:rPr>
              <a:t>TREAT</a:t>
            </a:r>
          </a:p>
        </p:txBody>
      </p:sp>
      <p:sp>
        <p:nvSpPr>
          <p:cNvPr id="3" name="Content Placeholder 2">
            <a:extLst>
              <a:ext uri="{FF2B5EF4-FFF2-40B4-BE49-F238E27FC236}">
                <a16:creationId xmlns:a16="http://schemas.microsoft.com/office/drawing/2014/main" id="{905CDD5C-9959-7498-A5DC-661F1DC527CF}"/>
              </a:ext>
            </a:extLst>
          </p:cNvPr>
          <p:cNvSpPr>
            <a:spLocks noGrp="1"/>
          </p:cNvSpPr>
          <p:nvPr>
            <p:ph sz="quarter" idx="13"/>
          </p:nvPr>
        </p:nvSpPr>
        <p:spPr>
          <a:xfrm>
            <a:off x="2197607" y="1648023"/>
            <a:ext cx="9400033" cy="4216329"/>
          </a:xfrm>
        </p:spPr>
        <p:txBody>
          <a:bodyPr>
            <a:normAutofit/>
          </a:bodyPr>
          <a:lstStyle/>
          <a:p>
            <a:pPr marL="0" indent="0">
              <a:buNone/>
            </a:pPr>
            <a:r>
              <a:rPr lang="en-US" sz="2800" b="1" cap="none" dirty="0">
                <a:effectLst>
                  <a:glow rad="38100">
                    <a:schemeClr val="bg1">
                      <a:lumMod val="50000"/>
                      <a:lumOff val="50000"/>
                      <a:alpha val="20000"/>
                    </a:schemeClr>
                  </a:glow>
                </a:effectLst>
              </a:rPr>
              <a:t>Zero Suicide: </a:t>
            </a:r>
            <a:r>
              <a:rPr lang="en-US" sz="2800" cap="none" dirty="0">
                <a:effectLst>
                  <a:glow rad="38100">
                    <a:schemeClr val="bg1">
                      <a:lumMod val="50000"/>
                      <a:lumOff val="50000"/>
                      <a:alpha val="20000"/>
                    </a:schemeClr>
                  </a:glow>
                </a:effectLst>
              </a:rPr>
              <a:t>Directly treat suicidality with evidence-based methods</a:t>
            </a:r>
            <a:endParaRPr lang="en-US" sz="100" cap="none" dirty="0">
              <a:effectLst>
                <a:glow rad="38100">
                  <a:schemeClr val="bg1">
                    <a:lumMod val="50000"/>
                    <a:lumOff val="50000"/>
                    <a:alpha val="20000"/>
                  </a:schemeClr>
                </a:glow>
              </a:effectLst>
            </a:endParaRPr>
          </a:p>
          <a:p>
            <a:pPr marL="0" indent="0">
              <a:buNone/>
            </a:pPr>
            <a:r>
              <a:rPr lang="en-US" sz="2800" b="1" cap="none" dirty="0">
                <a:effectLst>
                  <a:glow rad="38100">
                    <a:schemeClr val="bg1">
                      <a:lumMod val="50000"/>
                      <a:lumOff val="50000"/>
                      <a:alpha val="20000"/>
                    </a:schemeClr>
                  </a:glow>
                </a:effectLst>
              </a:rPr>
              <a:t>CCBHC Standards:</a:t>
            </a:r>
          </a:p>
          <a:p>
            <a:pPr lvl="1"/>
            <a:r>
              <a:rPr lang="en-US" sz="2800" cap="none" dirty="0">
                <a:effectLst>
                  <a:glow rad="38100">
                    <a:schemeClr val="bg1">
                      <a:lumMod val="50000"/>
                      <a:lumOff val="50000"/>
                      <a:alpha val="20000"/>
                    </a:schemeClr>
                  </a:glow>
                </a:effectLst>
              </a:rPr>
              <a:t>Provide or refer to EBPs like CBT and DBT</a:t>
            </a:r>
          </a:p>
        </p:txBody>
      </p:sp>
    </p:spTree>
    <p:extLst>
      <p:ext uri="{BB962C8B-B14F-4D97-AF65-F5344CB8AC3E}">
        <p14:creationId xmlns:p14="http://schemas.microsoft.com/office/powerpoint/2010/main" val="2995636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587E9-7E21-6163-A3A8-EC79C98D5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244AC-8EFC-D367-259E-0E6EC496179D}"/>
              </a:ext>
            </a:extLst>
          </p:cNvPr>
          <p:cNvSpPr>
            <a:spLocks noGrp="1"/>
          </p:cNvSpPr>
          <p:nvPr>
            <p:ph type="ctrTitle"/>
          </p:nvPr>
        </p:nvSpPr>
        <p:spPr/>
        <p:txBody>
          <a:bodyPr/>
          <a:lstStyle/>
          <a:p>
            <a:r>
              <a:rPr lang="en-US" dirty="0">
                <a:solidFill>
                  <a:schemeClr val="accent3"/>
                </a:solidFill>
                <a:effectLst>
                  <a:glow rad="38100">
                    <a:schemeClr val="bg1">
                      <a:lumMod val="65000"/>
                      <a:lumOff val="35000"/>
                      <a:alpha val="40000"/>
                    </a:schemeClr>
                  </a:glow>
                </a:effectLst>
              </a:rPr>
              <a:t>TREAT</a:t>
            </a:r>
          </a:p>
        </p:txBody>
      </p:sp>
      <p:pic>
        <p:nvPicPr>
          <p:cNvPr id="5" name="Picture Placeholder 52" descr="Female doctor and patient">
            <a:extLst>
              <a:ext uri="{FF2B5EF4-FFF2-40B4-BE49-F238E27FC236}">
                <a16:creationId xmlns:a16="http://schemas.microsoft.com/office/drawing/2014/main" id="{C04FDC5C-33FE-CA71-62E4-F725FA6F5A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43" r="21943"/>
          <a:stretch/>
        </p:blipFill>
        <p:spPr/>
      </p:pic>
    </p:spTree>
    <p:extLst>
      <p:ext uri="{BB962C8B-B14F-4D97-AF65-F5344CB8AC3E}">
        <p14:creationId xmlns:p14="http://schemas.microsoft.com/office/powerpoint/2010/main" val="3622061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2CCBF-6155-A7AD-4590-CFE8292258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60D7F-60F1-12EF-17DF-3FFC9537CEAE}"/>
              </a:ext>
            </a:extLst>
          </p:cNvPr>
          <p:cNvSpPr>
            <a:spLocks noGrp="1"/>
          </p:cNvSpPr>
          <p:nvPr>
            <p:ph type="title"/>
          </p:nvPr>
        </p:nvSpPr>
        <p:spPr/>
        <p:txBody>
          <a:bodyPr anchor="b">
            <a:normAutofit/>
          </a:bodyPr>
          <a:lstStyle/>
          <a:p>
            <a:r>
              <a:rPr lang="en-US" sz="5400" dirty="0">
                <a:solidFill>
                  <a:schemeClr val="tx1"/>
                </a:solidFill>
                <a:effectLst>
                  <a:glow rad="38100">
                    <a:schemeClr val="bg1">
                      <a:lumMod val="65000"/>
                      <a:lumOff val="35000"/>
                      <a:alpha val="40000"/>
                    </a:schemeClr>
                  </a:glow>
                </a:effectLst>
              </a:rPr>
              <a:t>TRANSITION</a:t>
            </a:r>
          </a:p>
        </p:txBody>
      </p:sp>
      <p:sp>
        <p:nvSpPr>
          <p:cNvPr id="7" name="Content Placeholder 6">
            <a:extLst>
              <a:ext uri="{FF2B5EF4-FFF2-40B4-BE49-F238E27FC236}">
                <a16:creationId xmlns:a16="http://schemas.microsoft.com/office/drawing/2014/main" id="{5F5921D1-2E55-2BBB-4FA5-B12A8BCA7347}"/>
              </a:ext>
            </a:extLst>
          </p:cNvPr>
          <p:cNvSpPr>
            <a:spLocks noGrp="1"/>
          </p:cNvSpPr>
          <p:nvPr>
            <p:ph sz="quarter" idx="13"/>
          </p:nvPr>
        </p:nvSpPr>
        <p:spPr>
          <a:xfrm>
            <a:off x="2264011" y="2062552"/>
            <a:ext cx="9204089" cy="3699328"/>
          </a:xfrm>
        </p:spPr>
        <p:txBody>
          <a:bodyPr>
            <a:normAutofit/>
          </a:bodyPr>
          <a:lstStyle/>
          <a:p>
            <a:pPr marL="0" indent="0">
              <a:spcBef>
                <a:spcPts val="1200"/>
              </a:spcBef>
              <a:buNone/>
            </a:pPr>
            <a:r>
              <a:rPr lang="en-US" sz="2800" b="1" cap="none" dirty="0">
                <a:effectLst>
                  <a:glow rad="38100">
                    <a:schemeClr val="bg1">
                      <a:lumMod val="50000"/>
                      <a:lumOff val="50000"/>
                      <a:alpha val="20000"/>
                    </a:schemeClr>
                  </a:glow>
                </a:effectLst>
              </a:rPr>
              <a:t>Zero Suicide: </a:t>
            </a:r>
            <a:r>
              <a:rPr lang="en-US" sz="2800" cap="none" dirty="0">
                <a:effectLst>
                  <a:glow rad="38100">
                    <a:schemeClr val="bg1">
                      <a:lumMod val="50000"/>
                      <a:lumOff val="50000"/>
                      <a:alpha val="20000"/>
                    </a:schemeClr>
                  </a:glow>
                </a:effectLst>
              </a:rPr>
              <a:t>Ensure continuity of care across settings</a:t>
            </a:r>
            <a:endParaRPr lang="en-US" sz="100" cap="none" dirty="0">
              <a:effectLst>
                <a:glow rad="38100">
                  <a:schemeClr val="bg1">
                    <a:lumMod val="50000"/>
                    <a:lumOff val="50000"/>
                    <a:alpha val="20000"/>
                  </a:schemeClr>
                </a:glow>
              </a:effectLst>
            </a:endParaRPr>
          </a:p>
          <a:p>
            <a:pPr marL="0" indent="0">
              <a:spcBef>
                <a:spcPts val="1200"/>
              </a:spcBef>
              <a:buNone/>
            </a:pPr>
            <a:r>
              <a:rPr lang="en-US" sz="2800" b="1" cap="none" dirty="0">
                <a:effectLst>
                  <a:glow rad="38100">
                    <a:schemeClr val="bg1">
                      <a:lumMod val="50000"/>
                      <a:lumOff val="50000"/>
                      <a:alpha val="20000"/>
                    </a:schemeClr>
                  </a:glow>
                </a:effectLst>
              </a:rPr>
              <a:t>CCBHC Standards:</a:t>
            </a:r>
            <a:endParaRPr lang="en-US" sz="2800" cap="none" dirty="0">
              <a:effectLst>
                <a:glow rad="38100">
                  <a:schemeClr val="bg1">
                    <a:lumMod val="50000"/>
                    <a:lumOff val="50000"/>
                    <a:alpha val="20000"/>
                  </a:schemeClr>
                </a:glow>
              </a:effectLst>
            </a:endParaRPr>
          </a:p>
          <a:p>
            <a:pPr lvl="1">
              <a:spcBef>
                <a:spcPts val="1200"/>
              </a:spcBef>
            </a:pPr>
            <a:r>
              <a:rPr lang="en-US" sz="2800" cap="none" dirty="0">
                <a:effectLst>
                  <a:glow rad="38100">
                    <a:schemeClr val="bg1">
                      <a:lumMod val="50000"/>
                      <a:lumOff val="50000"/>
                      <a:alpha val="20000"/>
                    </a:schemeClr>
                  </a:glow>
                </a:effectLst>
              </a:rPr>
              <a:t>Protocols for ED &amp; inpatient transitions</a:t>
            </a:r>
          </a:p>
          <a:p>
            <a:pPr lvl="1">
              <a:spcBef>
                <a:spcPts val="1200"/>
              </a:spcBef>
            </a:pPr>
            <a:r>
              <a:rPr lang="en-US" sz="2800" cap="none" dirty="0">
                <a:effectLst>
                  <a:glow rad="38100">
                    <a:schemeClr val="bg1">
                      <a:lumMod val="50000"/>
                      <a:lumOff val="50000"/>
                      <a:alpha val="20000"/>
                    </a:schemeClr>
                  </a:glow>
                </a:effectLst>
              </a:rPr>
              <a:t>Follow-up within 24 hours post-discharge</a:t>
            </a:r>
          </a:p>
        </p:txBody>
      </p:sp>
    </p:spTree>
    <p:extLst>
      <p:ext uri="{BB962C8B-B14F-4D97-AF65-F5344CB8AC3E}">
        <p14:creationId xmlns:p14="http://schemas.microsoft.com/office/powerpoint/2010/main" val="3273764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994E0-3F25-34AE-1791-3DA46AC4C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42E3E-3942-3AF3-E68C-069EF0EA8748}"/>
              </a:ext>
            </a:extLst>
          </p:cNvPr>
          <p:cNvSpPr>
            <a:spLocks noGrp="1"/>
          </p:cNvSpPr>
          <p:nvPr>
            <p:ph type="ctrTitle"/>
          </p:nvPr>
        </p:nvSpPr>
        <p:spPr/>
        <p:txBody>
          <a:bodyPr anchor="b">
            <a:normAutofit/>
          </a:bodyPr>
          <a:lstStyle/>
          <a:p>
            <a:r>
              <a:rPr lang="en-US" dirty="0">
                <a:solidFill>
                  <a:schemeClr val="accent3"/>
                </a:solidFill>
                <a:effectLst>
                  <a:glow rad="38100">
                    <a:schemeClr val="bg1">
                      <a:lumMod val="65000"/>
                      <a:lumOff val="35000"/>
                      <a:alpha val="40000"/>
                    </a:schemeClr>
                  </a:glow>
                </a:effectLst>
              </a:rPr>
              <a:t>TRANSITION</a:t>
            </a:r>
          </a:p>
        </p:txBody>
      </p:sp>
      <p:pic>
        <p:nvPicPr>
          <p:cNvPr id="5" name="Picture Placeholder 52" descr="Woman talking to a therapist">
            <a:extLst>
              <a:ext uri="{FF2B5EF4-FFF2-40B4-BE49-F238E27FC236}">
                <a16:creationId xmlns:a16="http://schemas.microsoft.com/office/drawing/2014/main" id="{37D14B71-178A-F7A0-31B8-88EAE0B2984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43" r="21943"/>
          <a:stretch/>
        </p:blipFill>
        <p:spPr>
          <a:noFill/>
        </p:spPr>
      </p:pic>
    </p:spTree>
    <p:extLst>
      <p:ext uri="{BB962C8B-B14F-4D97-AF65-F5344CB8AC3E}">
        <p14:creationId xmlns:p14="http://schemas.microsoft.com/office/powerpoint/2010/main" val="1205656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F388-B4F1-F2BC-65CD-1FF4236B5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84C2C-1A9A-5263-A2E3-3A188FE3091A}"/>
              </a:ext>
            </a:extLst>
          </p:cNvPr>
          <p:cNvSpPr>
            <a:spLocks noGrp="1"/>
          </p:cNvSpPr>
          <p:nvPr>
            <p:ph type="title"/>
          </p:nvPr>
        </p:nvSpPr>
        <p:spPr/>
        <p:txBody>
          <a:bodyPr anchor="b">
            <a:normAutofit/>
          </a:bodyPr>
          <a:lstStyle/>
          <a:p>
            <a:r>
              <a:rPr lang="en-US" sz="5400" dirty="0">
                <a:solidFill>
                  <a:schemeClr val="tx1"/>
                </a:solidFill>
                <a:effectLst>
                  <a:glow rad="38100">
                    <a:schemeClr val="bg1">
                      <a:lumMod val="65000"/>
                      <a:lumOff val="35000"/>
                      <a:alpha val="40000"/>
                    </a:schemeClr>
                  </a:glow>
                </a:effectLst>
              </a:rPr>
              <a:t>IMPROVE</a:t>
            </a:r>
          </a:p>
        </p:txBody>
      </p:sp>
      <p:sp>
        <p:nvSpPr>
          <p:cNvPr id="7" name="Content Placeholder 6">
            <a:extLst>
              <a:ext uri="{FF2B5EF4-FFF2-40B4-BE49-F238E27FC236}">
                <a16:creationId xmlns:a16="http://schemas.microsoft.com/office/drawing/2014/main" id="{6B4583EC-4E24-AB85-CBC1-B51069E55344}"/>
              </a:ext>
            </a:extLst>
          </p:cNvPr>
          <p:cNvSpPr>
            <a:spLocks noGrp="1"/>
          </p:cNvSpPr>
          <p:nvPr>
            <p:ph sz="quarter" idx="13"/>
          </p:nvPr>
        </p:nvSpPr>
        <p:spPr>
          <a:xfrm>
            <a:off x="2134471" y="1783080"/>
            <a:ext cx="9033401" cy="3699328"/>
          </a:xfrm>
        </p:spPr>
        <p:txBody>
          <a:bodyPr>
            <a:normAutofit/>
          </a:bodyPr>
          <a:lstStyle/>
          <a:p>
            <a:pPr marL="0" lvl="0" indent="0">
              <a:spcBef>
                <a:spcPts val="1200"/>
              </a:spcBef>
              <a:buNone/>
            </a:pPr>
            <a:r>
              <a:rPr lang="en-US" sz="2800" b="1" cap="none" dirty="0">
                <a:effectLst/>
              </a:rPr>
              <a:t>Zero Suicide:</a:t>
            </a:r>
            <a:r>
              <a:rPr lang="en-US" sz="2800" cap="none" dirty="0">
                <a:effectLst/>
              </a:rPr>
              <a:t> Use data for continuous quality improvement</a:t>
            </a:r>
          </a:p>
          <a:p>
            <a:pPr marL="0" lvl="0" indent="0">
              <a:spcBef>
                <a:spcPts val="1200"/>
              </a:spcBef>
              <a:buNone/>
            </a:pPr>
            <a:r>
              <a:rPr lang="en-US" sz="2800" b="1" cap="none" dirty="0">
                <a:effectLst/>
              </a:rPr>
              <a:t>CCBHC Standards:</a:t>
            </a:r>
            <a:endParaRPr lang="en-US" sz="2800" cap="none" dirty="0">
              <a:effectLst/>
            </a:endParaRPr>
          </a:p>
          <a:p>
            <a:pPr lvl="1">
              <a:spcBef>
                <a:spcPts val="1200"/>
              </a:spcBef>
            </a:pPr>
            <a:r>
              <a:rPr lang="en-US" sz="2800" cap="none" dirty="0">
                <a:effectLst/>
              </a:rPr>
              <a:t>Collect and analyze suicide-related outcomes </a:t>
            </a:r>
          </a:p>
          <a:p>
            <a:pPr lvl="1">
              <a:spcBef>
                <a:spcPts val="1200"/>
              </a:spcBef>
            </a:pPr>
            <a:r>
              <a:rPr lang="en-US" sz="2800" cap="none" dirty="0">
                <a:effectLst/>
              </a:rPr>
              <a:t>Maintain a CQI plan addressing suicide event</a:t>
            </a:r>
          </a:p>
        </p:txBody>
      </p:sp>
    </p:spTree>
    <p:extLst>
      <p:ext uri="{BB962C8B-B14F-4D97-AF65-F5344CB8AC3E}">
        <p14:creationId xmlns:p14="http://schemas.microsoft.com/office/powerpoint/2010/main" val="3289230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02EA-ECCF-C34F-19DE-D417FB3FC55D}"/>
              </a:ext>
            </a:extLst>
          </p:cNvPr>
          <p:cNvSpPr>
            <a:spLocks noGrp="1"/>
          </p:cNvSpPr>
          <p:nvPr>
            <p:ph type="title"/>
          </p:nvPr>
        </p:nvSpPr>
        <p:spPr/>
        <p:txBody>
          <a:bodyPr/>
          <a:lstStyle/>
          <a:p>
            <a:r>
              <a:rPr lang="en-US" dirty="0">
                <a:solidFill>
                  <a:schemeClr val="tx1"/>
                </a:solidFill>
                <a:effectLst>
                  <a:glow rad="38100">
                    <a:schemeClr val="bg1">
                      <a:lumMod val="65000"/>
                      <a:lumOff val="35000"/>
                      <a:alpha val="40000"/>
                    </a:schemeClr>
                  </a:glow>
                </a:effectLst>
              </a:rPr>
              <a:t>Why suicide Care matters for Texans</a:t>
            </a:r>
          </a:p>
        </p:txBody>
      </p:sp>
      <p:sp>
        <p:nvSpPr>
          <p:cNvPr id="3" name="Content Placeholder 2">
            <a:extLst>
              <a:ext uri="{FF2B5EF4-FFF2-40B4-BE49-F238E27FC236}">
                <a16:creationId xmlns:a16="http://schemas.microsoft.com/office/drawing/2014/main" id="{8C868A30-C672-CDAB-A12E-5F98D372979E}"/>
              </a:ext>
            </a:extLst>
          </p:cNvPr>
          <p:cNvSpPr>
            <a:spLocks noGrp="1"/>
          </p:cNvSpPr>
          <p:nvPr>
            <p:ph sz="quarter" idx="13"/>
          </p:nvPr>
        </p:nvSpPr>
        <p:spPr>
          <a:xfrm>
            <a:off x="2121408" y="2393153"/>
            <a:ext cx="9517380" cy="2681768"/>
          </a:xfrm>
        </p:spPr>
        <p:txBody>
          <a:bodyPr>
            <a:normAutofit/>
          </a:bodyPr>
          <a:lstStyle/>
          <a:p>
            <a:pPr marL="0" indent="0">
              <a:buNone/>
            </a:pPr>
            <a:r>
              <a:rPr lang="en-US" sz="2400" cap="none" dirty="0">
                <a:effectLst/>
              </a:rPr>
              <a:t>According to the Texas Health and Human Services Commission (HHSC) and the American Foundation for Suicide Prevention (AFSP),</a:t>
            </a:r>
          </a:p>
          <a:p>
            <a:pPr lvl="1"/>
            <a:r>
              <a:rPr lang="en-US" sz="2400" cap="none" dirty="0">
                <a:effectLst/>
              </a:rPr>
              <a:t>On average, one Texan dies every two hours by suicide </a:t>
            </a:r>
          </a:p>
          <a:p>
            <a:pPr lvl="1"/>
            <a:r>
              <a:rPr lang="en-US" sz="2400" cap="none" dirty="0">
                <a:effectLst/>
              </a:rPr>
              <a:t>Suicide is the second leading cause of death for Texans aged 15-34</a:t>
            </a:r>
            <a:endParaRPr lang="en-US" sz="2400" cap="none" dirty="0"/>
          </a:p>
        </p:txBody>
      </p:sp>
    </p:spTree>
    <p:extLst>
      <p:ext uri="{BB962C8B-B14F-4D97-AF65-F5344CB8AC3E}">
        <p14:creationId xmlns:p14="http://schemas.microsoft.com/office/powerpoint/2010/main" val="1151207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7D43-FF4B-57B3-4AAD-D44523725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B7DA8-3874-29C9-F6A6-6DAD603A48C7}"/>
              </a:ext>
            </a:extLst>
          </p:cNvPr>
          <p:cNvSpPr>
            <a:spLocks noGrp="1"/>
          </p:cNvSpPr>
          <p:nvPr>
            <p:ph type="ctrTitle"/>
          </p:nvPr>
        </p:nvSpPr>
        <p:spPr/>
        <p:txBody>
          <a:bodyPr/>
          <a:lstStyle/>
          <a:p>
            <a:r>
              <a:rPr lang="en-US" dirty="0">
                <a:solidFill>
                  <a:schemeClr val="accent3"/>
                </a:solidFill>
                <a:effectLst>
                  <a:glow rad="38100">
                    <a:schemeClr val="bg1">
                      <a:lumMod val="65000"/>
                      <a:lumOff val="35000"/>
                      <a:alpha val="40000"/>
                    </a:schemeClr>
                  </a:glow>
                </a:effectLst>
              </a:rPr>
              <a:t>IMPROVE</a:t>
            </a:r>
          </a:p>
        </p:txBody>
      </p:sp>
      <p:pic>
        <p:nvPicPr>
          <p:cNvPr id="5" name="Picture Placeholder 52" descr="People in a job interview">
            <a:extLst>
              <a:ext uri="{FF2B5EF4-FFF2-40B4-BE49-F238E27FC236}">
                <a16:creationId xmlns:a16="http://schemas.microsoft.com/office/drawing/2014/main" id="{6F789A42-D0DB-F038-303B-C4BC8E141F8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16" r="21916"/>
          <a:stretch/>
        </p:blipFill>
        <p:spPr/>
      </p:pic>
    </p:spTree>
    <p:extLst>
      <p:ext uri="{BB962C8B-B14F-4D97-AF65-F5344CB8AC3E}">
        <p14:creationId xmlns:p14="http://schemas.microsoft.com/office/powerpoint/2010/main" val="3664710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7E6F5-2783-4086-6A1B-1958F4E09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D2461-567B-75D4-F4BC-B430A12E8294}"/>
              </a:ext>
            </a:extLst>
          </p:cNvPr>
          <p:cNvSpPr>
            <a:spLocks noGrp="1"/>
          </p:cNvSpPr>
          <p:nvPr>
            <p:ph type="title"/>
          </p:nvPr>
        </p:nvSpPr>
        <p:spPr/>
        <p:txBody>
          <a:bodyPr/>
          <a:lstStyle/>
          <a:p>
            <a:r>
              <a:rPr lang="en-US" sz="4000" dirty="0">
                <a:solidFill>
                  <a:schemeClr val="tx1"/>
                </a:solidFill>
                <a:effectLst>
                  <a:glow rad="38100">
                    <a:schemeClr val="bg1">
                      <a:lumMod val="65000"/>
                      <a:lumOff val="35000"/>
                      <a:alpha val="40000"/>
                    </a:schemeClr>
                  </a:glow>
                </a:effectLst>
              </a:rPr>
              <a:t>Suicide Care Initiative (SCI)</a:t>
            </a:r>
          </a:p>
        </p:txBody>
      </p:sp>
      <p:sp>
        <p:nvSpPr>
          <p:cNvPr id="3" name="Content Placeholder 2">
            <a:extLst>
              <a:ext uri="{FF2B5EF4-FFF2-40B4-BE49-F238E27FC236}">
                <a16:creationId xmlns:a16="http://schemas.microsoft.com/office/drawing/2014/main" id="{6A260C4D-E11B-6061-9383-1CE8F4545FFF}"/>
              </a:ext>
            </a:extLst>
          </p:cNvPr>
          <p:cNvSpPr>
            <a:spLocks noGrp="1"/>
          </p:cNvSpPr>
          <p:nvPr>
            <p:ph sz="quarter" idx="15"/>
          </p:nvPr>
        </p:nvSpPr>
        <p:spPr>
          <a:xfrm>
            <a:off x="594360" y="2145792"/>
            <a:ext cx="10692476" cy="3908747"/>
          </a:xfrm>
        </p:spPr>
        <p:txBody>
          <a:bodyPr>
            <a:normAutofit/>
          </a:bodyPr>
          <a:lstStyle/>
          <a:p>
            <a:pPr marL="434340" indent="-342900">
              <a:buFont typeface="Arial"/>
              <a:buChar char="•"/>
            </a:pPr>
            <a:r>
              <a:rPr lang="en-US" sz="2800" cap="none" dirty="0">
                <a:effectLst>
                  <a:glow rad="38100">
                    <a:schemeClr val="bg1">
                      <a:lumMod val="50000"/>
                      <a:lumOff val="50000"/>
                      <a:alpha val="20000"/>
                    </a:schemeClr>
                  </a:glow>
                </a:effectLst>
                <a:ea typeface="Verdana"/>
              </a:rPr>
              <a:t>SCI focuses on enhancing suicide care in the public mental health system through assisting centers with implementing the Zero Suicide Framework</a:t>
            </a:r>
          </a:p>
          <a:p>
            <a:pPr marL="434340" indent="-342900">
              <a:buFont typeface="Arial"/>
              <a:buChar char="•"/>
            </a:pPr>
            <a:r>
              <a:rPr lang="en-US" sz="2800" cap="none" dirty="0">
                <a:effectLst>
                  <a:glow rad="38100">
                    <a:schemeClr val="bg1">
                      <a:lumMod val="50000"/>
                      <a:lumOff val="50000"/>
                      <a:alpha val="20000"/>
                    </a:schemeClr>
                  </a:glow>
                </a:effectLst>
                <a:ea typeface="Verdana"/>
              </a:rPr>
              <a:t>SCI funds four centers to serve as regional support and technical assistance hubs</a:t>
            </a:r>
          </a:p>
          <a:p>
            <a:pPr marL="717804" lvl="1" indent="-342900"/>
            <a:r>
              <a:rPr lang="en-US" sz="2400" cap="none" dirty="0">
                <a:effectLst>
                  <a:glow rad="38100">
                    <a:schemeClr val="bg1">
                      <a:lumMod val="50000"/>
                      <a:lumOff val="50000"/>
                      <a:alpha val="20000"/>
                    </a:schemeClr>
                  </a:glow>
                </a:effectLst>
                <a:ea typeface="Verdana"/>
              </a:rPr>
              <a:t>Integral Care, Tropical Texas Behavioral Health, The Harris Center, and MHMR Tarrant County</a:t>
            </a:r>
          </a:p>
        </p:txBody>
      </p:sp>
    </p:spTree>
    <p:extLst>
      <p:ext uri="{BB962C8B-B14F-4D97-AF65-F5344CB8AC3E}">
        <p14:creationId xmlns:p14="http://schemas.microsoft.com/office/powerpoint/2010/main" val="3176810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0DCFE-9045-8DF7-E9C6-92C1CEB8E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8C0FA-A341-05A2-37FF-731E3A6DEA52}"/>
              </a:ext>
            </a:extLst>
          </p:cNvPr>
          <p:cNvSpPr>
            <a:spLocks noGrp="1"/>
          </p:cNvSpPr>
          <p:nvPr>
            <p:ph type="title" idx="4294967295"/>
          </p:nvPr>
        </p:nvSpPr>
        <p:spPr>
          <a:xfrm>
            <a:off x="476250" y="249488"/>
            <a:ext cx="7281863" cy="1574800"/>
          </a:xfrm>
        </p:spPr>
        <p:txBody>
          <a:bodyPr>
            <a:normAutofit/>
          </a:bodyPr>
          <a:lstStyle/>
          <a:p>
            <a:r>
              <a:rPr lang="en-US" sz="4000" b="1" dirty="0">
                <a:solidFill>
                  <a:schemeClr val="tx1"/>
                </a:solidFill>
                <a:effectLst>
                  <a:glow rad="38100">
                    <a:schemeClr val="bg1">
                      <a:lumMod val="65000"/>
                      <a:lumOff val="35000"/>
                      <a:alpha val="40000"/>
                    </a:schemeClr>
                  </a:glow>
                </a:effectLst>
              </a:rPr>
              <a:t>Regional Suicide Care Support Centers (RSCSCs)</a:t>
            </a:r>
          </a:p>
        </p:txBody>
      </p:sp>
      <p:sp>
        <p:nvSpPr>
          <p:cNvPr id="3" name="Content Placeholder 2">
            <a:extLst>
              <a:ext uri="{FF2B5EF4-FFF2-40B4-BE49-F238E27FC236}">
                <a16:creationId xmlns:a16="http://schemas.microsoft.com/office/drawing/2014/main" id="{88F91F3A-0297-45EB-622C-0B278114FE4F}"/>
              </a:ext>
            </a:extLst>
          </p:cNvPr>
          <p:cNvSpPr>
            <a:spLocks noGrp="1"/>
          </p:cNvSpPr>
          <p:nvPr>
            <p:ph sz="quarter" idx="4294967295"/>
          </p:nvPr>
        </p:nvSpPr>
        <p:spPr>
          <a:xfrm>
            <a:off x="476250" y="1645920"/>
            <a:ext cx="7701099" cy="5107577"/>
          </a:xfrm>
        </p:spPr>
        <p:txBody>
          <a:bodyPr>
            <a:normAutofit/>
          </a:bodyPr>
          <a:lstStyle/>
          <a:p>
            <a:pPr>
              <a:lnSpc>
                <a:spcPct val="120000"/>
              </a:lnSpc>
              <a:spcBef>
                <a:spcPts val="600"/>
              </a:spcBef>
            </a:pPr>
            <a:r>
              <a:rPr lang="en-US" sz="2100" b="1" cap="none" dirty="0">
                <a:effectLst>
                  <a:glow rad="38100">
                    <a:schemeClr val="bg1">
                      <a:lumMod val="50000"/>
                      <a:lumOff val="50000"/>
                      <a:alpha val="20000"/>
                    </a:schemeClr>
                  </a:glow>
                </a:effectLst>
                <a:ea typeface="Verdana"/>
              </a:rPr>
              <a:t>My Health My Resources (MHMR) of Tarrant County: </a:t>
            </a:r>
            <a:r>
              <a:rPr lang="en-US" sz="2100" cap="none" dirty="0">
                <a:effectLst>
                  <a:glow rad="38100">
                    <a:schemeClr val="bg1">
                      <a:lumMod val="50000"/>
                      <a:lumOff val="50000"/>
                      <a:alpha val="20000"/>
                    </a:schemeClr>
                  </a:glow>
                </a:effectLst>
                <a:ea typeface="Verdana"/>
              </a:rPr>
              <a:t>Mike Olson </a:t>
            </a:r>
            <a:br>
              <a:rPr lang="en-US" sz="2100" cap="none" dirty="0">
                <a:effectLst>
                  <a:glow rad="38100">
                    <a:schemeClr val="bg1">
                      <a:lumMod val="50000"/>
                      <a:lumOff val="50000"/>
                      <a:alpha val="20000"/>
                    </a:schemeClr>
                  </a:glow>
                </a:effectLst>
                <a:ea typeface="Verdana"/>
              </a:rPr>
            </a:br>
            <a:r>
              <a:rPr lang="en-US" sz="2100" cap="none" dirty="0">
                <a:effectLst>
                  <a:glow rad="38100">
                    <a:schemeClr val="bg1">
                      <a:lumMod val="50000"/>
                      <a:lumOff val="50000"/>
                      <a:alpha val="20000"/>
                    </a:schemeClr>
                  </a:glow>
                </a:effectLst>
                <a:ea typeface="Verdana"/>
                <a:hlinkClick r:id="rId3">
                  <a:extLst>
                    <a:ext uri="{A12FA001-AC4F-418D-AE19-62706E023703}">
                      <ahyp:hlinkClr xmlns:ahyp="http://schemas.microsoft.com/office/drawing/2018/hyperlinkcolor" val="tx"/>
                    </a:ext>
                  </a:extLst>
                </a:hlinkClick>
              </a:rPr>
              <a:t>michael.olson@mhmrtc.org</a:t>
            </a:r>
            <a:r>
              <a:rPr lang="en-US" sz="2100" cap="none" dirty="0">
                <a:effectLst>
                  <a:glow rad="38100">
                    <a:schemeClr val="bg1">
                      <a:lumMod val="50000"/>
                      <a:lumOff val="50000"/>
                      <a:alpha val="20000"/>
                    </a:schemeClr>
                  </a:glow>
                </a:effectLst>
                <a:ea typeface="Verdana"/>
              </a:rPr>
              <a:t> </a:t>
            </a:r>
          </a:p>
          <a:p>
            <a:pPr>
              <a:lnSpc>
                <a:spcPct val="120000"/>
              </a:lnSpc>
              <a:spcBef>
                <a:spcPts val="600"/>
              </a:spcBef>
            </a:pPr>
            <a:r>
              <a:rPr lang="en-US" sz="2100" b="1" cap="none" dirty="0">
                <a:effectLst>
                  <a:glow rad="38100">
                    <a:schemeClr val="bg1">
                      <a:lumMod val="50000"/>
                      <a:lumOff val="50000"/>
                      <a:alpha val="20000"/>
                    </a:schemeClr>
                  </a:glow>
                </a:effectLst>
                <a:ea typeface="Verdana"/>
              </a:rPr>
              <a:t>Integral Care: </a:t>
            </a:r>
            <a:r>
              <a:rPr lang="en-US" sz="2100" cap="none" dirty="0">
                <a:effectLst>
                  <a:glow rad="38100">
                    <a:schemeClr val="bg1">
                      <a:lumMod val="50000"/>
                      <a:lumOff val="50000"/>
                      <a:alpha val="20000"/>
                    </a:schemeClr>
                  </a:glow>
                </a:effectLst>
                <a:ea typeface="Verdana"/>
              </a:rPr>
              <a:t>Giselle Aguirre </a:t>
            </a:r>
            <a:br>
              <a:rPr lang="en-US" sz="2100" cap="none" dirty="0">
                <a:effectLst>
                  <a:glow rad="38100">
                    <a:schemeClr val="bg1">
                      <a:lumMod val="50000"/>
                      <a:lumOff val="50000"/>
                      <a:alpha val="20000"/>
                    </a:schemeClr>
                  </a:glow>
                </a:effectLst>
                <a:ea typeface="Verdana"/>
              </a:rPr>
            </a:br>
            <a:r>
              <a:rPr lang="en-US" sz="2100" cap="none" dirty="0">
                <a:effectLst>
                  <a:glow rad="38100">
                    <a:schemeClr val="bg1">
                      <a:lumMod val="50000"/>
                      <a:lumOff val="50000"/>
                      <a:alpha val="20000"/>
                    </a:schemeClr>
                  </a:glow>
                </a:effectLst>
                <a:ea typeface="+mn-lt"/>
                <a:cs typeface="+mn-lt"/>
                <a:hlinkClick r:id="rId4">
                  <a:extLst>
                    <a:ext uri="{A12FA001-AC4F-418D-AE19-62706E023703}">
                      <ahyp:hlinkClr xmlns:ahyp="http://schemas.microsoft.com/office/drawing/2018/hyperlinkcolor" val="tx"/>
                    </a:ext>
                  </a:extLst>
                </a:hlinkClick>
              </a:rPr>
              <a:t>giselle.aguirre@integralcare.org</a:t>
            </a:r>
            <a:r>
              <a:rPr lang="en-US" sz="2100" cap="none" dirty="0">
                <a:effectLst>
                  <a:glow rad="38100">
                    <a:schemeClr val="bg1">
                      <a:lumMod val="50000"/>
                      <a:lumOff val="50000"/>
                      <a:alpha val="20000"/>
                    </a:schemeClr>
                  </a:glow>
                </a:effectLst>
                <a:ea typeface="+mn-lt"/>
                <a:cs typeface="+mn-lt"/>
              </a:rPr>
              <a:t> </a:t>
            </a:r>
          </a:p>
          <a:p>
            <a:pPr>
              <a:lnSpc>
                <a:spcPct val="120000"/>
              </a:lnSpc>
              <a:spcBef>
                <a:spcPts val="600"/>
              </a:spcBef>
            </a:pPr>
            <a:r>
              <a:rPr lang="en-US" sz="2100" b="1" cap="none" dirty="0">
                <a:effectLst>
                  <a:glow rad="38100">
                    <a:schemeClr val="bg1">
                      <a:lumMod val="50000"/>
                      <a:lumOff val="50000"/>
                      <a:alpha val="20000"/>
                    </a:schemeClr>
                  </a:glow>
                </a:effectLst>
                <a:ea typeface="Verdana"/>
              </a:rPr>
              <a:t>The Harris Center for Mental Health and IDD: </a:t>
            </a:r>
            <a:r>
              <a:rPr lang="en-US" sz="2100" cap="none" dirty="0">
                <a:effectLst>
                  <a:glow rad="38100">
                    <a:schemeClr val="bg1">
                      <a:lumMod val="50000"/>
                      <a:lumOff val="50000"/>
                      <a:alpha val="20000"/>
                    </a:schemeClr>
                  </a:glow>
                </a:effectLst>
                <a:ea typeface="Verdana"/>
              </a:rPr>
              <a:t>Juan Rios </a:t>
            </a:r>
            <a:br>
              <a:rPr lang="en-US" sz="2100" cap="none" dirty="0">
                <a:effectLst>
                  <a:glow rad="38100">
                    <a:schemeClr val="bg1">
                      <a:lumMod val="50000"/>
                      <a:lumOff val="50000"/>
                      <a:alpha val="20000"/>
                    </a:schemeClr>
                  </a:glow>
                </a:effectLst>
                <a:ea typeface="Verdana"/>
              </a:rPr>
            </a:br>
            <a:r>
              <a:rPr lang="en-US" sz="2100" cap="none" dirty="0">
                <a:effectLst>
                  <a:glow rad="38100">
                    <a:schemeClr val="bg1">
                      <a:lumMod val="50000"/>
                      <a:lumOff val="50000"/>
                      <a:alpha val="20000"/>
                    </a:schemeClr>
                  </a:glow>
                </a:effectLst>
                <a:ea typeface="+mn-lt"/>
                <a:cs typeface="+mn-lt"/>
                <a:hlinkClick r:id="rId5">
                  <a:extLst>
                    <a:ext uri="{A12FA001-AC4F-418D-AE19-62706E023703}">
                      <ahyp:hlinkClr xmlns:ahyp="http://schemas.microsoft.com/office/drawing/2018/hyperlinkcolor" val="tx"/>
                    </a:ext>
                  </a:extLst>
                </a:hlinkClick>
              </a:rPr>
              <a:t>juan.rios@theharriscenter.org</a:t>
            </a:r>
            <a:r>
              <a:rPr lang="en-US" sz="2100" cap="none" dirty="0">
                <a:effectLst>
                  <a:glow rad="38100">
                    <a:schemeClr val="bg1">
                      <a:lumMod val="50000"/>
                      <a:lumOff val="50000"/>
                      <a:alpha val="20000"/>
                    </a:schemeClr>
                  </a:glow>
                </a:effectLst>
                <a:ea typeface="+mn-lt"/>
                <a:cs typeface="+mn-lt"/>
              </a:rPr>
              <a:t> </a:t>
            </a:r>
          </a:p>
          <a:p>
            <a:pPr>
              <a:lnSpc>
                <a:spcPct val="120000"/>
              </a:lnSpc>
              <a:spcBef>
                <a:spcPts val="600"/>
              </a:spcBef>
            </a:pPr>
            <a:r>
              <a:rPr lang="en-US" sz="2100" b="1" cap="none" dirty="0">
                <a:effectLst>
                  <a:glow rad="38100">
                    <a:schemeClr val="bg1">
                      <a:lumMod val="50000"/>
                      <a:lumOff val="50000"/>
                      <a:alpha val="20000"/>
                    </a:schemeClr>
                  </a:glow>
                </a:effectLst>
                <a:ea typeface="Verdana"/>
              </a:rPr>
              <a:t>Tropical Texas Behavioral Health: </a:t>
            </a:r>
            <a:r>
              <a:rPr lang="en-US" sz="2100" cap="none" dirty="0">
                <a:effectLst>
                  <a:glow rad="38100">
                    <a:schemeClr val="bg1">
                      <a:lumMod val="50000"/>
                      <a:lumOff val="50000"/>
                      <a:alpha val="20000"/>
                    </a:schemeClr>
                  </a:glow>
                </a:effectLst>
                <a:ea typeface="+mn-lt"/>
                <a:cs typeface="+mn-lt"/>
              </a:rPr>
              <a:t>Nichole Boetger-Hernandez </a:t>
            </a:r>
            <a:r>
              <a:rPr lang="en-US" sz="2100" cap="none" dirty="0">
                <a:effectLst>
                  <a:glow rad="38100">
                    <a:schemeClr val="bg1">
                      <a:lumMod val="50000"/>
                      <a:lumOff val="50000"/>
                      <a:alpha val="20000"/>
                    </a:schemeClr>
                  </a:glow>
                </a:effectLst>
                <a:ea typeface="+mn-lt"/>
                <a:cs typeface="+mn-lt"/>
                <a:hlinkClick r:id="rId6">
                  <a:extLst>
                    <a:ext uri="{A12FA001-AC4F-418D-AE19-62706E023703}">
                      <ahyp:hlinkClr xmlns:ahyp="http://schemas.microsoft.com/office/drawing/2018/hyperlinkcolor" val="tx"/>
                    </a:ext>
                  </a:extLst>
                </a:hlinkClick>
              </a:rPr>
              <a:t>nboetger@ttbh.org</a:t>
            </a:r>
            <a:r>
              <a:rPr lang="en-US" sz="2100" cap="none" dirty="0">
                <a:effectLst>
                  <a:glow rad="38100">
                    <a:schemeClr val="bg1">
                      <a:lumMod val="50000"/>
                      <a:lumOff val="50000"/>
                      <a:alpha val="20000"/>
                    </a:schemeClr>
                  </a:glow>
                </a:effectLst>
                <a:ea typeface="+mn-lt"/>
                <a:cs typeface="+mn-lt"/>
              </a:rPr>
              <a:t> </a:t>
            </a:r>
          </a:p>
          <a:p>
            <a:pPr>
              <a:lnSpc>
                <a:spcPct val="120000"/>
              </a:lnSpc>
              <a:spcBef>
                <a:spcPts val="600"/>
              </a:spcBef>
            </a:pPr>
            <a:r>
              <a:rPr lang="en-US" sz="2100" b="1" cap="none" dirty="0">
                <a:effectLst>
                  <a:glow rad="38100">
                    <a:schemeClr val="bg1">
                      <a:lumMod val="50000"/>
                      <a:lumOff val="50000"/>
                      <a:alpha val="20000"/>
                    </a:schemeClr>
                  </a:glow>
                </a:effectLst>
                <a:ea typeface="Verdana"/>
              </a:rPr>
              <a:t>State Suicide Care Coordinator: </a:t>
            </a:r>
            <a:r>
              <a:rPr lang="en-US" sz="2100" cap="none" dirty="0">
                <a:effectLst>
                  <a:glow rad="38100">
                    <a:schemeClr val="bg1">
                      <a:lumMod val="50000"/>
                      <a:lumOff val="50000"/>
                      <a:alpha val="20000"/>
                    </a:schemeClr>
                  </a:glow>
                </a:effectLst>
                <a:ea typeface="Verdana"/>
              </a:rPr>
              <a:t>Samm Zachary </a:t>
            </a:r>
            <a:r>
              <a:rPr lang="en-US" sz="2100" cap="none" dirty="0">
                <a:effectLst>
                  <a:glow rad="38100">
                    <a:schemeClr val="bg1">
                      <a:lumMod val="50000"/>
                      <a:lumOff val="50000"/>
                      <a:alpha val="20000"/>
                    </a:schemeClr>
                  </a:glow>
                </a:effectLst>
                <a:ea typeface="Verdana"/>
                <a:hlinkClick r:id="rId7">
                  <a:extLst>
                    <a:ext uri="{A12FA001-AC4F-418D-AE19-62706E023703}">
                      <ahyp:hlinkClr xmlns:ahyp="http://schemas.microsoft.com/office/drawing/2018/hyperlinkcolor" val="tx"/>
                    </a:ext>
                  </a:extLst>
                </a:hlinkClick>
              </a:rPr>
              <a:t>Samantha.Zachary@hhs.texas.gov</a:t>
            </a:r>
            <a:r>
              <a:rPr lang="en-US" sz="2100" cap="none" dirty="0">
                <a:effectLst>
                  <a:glow rad="38100">
                    <a:schemeClr val="bg1">
                      <a:lumMod val="50000"/>
                      <a:lumOff val="50000"/>
                      <a:alpha val="20000"/>
                    </a:schemeClr>
                  </a:glow>
                </a:effectLst>
                <a:ea typeface="Verdana"/>
              </a:rPr>
              <a:t> </a:t>
            </a:r>
          </a:p>
        </p:txBody>
      </p:sp>
      <p:pic>
        <p:nvPicPr>
          <p:cNvPr id="4" name="Content Placeholder 2">
            <a:extLst>
              <a:ext uri="{FF2B5EF4-FFF2-40B4-BE49-F238E27FC236}">
                <a16:creationId xmlns:a16="http://schemas.microsoft.com/office/drawing/2014/main" id="{31A21A7C-8187-6301-4B25-5AD97D31B516}"/>
              </a:ext>
            </a:extLst>
          </p:cNvPr>
          <p:cNvPicPr>
            <a:picLocks noGrp="1" noChangeAspect="1"/>
          </p:cNvPicPr>
          <p:nvPr/>
        </p:nvPicPr>
        <p:blipFill>
          <a:blip r:embed="rId8"/>
          <a:stretch>
            <a:fillRect/>
          </a:stretch>
        </p:blipFill>
        <p:spPr>
          <a:xfrm rot="21381637">
            <a:off x="6266827" y="632542"/>
            <a:ext cx="6626854" cy="5592916"/>
          </a:xfrm>
          <a:prstGeom prst="rect">
            <a:avLst/>
          </a:prstGeom>
        </p:spPr>
      </p:pic>
    </p:spTree>
    <p:extLst>
      <p:ext uri="{BB962C8B-B14F-4D97-AF65-F5344CB8AC3E}">
        <p14:creationId xmlns:p14="http://schemas.microsoft.com/office/powerpoint/2010/main" val="321388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9A1ED-3CE6-4ACF-EC19-C9FC044E6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C87AF-CC3F-A916-FB08-296CD7E3AFE5}"/>
              </a:ext>
            </a:extLst>
          </p:cNvPr>
          <p:cNvSpPr>
            <a:spLocks noGrp="1"/>
          </p:cNvSpPr>
          <p:nvPr>
            <p:ph type="title"/>
          </p:nvPr>
        </p:nvSpPr>
        <p:spPr/>
        <p:txBody>
          <a:bodyPr/>
          <a:lstStyle/>
          <a:p>
            <a:r>
              <a:rPr lang="en-US" sz="3600" dirty="0">
                <a:solidFill>
                  <a:schemeClr val="tx1"/>
                </a:solidFill>
                <a:effectLst>
                  <a:glow rad="38100">
                    <a:schemeClr val="bg1">
                      <a:lumMod val="65000"/>
                      <a:lumOff val="35000"/>
                      <a:alpha val="40000"/>
                    </a:schemeClr>
                  </a:glow>
                </a:effectLst>
              </a:rPr>
              <a:t>Strengthening Suicide Prevention Through SCI</a:t>
            </a:r>
          </a:p>
        </p:txBody>
      </p:sp>
      <p:sp>
        <p:nvSpPr>
          <p:cNvPr id="3" name="Content Placeholder 2">
            <a:extLst>
              <a:ext uri="{FF2B5EF4-FFF2-40B4-BE49-F238E27FC236}">
                <a16:creationId xmlns:a16="http://schemas.microsoft.com/office/drawing/2014/main" id="{C0763517-DF95-4F9A-A159-F4B77DA4461A}"/>
              </a:ext>
            </a:extLst>
          </p:cNvPr>
          <p:cNvSpPr>
            <a:spLocks noGrp="1"/>
          </p:cNvSpPr>
          <p:nvPr>
            <p:ph sz="quarter" idx="15"/>
          </p:nvPr>
        </p:nvSpPr>
        <p:spPr>
          <a:xfrm>
            <a:off x="594360" y="2145792"/>
            <a:ext cx="11597640" cy="3908747"/>
          </a:xfrm>
        </p:spPr>
        <p:txBody>
          <a:bodyPr>
            <a:normAutofit/>
          </a:bodyPr>
          <a:lstStyle/>
          <a:p>
            <a:pPr marL="342900" indent="-342900">
              <a:buFont typeface="Arial" panose="020B0604020202020204" pitchFamily="34" charset="0"/>
              <a:buChar char="•"/>
            </a:pPr>
            <a:r>
              <a:rPr lang="en-US" sz="2600" cap="none" dirty="0">
                <a:effectLst/>
              </a:rPr>
              <a:t>Zero Suicide fidelity reviews at no cost</a:t>
            </a:r>
          </a:p>
          <a:p>
            <a:pPr marL="342900" indent="-342900">
              <a:buFont typeface="Arial" panose="020B0604020202020204" pitchFamily="34" charset="0"/>
              <a:buChar char="•"/>
            </a:pPr>
            <a:r>
              <a:rPr lang="en-US" sz="2600" cap="none" dirty="0">
                <a:effectLst/>
              </a:rPr>
              <a:t>Free suicide prevention trainings, including </a:t>
            </a:r>
            <a:r>
              <a:rPr lang="en-US" sz="2600" i="1" cap="none" dirty="0">
                <a:effectLst/>
              </a:rPr>
              <a:t>Train-the-Trainer</a:t>
            </a:r>
            <a:r>
              <a:rPr lang="en-US" sz="2600" cap="none" dirty="0">
                <a:effectLst/>
              </a:rPr>
              <a:t> opportunities</a:t>
            </a:r>
          </a:p>
          <a:p>
            <a:pPr marL="342900" indent="-342900">
              <a:buFont typeface="Arial" panose="020B0604020202020204" pitchFamily="34" charset="0"/>
              <a:buChar char="•"/>
            </a:pPr>
            <a:r>
              <a:rPr lang="en-US" sz="2600" cap="none" dirty="0">
                <a:effectLst/>
              </a:rPr>
              <a:t>Ongoing technical assistance and implementation support</a:t>
            </a:r>
          </a:p>
          <a:p>
            <a:pPr marL="342900" indent="-342900">
              <a:buFont typeface="Arial" panose="020B0604020202020204" pitchFamily="34" charset="0"/>
              <a:buChar char="•"/>
            </a:pPr>
            <a:r>
              <a:rPr lang="en-US" sz="2600" cap="none" dirty="0">
                <a:effectLst/>
              </a:rPr>
              <a:t>Regular Community of Practice calls to share knowledge</a:t>
            </a:r>
          </a:p>
          <a:p>
            <a:pPr marL="342900" indent="-342900">
              <a:buFont typeface="Arial" panose="020B0604020202020204" pitchFamily="34" charset="0"/>
              <a:buChar char="•"/>
            </a:pPr>
            <a:r>
              <a:rPr lang="en-US" sz="2600" cap="none" dirty="0">
                <a:effectLst/>
              </a:rPr>
              <a:t>Complimentary suicide prevention materials and supplies</a:t>
            </a:r>
          </a:p>
        </p:txBody>
      </p:sp>
    </p:spTree>
    <p:extLst>
      <p:ext uri="{BB962C8B-B14F-4D97-AF65-F5344CB8AC3E}">
        <p14:creationId xmlns:p14="http://schemas.microsoft.com/office/powerpoint/2010/main" val="1808642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DC8301-0E44-0797-7057-F73EED6CE4BB}"/>
              </a:ext>
            </a:extLst>
          </p:cNvPr>
          <p:cNvSpPr>
            <a:spLocks noGrp="1"/>
          </p:cNvSpPr>
          <p:nvPr>
            <p:ph type="title"/>
          </p:nvPr>
        </p:nvSpPr>
        <p:spPr>
          <a:xfrm>
            <a:off x="594360" y="198408"/>
            <a:ext cx="7306056" cy="1574317"/>
          </a:xfrm>
        </p:spPr>
        <p:txBody>
          <a:bodyPr/>
          <a:lstStyle/>
          <a:p>
            <a:r>
              <a:rPr lang="en-US" sz="3600" dirty="0">
                <a:solidFill>
                  <a:schemeClr val="tx1"/>
                </a:solidFill>
                <a:effectLst>
                  <a:glow rad="38100">
                    <a:schemeClr val="bg1">
                      <a:lumMod val="65000"/>
                      <a:lumOff val="35000"/>
                      <a:alpha val="40000"/>
                    </a:schemeClr>
                  </a:glow>
                </a:effectLst>
              </a:rPr>
              <a:t>Zero Suicide and CCBHCs are stronger together</a:t>
            </a:r>
          </a:p>
        </p:txBody>
      </p:sp>
      <p:sp>
        <p:nvSpPr>
          <p:cNvPr id="4" name="Content Placeholder 3">
            <a:extLst>
              <a:ext uri="{FF2B5EF4-FFF2-40B4-BE49-F238E27FC236}">
                <a16:creationId xmlns:a16="http://schemas.microsoft.com/office/drawing/2014/main" id="{2C0DFEDA-AC1C-FF70-9199-84493FA29B27}"/>
              </a:ext>
            </a:extLst>
          </p:cNvPr>
          <p:cNvSpPr>
            <a:spLocks noGrp="1"/>
          </p:cNvSpPr>
          <p:nvPr>
            <p:ph sz="quarter" idx="13"/>
          </p:nvPr>
        </p:nvSpPr>
        <p:spPr>
          <a:xfrm>
            <a:off x="594360" y="2496479"/>
            <a:ext cx="10524744" cy="3824953"/>
          </a:xfrm>
        </p:spPr>
        <p:txBody>
          <a:bodyPr>
            <a:normAutofit/>
          </a:bodyPr>
          <a:lstStyle/>
          <a:p>
            <a:endParaRPr lang="en-US" sz="3000" dirty="0">
              <a:effectLst>
                <a:glow rad="38100">
                  <a:schemeClr val="bg1">
                    <a:lumMod val="50000"/>
                    <a:lumOff val="50000"/>
                    <a:alpha val="20000"/>
                  </a:schemeClr>
                </a:glow>
              </a:effectLst>
            </a:endParaRPr>
          </a:p>
          <a:p>
            <a:r>
              <a:rPr lang="en-US" sz="3000" b="1" cap="none" dirty="0">
                <a:effectLst>
                  <a:glow rad="38100">
                    <a:schemeClr val="bg1">
                      <a:lumMod val="50000"/>
                      <a:lumOff val="50000"/>
                      <a:alpha val="20000"/>
                    </a:schemeClr>
                  </a:glow>
                </a:effectLst>
              </a:rPr>
              <a:t>Approximately 35% of T-CCBHC elements are related to suicide</a:t>
            </a:r>
          </a:p>
          <a:p>
            <a:r>
              <a:rPr lang="en-US" sz="3000" cap="none" dirty="0">
                <a:effectLst>
                  <a:glow rad="38100">
                    <a:schemeClr val="bg1">
                      <a:lumMod val="50000"/>
                      <a:lumOff val="50000"/>
                      <a:alpha val="20000"/>
                    </a:schemeClr>
                  </a:glow>
                </a:effectLst>
              </a:rPr>
              <a:t>Integration leads to better outcomes, safer transitions, and reduced suicide risk</a:t>
            </a:r>
          </a:p>
          <a:p>
            <a:r>
              <a:rPr lang="en-US" sz="3000" cap="none" dirty="0">
                <a:effectLst/>
              </a:rPr>
              <a:t>Together</a:t>
            </a:r>
            <a:r>
              <a:rPr lang="en-US" sz="3000" cap="none" dirty="0">
                <a:effectLst>
                  <a:glow rad="38100">
                    <a:schemeClr val="bg1">
                      <a:lumMod val="50000"/>
                      <a:lumOff val="50000"/>
                      <a:alpha val="20000"/>
                    </a:schemeClr>
                  </a:glow>
                </a:effectLst>
              </a:rPr>
              <a:t>, we build a system where no one falls through the cracks</a:t>
            </a:r>
          </a:p>
          <a:p>
            <a:endParaRPr lang="en-US" dirty="0"/>
          </a:p>
          <a:p>
            <a:endParaRPr lang="en-US" dirty="0"/>
          </a:p>
        </p:txBody>
      </p:sp>
    </p:spTree>
    <p:extLst>
      <p:ext uri="{BB962C8B-B14F-4D97-AF65-F5344CB8AC3E}">
        <p14:creationId xmlns:p14="http://schemas.microsoft.com/office/powerpoint/2010/main" val="3868109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p:txBody>
          <a:bodyPr/>
          <a:lstStyle/>
          <a:p>
            <a:r>
              <a:rPr lang="en-US">
                <a:solidFill>
                  <a:schemeClr val="tx1"/>
                </a:solidFill>
                <a:effectLst>
                  <a:glow rad="38100">
                    <a:schemeClr val="bg1">
                      <a:lumMod val="65000"/>
                      <a:lumOff val="35000"/>
                      <a:alpha val="40000"/>
                    </a:schemeClr>
                  </a:glow>
                </a:effectLst>
              </a:rPr>
              <a:t>Ask us anything</a:t>
            </a:r>
            <a:endParaRPr lang="en-US" dirty="0">
              <a:solidFill>
                <a:schemeClr val="tx1"/>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426113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66B61-D167-BE75-FD8A-5A4E73EE2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E2F00-26C8-E528-7FF4-DF965368858B}"/>
              </a:ext>
            </a:extLst>
          </p:cNvPr>
          <p:cNvSpPr>
            <a:spLocks noGrp="1"/>
          </p:cNvSpPr>
          <p:nvPr>
            <p:ph type="ctrTitle"/>
          </p:nvPr>
        </p:nvSpPr>
        <p:spPr/>
        <p:txBody>
          <a:bodyPr/>
          <a:lstStyle/>
          <a:p>
            <a:r>
              <a:rPr lang="en-US" dirty="0">
                <a:solidFill>
                  <a:schemeClr val="accent3"/>
                </a:solidFill>
                <a:effectLst>
                  <a:glow rad="38100">
                    <a:schemeClr val="bg1">
                      <a:lumMod val="65000"/>
                      <a:lumOff val="35000"/>
                      <a:alpha val="40000"/>
                    </a:schemeClr>
                  </a:glow>
                </a:effectLst>
              </a:rPr>
              <a:t>Suicide Care Impact</a:t>
            </a:r>
          </a:p>
        </p:txBody>
      </p:sp>
      <p:pic>
        <p:nvPicPr>
          <p:cNvPr id="5" name="Content Placeholder 4" descr="A person in a wheelchair in a room&#10;&#10;AI-generated content may be incorrect.">
            <a:extLst>
              <a:ext uri="{FF2B5EF4-FFF2-40B4-BE49-F238E27FC236}">
                <a16:creationId xmlns:a16="http://schemas.microsoft.com/office/drawing/2014/main" id="{30780F19-2256-28B5-91F6-C486507BE7C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532" r="22532"/>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73A931D-2B70-4C8C-BB87-CE4DD82E4866}"/>
              </a:ext>
            </a:extLst>
          </p:cNvPr>
          <p:cNvSpPr txBox="1"/>
          <p:nvPr/>
        </p:nvSpPr>
        <p:spPr>
          <a:xfrm>
            <a:off x="6299835" y="4401665"/>
            <a:ext cx="4952579" cy="1200329"/>
          </a:xfrm>
          <a:prstGeom prst="rect">
            <a:avLst/>
          </a:prstGeom>
          <a:noFill/>
        </p:spPr>
        <p:txBody>
          <a:bodyPr wrap="square" rtlCol="0">
            <a:spAutoFit/>
          </a:bodyPr>
          <a:lstStyle/>
          <a:p>
            <a:r>
              <a:rPr lang="en-US" sz="3600" dirty="0"/>
              <a:t>Deaths by suicide are preventable </a:t>
            </a:r>
          </a:p>
        </p:txBody>
      </p:sp>
    </p:spTree>
    <p:extLst>
      <p:ext uri="{BB962C8B-B14F-4D97-AF65-F5344CB8AC3E}">
        <p14:creationId xmlns:p14="http://schemas.microsoft.com/office/powerpoint/2010/main" val="99177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p:txBody>
          <a:bodyPr/>
          <a:lstStyle/>
          <a:p>
            <a:r>
              <a:rPr lang="en-US" dirty="0">
                <a:solidFill>
                  <a:schemeClr val="tx1"/>
                </a:solidFill>
                <a:effectLst>
                  <a:glow rad="38100">
                    <a:schemeClr val="bg1">
                      <a:lumMod val="65000"/>
                      <a:lumOff val="35000"/>
                      <a:alpha val="40000"/>
                    </a:schemeClr>
                  </a:glow>
                </a:effectLst>
              </a:rPr>
              <a:t>Meet the Panel </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2429691" y="2413254"/>
            <a:ext cx="9457509" cy="3700462"/>
          </a:xfrm>
        </p:spPr>
        <p:txBody>
          <a:bodyPr>
            <a:normAutofit/>
          </a:bodyPr>
          <a:lstStyle/>
          <a:p>
            <a:r>
              <a:rPr lang="en-US" sz="2600" b="1" cap="none" dirty="0">
                <a:effectLst>
                  <a:glow rad="38100">
                    <a:schemeClr val="bg1">
                      <a:lumMod val="50000"/>
                      <a:lumOff val="50000"/>
                      <a:alpha val="20000"/>
                    </a:schemeClr>
                  </a:glow>
                </a:effectLst>
              </a:rPr>
              <a:t>Teresa Williams</a:t>
            </a:r>
            <a:r>
              <a:rPr lang="en-US" sz="2600" cap="none" dirty="0">
                <a:effectLst>
                  <a:glow rad="38100">
                    <a:schemeClr val="bg1">
                      <a:lumMod val="50000"/>
                      <a:lumOff val="50000"/>
                      <a:alpha val="20000"/>
                    </a:schemeClr>
                  </a:glow>
                </a:effectLst>
              </a:rPr>
              <a:t>, Director of Clinical Services at Integral Care </a:t>
            </a:r>
          </a:p>
          <a:p>
            <a:r>
              <a:rPr lang="en-US" sz="2600" b="1" cap="none" dirty="0">
                <a:effectLst>
                  <a:glow rad="38100">
                    <a:schemeClr val="bg1">
                      <a:lumMod val="50000"/>
                      <a:lumOff val="50000"/>
                      <a:alpha val="20000"/>
                    </a:schemeClr>
                  </a:glow>
                </a:effectLst>
              </a:rPr>
              <a:t>Juan Rios</a:t>
            </a:r>
            <a:r>
              <a:rPr lang="en-US" sz="2600" cap="none" dirty="0">
                <a:effectLst>
                  <a:glow rad="38100">
                    <a:schemeClr val="bg1">
                      <a:lumMod val="50000"/>
                      <a:lumOff val="50000"/>
                      <a:alpha val="20000"/>
                    </a:schemeClr>
                  </a:glow>
                </a:effectLst>
              </a:rPr>
              <a:t>, Zero Suicide Program Manager at The Harris Center </a:t>
            </a:r>
          </a:p>
          <a:p>
            <a:r>
              <a:rPr lang="en-US" sz="2600" b="1" cap="none" dirty="0">
                <a:effectLst>
                  <a:glow rad="38100">
                    <a:schemeClr val="bg1">
                      <a:lumMod val="50000"/>
                      <a:lumOff val="50000"/>
                      <a:alpha val="20000"/>
                    </a:schemeClr>
                  </a:glow>
                </a:effectLst>
              </a:rPr>
              <a:t>Leivy Resendiz</a:t>
            </a:r>
            <a:r>
              <a:rPr lang="en-US" sz="2600" cap="none" dirty="0">
                <a:effectLst>
                  <a:glow rad="38100">
                    <a:schemeClr val="bg1">
                      <a:lumMod val="50000"/>
                      <a:lumOff val="50000"/>
                      <a:alpha val="20000"/>
                    </a:schemeClr>
                  </a:glow>
                </a:effectLst>
              </a:rPr>
              <a:t>, Quality Manager &amp; Zero Suicide Project Director at Tropical Texas Behavioral Health</a:t>
            </a:r>
          </a:p>
          <a:p>
            <a:r>
              <a:rPr lang="en-US" sz="2600" b="1" cap="none" dirty="0">
                <a:effectLst>
                  <a:glow rad="38100">
                    <a:schemeClr val="bg1">
                      <a:lumMod val="50000"/>
                      <a:lumOff val="50000"/>
                      <a:alpha val="20000"/>
                    </a:schemeClr>
                  </a:glow>
                </a:effectLst>
              </a:rPr>
              <a:t>Jessica Pedrick</a:t>
            </a:r>
            <a:r>
              <a:rPr lang="en-US" sz="2600" cap="none" dirty="0">
                <a:effectLst>
                  <a:glow rad="38100">
                    <a:schemeClr val="bg1">
                      <a:lumMod val="50000"/>
                      <a:lumOff val="50000"/>
                      <a:alpha val="20000"/>
                    </a:schemeClr>
                  </a:glow>
                </a:effectLst>
              </a:rPr>
              <a:t>, Special Projects Administrator at Integral Care </a:t>
            </a:r>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20031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dirty="0">
                <a:solidFill>
                  <a:schemeClr val="tx1"/>
                </a:solidFill>
                <a:effectLst>
                  <a:glow rad="38100">
                    <a:schemeClr val="bg1">
                      <a:lumMod val="65000"/>
                      <a:lumOff val="35000"/>
                      <a:alpha val="40000"/>
                    </a:schemeClr>
                  </a:glow>
                </a:effectLst>
              </a:rPr>
              <a:t>Introduction </a:t>
            </a:r>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364509"/>
            <a:ext cx="9953567" cy="3909486"/>
          </a:xfrm>
        </p:spPr>
        <p:txBody>
          <a:bodyPr>
            <a:normAutofit lnSpcReduction="10000"/>
          </a:bodyPr>
          <a:lstStyle/>
          <a:p>
            <a:pPr marL="457200" indent="-457200">
              <a:buFont typeface="Arial" panose="020B0604020202020204" pitchFamily="34" charset="0"/>
              <a:buChar char="•"/>
            </a:pPr>
            <a:r>
              <a:rPr lang="en-US" sz="2800" b="1" cap="none" dirty="0"/>
              <a:t>Zero Suicide </a:t>
            </a:r>
            <a:r>
              <a:rPr lang="en-US" sz="2800" cap="none" dirty="0"/>
              <a:t>is a framework comprised of seven elements to improve safe suicide care in health and behavioral healthcare settings</a:t>
            </a:r>
          </a:p>
          <a:p>
            <a:pPr marL="457200" indent="-457200">
              <a:buFont typeface="Arial" panose="020B0604020202020204" pitchFamily="34" charset="0"/>
              <a:buChar char="•"/>
            </a:pPr>
            <a:r>
              <a:rPr lang="en-US" sz="2800" b="1" cap="none" dirty="0"/>
              <a:t>Certified Community Behavioral Health Clinics (CCBHCs) </a:t>
            </a:r>
            <a:r>
              <a:rPr lang="en-US" sz="2800" cap="none" dirty="0"/>
              <a:t>improve community behavioral health services by treating the whole person through access to integrated care</a:t>
            </a:r>
          </a:p>
          <a:p>
            <a:pPr marL="457200" indent="-457200">
              <a:buFont typeface="Arial" panose="020B0604020202020204" pitchFamily="34" charset="0"/>
              <a:buChar char="•"/>
            </a:pPr>
            <a:r>
              <a:rPr lang="en-US" sz="2800" b="1" cap="none" dirty="0"/>
              <a:t>The Connection</a:t>
            </a:r>
            <a:r>
              <a:rPr lang="en-US" sz="2800" cap="none" dirty="0"/>
              <a:t>: Zero Suicide strengthens and accelerates CCBHC impact</a:t>
            </a:r>
            <a:endParaRPr lang="en-US" sz="2800" b="1" cap="none" dirty="0"/>
          </a:p>
        </p:txBody>
      </p:sp>
    </p:spTree>
    <p:extLst>
      <p:ext uri="{BB962C8B-B14F-4D97-AF65-F5344CB8AC3E}">
        <p14:creationId xmlns:p14="http://schemas.microsoft.com/office/powerpoint/2010/main" val="88848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F0C3F-2BA9-EB4C-21F7-776462606F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32B72-46FE-223B-499A-A2F29F5ECF8E}"/>
              </a:ext>
            </a:extLst>
          </p:cNvPr>
          <p:cNvSpPr>
            <a:spLocks noGrp="1"/>
          </p:cNvSpPr>
          <p:nvPr>
            <p:ph type="title"/>
          </p:nvPr>
        </p:nvSpPr>
        <p:spPr>
          <a:xfrm>
            <a:off x="594360" y="102875"/>
            <a:ext cx="4500154" cy="1725925"/>
          </a:xfrm>
        </p:spPr>
        <p:txBody>
          <a:bodyPr anchor="b">
            <a:normAutofit/>
          </a:bodyPr>
          <a:lstStyle/>
          <a:p>
            <a:r>
              <a:rPr lang="en-US" sz="4000" b="1" dirty="0">
                <a:solidFill>
                  <a:schemeClr val="tx1"/>
                </a:solidFill>
                <a:effectLst>
                  <a:glow rad="38100">
                    <a:schemeClr val="bg1">
                      <a:lumMod val="65000"/>
                      <a:lumOff val="35000"/>
                      <a:alpha val="40000"/>
                    </a:schemeClr>
                  </a:glow>
                </a:effectLst>
              </a:rPr>
              <a:t>Effective delivery techniques</a:t>
            </a:r>
          </a:p>
        </p:txBody>
      </p:sp>
      <p:pic>
        <p:nvPicPr>
          <p:cNvPr id="2052" name="Picture 4" descr="toolkit circle puzzle color">
            <a:extLst>
              <a:ext uri="{FF2B5EF4-FFF2-40B4-BE49-F238E27FC236}">
                <a16:creationId xmlns:a16="http://schemas.microsoft.com/office/drawing/2014/main" id="{F9A96D91-991B-B011-B262-E05064C248C4}"/>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948005" y="250102"/>
            <a:ext cx="6357795" cy="63577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6842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B0D3D-D4ED-8852-46FD-373931DA18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A117D-DC28-453E-C7DE-4B2DFFE0414E}"/>
              </a:ext>
            </a:extLst>
          </p:cNvPr>
          <p:cNvSpPr>
            <a:spLocks noGrp="1"/>
          </p:cNvSpPr>
          <p:nvPr>
            <p:ph type="title"/>
          </p:nvPr>
        </p:nvSpPr>
        <p:spPr/>
        <p:txBody>
          <a:bodyPr anchor="b">
            <a:normAutofit/>
          </a:bodyPr>
          <a:lstStyle/>
          <a:p>
            <a:r>
              <a:rPr lang="en-US" sz="5400" dirty="0">
                <a:solidFill>
                  <a:schemeClr val="tx1"/>
                </a:solidFill>
                <a:effectLst>
                  <a:glow rad="38100">
                    <a:schemeClr val="bg1">
                      <a:lumMod val="65000"/>
                      <a:lumOff val="35000"/>
                      <a:alpha val="40000"/>
                    </a:schemeClr>
                  </a:glow>
                </a:effectLst>
              </a:rPr>
              <a:t>LEAD</a:t>
            </a:r>
          </a:p>
        </p:txBody>
      </p:sp>
      <p:sp>
        <p:nvSpPr>
          <p:cNvPr id="3" name="Content Placeholder 2">
            <a:extLst>
              <a:ext uri="{FF2B5EF4-FFF2-40B4-BE49-F238E27FC236}">
                <a16:creationId xmlns:a16="http://schemas.microsoft.com/office/drawing/2014/main" id="{A5CF1C8C-929B-8D46-1F9E-0D7263658F30}"/>
              </a:ext>
            </a:extLst>
          </p:cNvPr>
          <p:cNvSpPr>
            <a:spLocks noGrp="1"/>
          </p:cNvSpPr>
          <p:nvPr>
            <p:ph sz="quarter" idx="13"/>
          </p:nvPr>
        </p:nvSpPr>
        <p:spPr>
          <a:xfrm>
            <a:off x="2572512" y="2282008"/>
            <a:ext cx="9393065" cy="3699328"/>
          </a:xfrm>
        </p:spPr>
        <p:txBody>
          <a:bodyPr>
            <a:normAutofit/>
          </a:bodyPr>
          <a:lstStyle/>
          <a:p>
            <a:pPr marL="0" indent="0">
              <a:buNone/>
            </a:pPr>
            <a:r>
              <a:rPr lang="en-US" sz="3200" b="1" cap="none" dirty="0">
                <a:effectLst>
                  <a:glow rad="38100">
                    <a:schemeClr val="bg1">
                      <a:lumMod val="50000"/>
                      <a:lumOff val="50000"/>
                      <a:alpha val="20000"/>
                    </a:schemeClr>
                  </a:glow>
                </a:effectLst>
              </a:rPr>
              <a:t>Zero Suicide:</a:t>
            </a:r>
            <a:r>
              <a:rPr lang="en-US" sz="3200" cap="none" dirty="0">
                <a:effectLst>
                  <a:glow rad="38100">
                    <a:schemeClr val="bg1">
                      <a:lumMod val="50000"/>
                      <a:lumOff val="50000"/>
                      <a:alpha val="20000"/>
                    </a:schemeClr>
                  </a:glow>
                </a:effectLst>
              </a:rPr>
              <a:t> Foster leadership-driven, safety-oriented culture</a:t>
            </a:r>
            <a:endParaRPr lang="en-US" sz="900" cap="none" dirty="0">
              <a:effectLst>
                <a:glow rad="38100">
                  <a:schemeClr val="bg1">
                    <a:lumMod val="50000"/>
                    <a:lumOff val="50000"/>
                    <a:alpha val="20000"/>
                  </a:schemeClr>
                </a:glow>
              </a:effectLst>
            </a:endParaRPr>
          </a:p>
          <a:p>
            <a:pPr marL="0" indent="0">
              <a:buNone/>
            </a:pPr>
            <a:r>
              <a:rPr lang="en-US" sz="3200" b="1" cap="none" dirty="0">
                <a:effectLst>
                  <a:glow rad="38100">
                    <a:schemeClr val="bg1">
                      <a:lumMod val="50000"/>
                      <a:lumOff val="50000"/>
                      <a:alpha val="20000"/>
                    </a:schemeClr>
                  </a:glow>
                </a:effectLst>
              </a:rPr>
              <a:t>CCBHC Standards:</a:t>
            </a:r>
            <a:endParaRPr lang="en-US" sz="3200" cap="none" dirty="0">
              <a:effectLst>
                <a:glow rad="38100">
                  <a:schemeClr val="bg1">
                    <a:lumMod val="50000"/>
                    <a:lumOff val="50000"/>
                    <a:alpha val="20000"/>
                  </a:schemeClr>
                </a:glow>
              </a:effectLst>
            </a:endParaRPr>
          </a:p>
          <a:p>
            <a:pPr lvl="1"/>
            <a:r>
              <a:rPr lang="en-US" sz="3200" cap="none" dirty="0">
                <a:effectLst>
                  <a:glow rad="38100">
                    <a:schemeClr val="bg1">
                      <a:lumMod val="50000"/>
                      <a:lumOff val="50000"/>
                      <a:alpha val="20000"/>
                    </a:schemeClr>
                  </a:glow>
                </a:effectLst>
              </a:rPr>
              <a:t>Crisis care policies &amp; procedures</a:t>
            </a:r>
          </a:p>
          <a:p>
            <a:pPr lvl="1"/>
            <a:r>
              <a:rPr lang="en-US" sz="3200" cap="none" dirty="0">
                <a:effectLst>
                  <a:glow rad="38100">
                    <a:schemeClr val="bg1">
                      <a:lumMod val="50000"/>
                      <a:lumOff val="50000"/>
                      <a:alpha val="20000"/>
                    </a:schemeClr>
                  </a:glow>
                </a:effectLst>
              </a:rPr>
              <a:t>Inclusion of individuals with lived experience</a:t>
            </a:r>
          </a:p>
        </p:txBody>
      </p:sp>
    </p:spTree>
    <p:extLst>
      <p:ext uri="{BB962C8B-B14F-4D97-AF65-F5344CB8AC3E}">
        <p14:creationId xmlns:p14="http://schemas.microsoft.com/office/powerpoint/2010/main" val="2288100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6430D2B-020E-26DA-2A4A-2D3EF85DA695}"/>
              </a:ext>
            </a:extLst>
          </p:cNvPr>
          <p:cNvSpPr>
            <a:spLocks noGrp="1"/>
          </p:cNvSpPr>
          <p:nvPr>
            <p:ph type="ctrTitle"/>
          </p:nvPr>
        </p:nvSpPr>
        <p:spPr/>
        <p:txBody>
          <a:bodyPr anchor="b">
            <a:normAutofit/>
          </a:bodyPr>
          <a:lstStyle/>
          <a:p>
            <a:r>
              <a:rPr lang="en-US" sz="6600" dirty="0">
                <a:solidFill>
                  <a:schemeClr val="accent3"/>
                </a:solidFill>
                <a:effectLst>
                  <a:glow rad="38100">
                    <a:schemeClr val="bg1">
                      <a:lumMod val="65000"/>
                      <a:lumOff val="35000"/>
                      <a:alpha val="40000"/>
                    </a:schemeClr>
                  </a:glow>
                </a:effectLst>
              </a:rPr>
              <a:t>LEAD</a:t>
            </a:r>
          </a:p>
        </p:txBody>
      </p:sp>
      <p:pic>
        <p:nvPicPr>
          <p:cNvPr id="14" name="Picture 13" descr="Hands drawing in sketchbook">
            <a:extLst>
              <a:ext uri="{FF2B5EF4-FFF2-40B4-BE49-F238E27FC236}">
                <a16:creationId xmlns:a16="http://schemas.microsoft.com/office/drawing/2014/main" id="{1C82FBF3-E94E-0220-8C1C-EFAB62879169}"/>
              </a:ext>
            </a:extLst>
          </p:cNvPr>
          <p:cNvPicPr>
            <a:picLocks noChangeAspect="1"/>
          </p:cNvPicPr>
          <p:nvPr/>
        </p:nvPicPr>
        <p:blipFill>
          <a:blip r:embed="rId3">
            <a:extLst>
              <a:ext uri="{28A0092B-C50C-407E-A947-70E740481C1C}">
                <a14:useLocalDpi xmlns:a14="http://schemas.microsoft.com/office/drawing/2010/main" val="0"/>
              </a:ext>
            </a:extLst>
          </a:blip>
          <a:srcRect l="12491" r="31325" b="1"/>
          <a:stretch>
            <a:fillRect/>
          </a:stretch>
        </p:blipFill>
        <p:spPr>
          <a:xfrm>
            <a:off x="20" y="-11113"/>
            <a:ext cx="5791180" cy="6880226"/>
          </a:xfrm>
          <a:prstGeom prst="rect">
            <a:avLst/>
          </a:prstGeom>
          <a:noFill/>
        </p:spPr>
      </p:pic>
    </p:spTree>
    <p:extLst>
      <p:ext uri="{BB962C8B-B14F-4D97-AF65-F5344CB8AC3E}">
        <p14:creationId xmlns:p14="http://schemas.microsoft.com/office/powerpoint/2010/main" val="2133520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6759F-B187-4C09-5955-F1E738281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00469-616E-31D5-FA8A-CFA1F91B9785}"/>
              </a:ext>
            </a:extLst>
          </p:cNvPr>
          <p:cNvSpPr>
            <a:spLocks noGrp="1"/>
          </p:cNvSpPr>
          <p:nvPr>
            <p:ph type="title"/>
          </p:nvPr>
        </p:nvSpPr>
        <p:spPr/>
        <p:txBody>
          <a:bodyPr anchor="b">
            <a:normAutofit/>
          </a:bodyPr>
          <a:lstStyle/>
          <a:p>
            <a:r>
              <a:rPr lang="en-US" sz="5400" dirty="0">
                <a:solidFill>
                  <a:schemeClr val="tx1"/>
                </a:solidFill>
                <a:effectLst>
                  <a:glow rad="38100">
                    <a:schemeClr val="bg1">
                      <a:lumMod val="65000"/>
                      <a:lumOff val="35000"/>
                      <a:alpha val="40000"/>
                    </a:schemeClr>
                  </a:glow>
                </a:effectLst>
              </a:rPr>
              <a:t>TRAIN</a:t>
            </a:r>
          </a:p>
        </p:txBody>
      </p:sp>
      <p:sp>
        <p:nvSpPr>
          <p:cNvPr id="3" name="Content Placeholder 2">
            <a:extLst>
              <a:ext uri="{FF2B5EF4-FFF2-40B4-BE49-F238E27FC236}">
                <a16:creationId xmlns:a16="http://schemas.microsoft.com/office/drawing/2014/main" id="{9CDD3716-80DD-FB17-87FB-19F4A354407E}"/>
              </a:ext>
            </a:extLst>
          </p:cNvPr>
          <p:cNvSpPr>
            <a:spLocks noGrp="1"/>
          </p:cNvSpPr>
          <p:nvPr>
            <p:ph sz="quarter" idx="13"/>
          </p:nvPr>
        </p:nvSpPr>
        <p:spPr>
          <a:xfrm>
            <a:off x="2145792" y="2086936"/>
            <a:ext cx="9790176" cy="3699328"/>
          </a:xfrm>
        </p:spPr>
        <p:txBody>
          <a:bodyPr>
            <a:normAutofit/>
          </a:bodyPr>
          <a:lstStyle/>
          <a:p>
            <a:pPr marL="0" indent="0">
              <a:spcBef>
                <a:spcPts val="1200"/>
              </a:spcBef>
              <a:buNone/>
            </a:pPr>
            <a:r>
              <a:rPr lang="en-US" sz="3200" b="1" cap="none" dirty="0">
                <a:effectLst>
                  <a:glow rad="38100">
                    <a:schemeClr val="bg1">
                      <a:lumMod val="50000"/>
                      <a:lumOff val="50000"/>
                      <a:alpha val="20000"/>
                    </a:schemeClr>
                  </a:glow>
                </a:effectLst>
              </a:rPr>
              <a:t>Zero Suicide:</a:t>
            </a:r>
            <a:r>
              <a:rPr lang="en-US" sz="3200" cap="none" dirty="0">
                <a:effectLst>
                  <a:glow rad="38100">
                    <a:schemeClr val="bg1">
                      <a:lumMod val="50000"/>
                      <a:lumOff val="50000"/>
                      <a:alpha val="20000"/>
                    </a:schemeClr>
                  </a:glow>
                </a:effectLst>
              </a:rPr>
              <a:t> Ensure staff are trained in suicide prevention</a:t>
            </a:r>
            <a:endParaRPr lang="en-US" sz="100" cap="none" dirty="0">
              <a:effectLst>
                <a:glow rad="38100">
                  <a:schemeClr val="bg1">
                    <a:lumMod val="50000"/>
                    <a:lumOff val="50000"/>
                    <a:alpha val="20000"/>
                  </a:schemeClr>
                </a:glow>
              </a:effectLst>
            </a:endParaRPr>
          </a:p>
          <a:p>
            <a:pPr marL="0" indent="0">
              <a:spcBef>
                <a:spcPts val="1200"/>
              </a:spcBef>
              <a:buNone/>
            </a:pPr>
            <a:r>
              <a:rPr lang="en-US" sz="3200" b="1" cap="none" dirty="0">
                <a:effectLst>
                  <a:glow rad="38100">
                    <a:schemeClr val="bg1">
                      <a:lumMod val="50000"/>
                      <a:lumOff val="50000"/>
                      <a:alpha val="20000"/>
                    </a:schemeClr>
                  </a:glow>
                </a:effectLst>
              </a:rPr>
              <a:t>CCBHC Standards:</a:t>
            </a:r>
            <a:endParaRPr lang="en-US" sz="3200" cap="none" dirty="0">
              <a:effectLst>
                <a:glow rad="38100">
                  <a:schemeClr val="bg1">
                    <a:lumMod val="50000"/>
                    <a:lumOff val="50000"/>
                    <a:alpha val="20000"/>
                  </a:schemeClr>
                </a:glow>
              </a:effectLst>
            </a:endParaRPr>
          </a:p>
          <a:p>
            <a:pPr lvl="1">
              <a:spcBef>
                <a:spcPts val="1200"/>
              </a:spcBef>
            </a:pPr>
            <a:r>
              <a:rPr lang="en-US" sz="3200" cap="none" dirty="0">
                <a:effectLst>
                  <a:glow rad="38100">
                    <a:schemeClr val="bg1">
                      <a:lumMod val="50000"/>
                      <a:lumOff val="50000"/>
                      <a:alpha val="20000"/>
                    </a:schemeClr>
                  </a:glow>
                </a:effectLst>
              </a:rPr>
              <a:t>Training on suicide prevention at hire &amp; annually </a:t>
            </a:r>
          </a:p>
          <a:p>
            <a:pPr lvl="1">
              <a:spcBef>
                <a:spcPts val="1200"/>
              </a:spcBef>
            </a:pPr>
            <a:r>
              <a:rPr lang="en-US" sz="3200" cap="none" dirty="0">
                <a:effectLst>
                  <a:glow rad="38100">
                    <a:schemeClr val="bg1">
                      <a:lumMod val="50000"/>
                      <a:lumOff val="50000"/>
                      <a:alpha val="20000"/>
                    </a:schemeClr>
                  </a:glow>
                </a:effectLst>
              </a:rPr>
              <a:t>Staff attitudes &amp; cultural competence</a:t>
            </a:r>
            <a:endParaRPr lang="en-US" sz="1800" cap="none" dirty="0">
              <a:effectLst>
                <a:glow rad="38100">
                  <a:schemeClr val="bg1">
                    <a:lumMod val="50000"/>
                    <a:lumOff val="50000"/>
                    <a:alpha val="20000"/>
                  </a:schemeClr>
                </a:glow>
              </a:effectLst>
            </a:endParaRPr>
          </a:p>
        </p:txBody>
      </p:sp>
    </p:spTree>
    <p:extLst>
      <p:ext uri="{BB962C8B-B14F-4D97-AF65-F5344CB8AC3E}">
        <p14:creationId xmlns:p14="http://schemas.microsoft.com/office/powerpoint/2010/main" val="28631400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Calibri"/>
        <a:ea typeface=""/>
        <a:cs typeface=""/>
      </a:majorFont>
      <a:minorFont>
        <a:latin typeface="Calibri"/>
        <a:ea typeface=""/>
        <a:cs typeface=""/>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32ABF9436A554682669080E8F6001C" ma:contentTypeVersion="14" ma:contentTypeDescription="Create a new document." ma:contentTypeScope="" ma:versionID="970c0516a954ee6b490dae32b3db7f40">
  <xsd:schema xmlns:xsd="http://www.w3.org/2001/XMLSchema" xmlns:xs="http://www.w3.org/2001/XMLSchema" xmlns:p="http://schemas.microsoft.com/office/2006/metadata/properties" xmlns:ns2="e1f311b2-0d55-4112-b286-7e4e8fa9a8da" xmlns:ns3="3c561658-1ae1-42b2-93c5-393e903d47e7" targetNamespace="http://schemas.microsoft.com/office/2006/metadata/properties" ma:root="true" ma:fieldsID="336db8666516c294f59f1d9f8da8c9ed" ns2:_="" ns3:_="">
    <xsd:import namespace="e1f311b2-0d55-4112-b286-7e4e8fa9a8da"/>
    <xsd:import namespace="3c561658-1ae1-42b2-93c5-393e903d47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311b2-0d55-4112-b286-7e4e8fa9a8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561658-1ae1-42b2-93c5-393e903d47e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1f311b2-0d55-4112-b286-7e4e8fa9a8da" xsi:nil="true"/>
  </documentManagement>
</p:properties>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220074A1-29E7-49B0-8284-C1CD601FB7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311b2-0d55-4112-b286-7e4e8fa9a8da"/>
    <ds:schemaRef ds:uri="3c561658-1ae1-42b2-93c5-393e903d4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4B194E-8B30-4377-8C59-ECFB902D2A26}">
  <ds:schemaRefs>
    <ds:schemaRef ds:uri="http://purl.org/dc/terms/"/>
    <ds:schemaRef ds:uri="http://purl.org/dc/dcmitype/"/>
    <ds:schemaRef ds:uri="3c561658-1ae1-42b2-93c5-393e903d47e7"/>
    <ds:schemaRef ds:uri="e1f311b2-0d55-4112-b286-7e4e8fa9a8da"/>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elements/1.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TM03457485[[fn=Mesh]]</Template>
  <TotalTime>670</TotalTime>
  <Words>1975</Words>
  <Application>Microsoft Office PowerPoint</Application>
  <PresentationFormat>Widescreen</PresentationFormat>
  <Paragraphs>225</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DM Sans</vt:lpstr>
      <vt:lpstr>Verdana</vt:lpstr>
      <vt:lpstr>Mesh</vt:lpstr>
      <vt:lpstr>Aligning Zero Suicide with CCBHC </vt:lpstr>
      <vt:lpstr>Why suicide Care matters for Texans</vt:lpstr>
      <vt:lpstr>Suicide Care Impact</vt:lpstr>
      <vt:lpstr>Meet the Panel </vt:lpstr>
      <vt:lpstr>Introduction </vt:lpstr>
      <vt:lpstr>Effective delivery techniques</vt:lpstr>
      <vt:lpstr>LEAD</vt:lpstr>
      <vt:lpstr>LEAD</vt:lpstr>
      <vt:lpstr>TRAIN</vt:lpstr>
      <vt:lpstr>TRAIN</vt:lpstr>
      <vt:lpstr>IDENTIFY</vt:lpstr>
      <vt:lpstr>IDENTIFY </vt:lpstr>
      <vt:lpstr>ENGAGE</vt:lpstr>
      <vt:lpstr>ENGAGE</vt:lpstr>
      <vt:lpstr>TREAT</vt:lpstr>
      <vt:lpstr>TREAT</vt:lpstr>
      <vt:lpstr>TRANSITION</vt:lpstr>
      <vt:lpstr>TRANSITION</vt:lpstr>
      <vt:lpstr>IMPROVE</vt:lpstr>
      <vt:lpstr>IMPROVE</vt:lpstr>
      <vt:lpstr>Suicide Care Initiative (SCI)</vt:lpstr>
      <vt:lpstr>Regional Suicide Care Support Centers (RSCSCs)</vt:lpstr>
      <vt:lpstr>Strengthening Suicide Prevention Through SCI</vt:lpstr>
      <vt:lpstr>Zero Suicide and CCBHCs are stronger together</vt:lpstr>
      <vt:lpstr>Ask us anything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J. Pedrick</dc:creator>
  <cp:lastModifiedBy>Jessica J. Pedrick</cp:lastModifiedBy>
  <cp:revision>6</cp:revision>
  <dcterms:created xsi:type="dcterms:W3CDTF">2025-06-05T16:53:42Z</dcterms:created>
  <dcterms:modified xsi:type="dcterms:W3CDTF">2025-06-24T16:18:52Z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0x010100CC32ABF9436A554682669080E8F6001C</vt:lpwstr>
  </property>
</Properties>
</file>