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0" r:id="rId3"/>
    <p:sldId id="257" r:id="rId4"/>
    <p:sldId id="261" r:id="rId5"/>
    <p:sldId id="262" r:id="rId6"/>
    <p:sldId id="290" r:id="rId7"/>
    <p:sldId id="287" r:id="rId8"/>
    <p:sldId id="288" r:id="rId9"/>
    <p:sldId id="297" r:id="rId10"/>
    <p:sldId id="292" r:id="rId11"/>
    <p:sldId id="293" r:id="rId12"/>
    <p:sldId id="291" r:id="rId13"/>
    <p:sldId id="273" r:id="rId14"/>
    <p:sldId id="264" r:id="rId15"/>
    <p:sldId id="294" r:id="rId16"/>
    <p:sldId id="269" r:id="rId17"/>
    <p:sldId id="263" r:id="rId18"/>
    <p:sldId id="274" r:id="rId19"/>
    <p:sldId id="295" r:id="rId20"/>
    <p:sldId id="277" r:id="rId21"/>
    <p:sldId id="279" r:id="rId22"/>
    <p:sldId id="265" r:id="rId23"/>
    <p:sldId id="289" r:id="rId24"/>
    <p:sldId id="282" r:id="rId25"/>
    <p:sldId id="259"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922"/>
    <a:srgbClr val="E9262F"/>
    <a:srgbClr val="C4A97C"/>
    <a:srgbClr val="333333"/>
    <a:srgbClr val="CCCCCC"/>
    <a:srgbClr val="4D5B2A"/>
    <a:srgbClr val="9A281E"/>
    <a:srgbClr val="FFFFFF"/>
    <a:srgbClr val="E8E9E8"/>
    <a:srgbClr val="EC2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0902" autoAdjust="0"/>
  </p:normalViewPr>
  <p:slideViewPr>
    <p:cSldViewPr snapToGrid="0">
      <p:cViewPr varScale="1">
        <p:scale>
          <a:sx n="90" d="100"/>
          <a:sy n="90" d="100"/>
        </p:scale>
        <p:origin x="1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C7FD2-ED0D-4048-894E-00FCF7BDBF25}"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5C7A5-2DFA-BB47-98FA-A5BD2A9C0C13}" type="slidenum">
              <a:rPr lang="en-US" smtClean="0"/>
              <a:t>‹#›</a:t>
            </a:fld>
            <a:endParaRPr lang="en-US"/>
          </a:p>
        </p:txBody>
      </p:sp>
    </p:spTree>
    <p:extLst>
      <p:ext uri="{BB962C8B-B14F-4D97-AF65-F5344CB8AC3E}">
        <p14:creationId xmlns:p14="http://schemas.microsoft.com/office/powerpoint/2010/main" val="328754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1</a:t>
            </a:fld>
            <a:endParaRPr lang="en-US"/>
          </a:p>
        </p:txBody>
      </p:sp>
    </p:spTree>
    <p:extLst>
      <p:ext uri="{BB962C8B-B14F-4D97-AF65-F5344CB8AC3E}">
        <p14:creationId xmlns:p14="http://schemas.microsoft.com/office/powerpoint/2010/main" val="31460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10</a:t>
            </a:fld>
            <a:endParaRPr lang="en-US"/>
          </a:p>
        </p:txBody>
      </p:sp>
    </p:spTree>
    <p:extLst>
      <p:ext uri="{BB962C8B-B14F-4D97-AF65-F5344CB8AC3E}">
        <p14:creationId xmlns:p14="http://schemas.microsoft.com/office/powerpoint/2010/main" val="178770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 DC</a:t>
            </a:r>
          </a:p>
        </p:txBody>
      </p:sp>
      <p:sp>
        <p:nvSpPr>
          <p:cNvPr id="4" name="Slide Number Placeholder 3"/>
          <p:cNvSpPr>
            <a:spLocks noGrp="1"/>
          </p:cNvSpPr>
          <p:nvPr>
            <p:ph type="sldNum" sz="quarter" idx="5"/>
          </p:nvPr>
        </p:nvSpPr>
        <p:spPr/>
        <p:txBody>
          <a:bodyPr/>
          <a:lstStyle/>
          <a:p>
            <a:fld id="{4D55C7A5-2DFA-BB47-98FA-A5BD2A9C0C13}" type="slidenum">
              <a:rPr lang="en-US" smtClean="0"/>
              <a:t>11</a:t>
            </a:fld>
            <a:endParaRPr lang="en-US"/>
          </a:p>
        </p:txBody>
      </p:sp>
    </p:spTree>
    <p:extLst>
      <p:ext uri="{BB962C8B-B14F-4D97-AF65-F5344CB8AC3E}">
        <p14:creationId xmlns:p14="http://schemas.microsoft.com/office/powerpoint/2010/main" val="28525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12</a:t>
            </a:fld>
            <a:endParaRPr lang="en-US"/>
          </a:p>
        </p:txBody>
      </p:sp>
    </p:spTree>
    <p:extLst>
      <p:ext uri="{BB962C8B-B14F-4D97-AF65-F5344CB8AC3E}">
        <p14:creationId xmlns:p14="http://schemas.microsoft.com/office/powerpoint/2010/main" val="229295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Fireworks animation?</a:t>
            </a:r>
          </a:p>
          <a:p>
            <a:endParaRPr lang="en-US" dirty="0"/>
          </a:p>
          <a:p>
            <a:r>
              <a:rPr lang="en-US" dirty="0"/>
              <a:t>PO/DC</a:t>
            </a:r>
          </a:p>
        </p:txBody>
      </p:sp>
      <p:sp>
        <p:nvSpPr>
          <p:cNvPr id="4" name="Slide Number Placeholder 3"/>
          <p:cNvSpPr>
            <a:spLocks noGrp="1"/>
          </p:cNvSpPr>
          <p:nvPr>
            <p:ph type="sldNum" sz="quarter" idx="5"/>
          </p:nvPr>
        </p:nvSpPr>
        <p:spPr/>
        <p:txBody>
          <a:bodyPr/>
          <a:lstStyle/>
          <a:p>
            <a:fld id="{4D55C7A5-2DFA-BB47-98FA-A5BD2A9C0C13}" type="slidenum">
              <a:rPr lang="en-US" smtClean="0"/>
              <a:t>13</a:t>
            </a:fld>
            <a:endParaRPr lang="en-US"/>
          </a:p>
        </p:txBody>
      </p:sp>
    </p:spTree>
    <p:extLst>
      <p:ext uri="{BB962C8B-B14F-4D97-AF65-F5344CB8AC3E}">
        <p14:creationId xmlns:p14="http://schemas.microsoft.com/office/powerpoint/2010/main" val="218037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Texas Tech University Health Sciences Center (TTUHSC) El Paso Department of Psychiatry and the El Paso County Attorney's Office are proposing a mutually beneficial partnership that will create expansion, sustainability, and innovation for the El Paso community. Embedding general psychiatry residents and forensic psychiatry fellows in the judiciary and legal system will increase interest among trainees in working with forensic populations after graduation and in pursuing additional fellowship training in forensic psychiatry, as well as cultivate more positive attitudes toward, and less avoidance of, forensic patients (Frierson, 2020). It would also create an innovative curriculum and diverse training experiences for forensic psychiatry fellows. On the legal side, psychiatry trainees would provide clinical expertise to both criminal and civil judges, enhancing the ability of the judicial system to better serve the individual needs of each person that encounters the legal system. Additionally, the legal requirements for criminal and civil diversion processes will be met, in turn creating expansion for mental health programs and sustainability for the overall court systems. The collaborative efforts will further the model of therapeutic jurisprudence, which facilitates the healing of an individual in the legal system, rather than continuing a punitive judicial experience. This collaboration will assist El Paso in becoming a model that can be implemented nationally.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DC</a:t>
            </a:r>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14</a:t>
            </a:fld>
            <a:endParaRPr lang="en-US"/>
          </a:p>
        </p:txBody>
      </p:sp>
    </p:spTree>
    <p:extLst>
      <p:ext uri="{BB962C8B-B14F-4D97-AF65-F5344CB8AC3E}">
        <p14:creationId xmlns:p14="http://schemas.microsoft.com/office/powerpoint/2010/main" val="92575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stars aligned</a:t>
            </a:r>
          </a:p>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15</a:t>
            </a:fld>
            <a:endParaRPr lang="en-US"/>
          </a:p>
        </p:txBody>
      </p:sp>
    </p:spTree>
    <p:extLst>
      <p:ext uri="{BB962C8B-B14F-4D97-AF65-F5344CB8AC3E}">
        <p14:creationId xmlns:p14="http://schemas.microsoft.com/office/powerpoint/2010/main" val="328177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DC/PO</a:t>
            </a:r>
          </a:p>
          <a:p>
            <a:endParaRPr lang="en-US" dirty="0"/>
          </a:p>
          <a:p>
            <a:r>
              <a:rPr lang="en-US" dirty="0"/>
              <a:t>Finding Training Sites</a:t>
            </a:r>
          </a:p>
          <a:p>
            <a:r>
              <a:rPr lang="en-US" dirty="0"/>
              <a:t>Other stakeholders</a:t>
            </a:r>
          </a:p>
          <a:p>
            <a:pPr marL="0" indent="0">
              <a:buNone/>
            </a:pPr>
            <a:r>
              <a:rPr lang="en-US" dirty="0"/>
              <a:t>Fear of starting something new</a:t>
            </a:r>
          </a:p>
          <a:p>
            <a:pPr marL="0" indent="0">
              <a:buNone/>
            </a:pPr>
            <a:r>
              <a:rPr lang="en-US" dirty="0"/>
              <a:t>Resistance from jails and prisons to allow outside entity into their space/Litigation concerns</a:t>
            </a:r>
          </a:p>
          <a:p>
            <a:pPr marL="0" indent="0">
              <a:buNone/>
            </a:pPr>
            <a:r>
              <a:rPr lang="en-US" dirty="0"/>
              <a:t>Criticism of AOT from civil liberties groups </a:t>
            </a:r>
          </a:p>
        </p:txBody>
      </p:sp>
      <p:sp>
        <p:nvSpPr>
          <p:cNvPr id="4" name="Slide Number Placeholder 3"/>
          <p:cNvSpPr>
            <a:spLocks noGrp="1"/>
          </p:cNvSpPr>
          <p:nvPr>
            <p:ph type="sldNum" sz="quarter" idx="5"/>
          </p:nvPr>
        </p:nvSpPr>
        <p:spPr/>
        <p:txBody>
          <a:bodyPr/>
          <a:lstStyle/>
          <a:p>
            <a:fld id="{4D55C7A5-2DFA-BB47-98FA-A5BD2A9C0C13}" type="slidenum">
              <a:rPr lang="en-US" smtClean="0"/>
              <a:t>16</a:t>
            </a:fld>
            <a:endParaRPr lang="en-US"/>
          </a:p>
        </p:txBody>
      </p:sp>
    </p:spTree>
    <p:extLst>
      <p:ext uri="{BB962C8B-B14F-4D97-AF65-F5344CB8AC3E}">
        <p14:creationId xmlns:p14="http://schemas.microsoft.com/office/powerpoint/2010/main" val="44426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DC/PO</a:t>
            </a:r>
          </a:p>
          <a:p>
            <a:endParaRPr lang="en-US" dirty="0"/>
          </a:p>
          <a:p>
            <a:r>
              <a:rPr lang="en-US" dirty="0"/>
              <a:t>AOT- LARA</a:t>
            </a:r>
          </a:p>
          <a:p>
            <a:r>
              <a:rPr lang="en-US" dirty="0"/>
              <a:t>Feedback from a PGY-1 on the didactics?</a:t>
            </a:r>
          </a:p>
          <a:p>
            <a:r>
              <a:rPr lang="en-US" dirty="0"/>
              <a:t>Email from defense attorney complimenting the changes in testimony</a:t>
            </a:r>
          </a:p>
        </p:txBody>
      </p:sp>
      <p:sp>
        <p:nvSpPr>
          <p:cNvPr id="4" name="Slide Number Placeholder 3"/>
          <p:cNvSpPr>
            <a:spLocks noGrp="1"/>
          </p:cNvSpPr>
          <p:nvPr>
            <p:ph type="sldNum" sz="quarter" idx="5"/>
          </p:nvPr>
        </p:nvSpPr>
        <p:spPr/>
        <p:txBody>
          <a:bodyPr/>
          <a:lstStyle/>
          <a:p>
            <a:fld id="{4D55C7A5-2DFA-BB47-98FA-A5BD2A9C0C13}" type="slidenum">
              <a:rPr lang="en-US" smtClean="0"/>
              <a:t>17</a:t>
            </a:fld>
            <a:endParaRPr lang="en-US"/>
          </a:p>
        </p:txBody>
      </p:sp>
    </p:spTree>
    <p:extLst>
      <p:ext uri="{BB962C8B-B14F-4D97-AF65-F5344CB8AC3E}">
        <p14:creationId xmlns:p14="http://schemas.microsoft.com/office/powerpoint/2010/main" val="231252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18</a:t>
            </a:fld>
            <a:endParaRPr lang="en-US"/>
          </a:p>
        </p:txBody>
      </p:sp>
    </p:spTree>
    <p:extLst>
      <p:ext uri="{BB962C8B-B14F-4D97-AF65-F5344CB8AC3E}">
        <p14:creationId xmlns:p14="http://schemas.microsoft.com/office/powerpoint/2010/main" val="365384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a:t>
            </a:r>
          </a:p>
        </p:txBody>
      </p:sp>
      <p:sp>
        <p:nvSpPr>
          <p:cNvPr id="4" name="Slide Number Placeholder 3"/>
          <p:cNvSpPr>
            <a:spLocks noGrp="1"/>
          </p:cNvSpPr>
          <p:nvPr>
            <p:ph type="sldNum" sz="quarter" idx="5"/>
          </p:nvPr>
        </p:nvSpPr>
        <p:spPr/>
        <p:txBody>
          <a:bodyPr/>
          <a:lstStyle/>
          <a:p>
            <a:fld id="{4D55C7A5-2DFA-BB47-98FA-A5BD2A9C0C13}" type="slidenum">
              <a:rPr lang="en-US" smtClean="0"/>
              <a:t>19</a:t>
            </a:fld>
            <a:endParaRPr lang="en-US"/>
          </a:p>
        </p:txBody>
      </p:sp>
    </p:spTree>
    <p:extLst>
      <p:ext uri="{BB962C8B-B14F-4D97-AF65-F5344CB8AC3E}">
        <p14:creationId xmlns:p14="http://schemas.microsoft.com/office/powerpoint/2010/main" val="325906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2</a:t>
            </a:fld>
            <a:endParaRPr lang="en-US"/>
          </a:p>
        </p:txBody>
      </p:sp>
    </p:spTree>
    <p:extLst>
      <p:ext uri="{BB962C8B-B14F-4D97-AF65-F5344CB8AC3E}">
        <p14:creationId xmlns:p14="http://schemas.microsoft.com/office/powerpoint/2010/main" val="50449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PO/DC</a:t>
            </a:r>
          </a:p>
          <a:p>
            <a:endParaRPr lang="en-US" dirty="0"/>
          </a:p>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20</a:t>
            </a:fld>
            <a:endParaRPr lang="en-US"/>
          </a:p>
        </p:txBody>
      </p:sp>
    </p:spTree>
    <p:extLst>
      <p:ext uri="{BB962C8B-B14F-4D97-AF65-F5344CB8AC3E}">
        <p14:creationId xmlns:p14="http://schemas.microsoft.com/office/powerpoint/2010/main" val="68337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21</a:t>
            </a:fld>
            <a:endParaRPr lang="en-US"/>
          </a:p>
        </p:txBody>
      </p:sp>
    </p:spTree>
    <p:extLst>
      <p:ext uri="{BB962C8B-B14F-4D97-AF65-F5344CB8AC3E}">
        <p14:creationId xmlns:p14="http://schemas.microsoft.com/office/powerpoint/2010/main" val="2522711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22</a:t>
            </a:fld>
            <a:endParaRPr lang="en-US"/>
          </a:p>
        </p:txBody>
      </p:sp>
    </p:spTree>
    <p:extLst>
      <p:ext uri="{BB962C8B-B14F-4D97-AF65-F5344CB8AC3E}">
        <p14:creationId xmlns:p14="http://schemas.microsoft.com/office/powerpoint/2010/main" val="202348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23</a:t>
            </a:fld>
            <a:endParaRPr lang="en-US"/>
          </a:p>
        </p:txBody>
      </p:sp>
    </p:spTree>
    <p:extLst>
      <p:ext uri="{BB962C8B-B14F-4D97-AF65-F5344CB8AC3E}">
        <p14:creationId xmlns:p14="http://schemas.microsoft.com/office/powerpoint/2010/main" val="360807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24</a:t>
            </a:fld>
            <a:endParaRPr lang="en-US"/>
          </a:p>
        </p:txBody>
      </p:sp>
    </p:spTree>
    <p:extLst>
      <p:ext uri="{BB962C8B-B14F-4D97-AF65-F5344CB8AC3E}">
        <p14:creationId xmlns:p14="http://schemas.microsoft.com/office/powerpoint/2010/main" val="295442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25</a:t>
            </a:fld>
            <a:endParaRPr lang="en-US"/>
          </a:p>
        </p:txBody>
      </p:sp>
    </p:spTree>
    <p:extLst>
      <p:ext uri="{BB962C8B-B14F-4D97-AF65-F5344CB8AC3E}">
        <p14:creationId xmlns:p14="http://schemas.microsoft.com/office/powerpoint/2010/main" val="3205023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26</a:t>
            </a:fld>
            <a:endParaRPr lang="en-US"/>
          </a:p>
        </p:txBody>
      </p:sp>
    </p:spTree>
    <p:extLst>
      <p:ext uri="{BB962C8B-B14F-4D97-AF65-F5344CB8AC3E}">
        <p14:creationId xmlns:p14="http://schemas.microsoft.com/office/powerpoint/2010/main" val="211904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3</a:t>
            </a:fld>
            <a:endParaRPr lang="en-US"/>
          </a:p>
        </p:txBody>
      </p:sp>
    </p:spTree>
    <p:extLst>
      <p:ext uri="{BB962C8B-B14F-4D97-AF65-F5344CB8AC3E}">
        <p14:creationId xmlns:p14="http://schemas.microsoft.com/office/powerpoint/2010/main" val="119321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4</a:t>
            </a:fld>
            <a:endParaRPr lang="en-US"/>
          </a:p>
        </p:txBody>
      </p:sp>
    </p:spTree>
    <p:extLst>
      <p:ext uri="{BB962C8B-B14F-4D97-AF65-F5344CB8AC3E}">
        <p14:creationId xmlns:p14="http://schemas.microsoft.com/office/powerpoint/2010/main" val="272409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a:t>
            </a:r>
          </a:p>
        </p:txBody>
      </p:sp>
      <p:sp>
        <p:nvSpPr>
          <p:cNvPr id="4" name="Slide Number Placeholder 3"/>
          <p:cNvSpPr>
            <a:spLocks noGrp="1"/>
          </p:cNvSpPr>
          <p:nvPr>
            <p:ph type="sldNum" sz="quarter" idx="5"/>
          </p:nvPr>
        </p:nvSpPr>
        <p:spPr/>
        <p:txBody>
          <a:bodyPr/>
          <a:lstStyle/>
          <a:p>
            <a:fld id="{4D55C7A5-2DFA-BB47-98FA-A5BD2A9C0C13}" type="slidenum">
              <a:rPr lang="en-US" smtClean="0"/>
              <a:t>5</a:t>
            </a:fld>
            <a:endParaRPr lang="en-US"/>
          </a:p>
        </p:txBody>
      </p:sp>
    </p:spTree>
    <p:extLst>
      <p:ext uri="{BB962C8B-B14F-4D97-AF65-F5344CB8AC3E}">
        <p14:creationId xmlns:p14="http://schemas.microsoft.com/office/powerpoint/2010/main" val="206429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PO/KT</a:t>
            </a:r>
          </a:p>
        </p:txBody>
      </p:sp>
      <p:sp>
        <p:nvSpPr>
          <p:cNvPr id="4" name="Slide Number Placeholder 3"/>
          <p:cNvSpPr>
            <a:spLocks noGrp="1"/>
          </p:cNvSpPr>
          <p:nvPr>
            <p:ph type="sldNum" sz="quarter" idx="5"/>
          </p:nvPr>
        </p:nvSpPr>
        <p:spPr/>
        <p:txBody>
          <a:bodyPr/>
          <a:lstStyle/>
          <a:p>
            <a:fld id="{4D55C7A5-2DFA-BB47-98FA-A5BD2A9C0C13}" type="slidenum">
              <a:rPr lang="en-US" smtClean="0"/>
              <a:t>6</a:t>
            </a:fld>
            <a:endParaRPr lang="en-US"/>
          </a:p>
        </p:txBody>
      </p:sp>
    </p:spTree>
    <p:extLst>
      <p:ext uri="{BB962C8B-B14F-4D97-AF65-F5344CB8AC3E}">
        <p14:creationId xmlns:p14="http://schemas.microsoft.com/office/powerpoint/2010/main" val="32417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Slide Number Placeholder 3"/>
          <p:cNvSpPr>
            <a:spLocks noGrp="1"/>
          </p:cNvSpPr>
          <p:nvPr>
            <p:ph type="sldNum" sz="quarter" idx="5"/>
          </p:nvPr>
        </p:nvSpPr>
        <p:spPr/>
        <p:txBody>
          <a:bodyPr/>
          <a:lstStyle/>
          <a:p>
            <a:fld id="{4D55C7A5-2DFA-BB47-98FA-A5BD2A9C0C13}" type="slidenum">
              <a:rPr lang="en-US" smtClean="0"/>
              <a:t>7</a:t>
            </a:fld>
            <a:endParaRPr lang="en-US"/>
          </a:p>
        </p:txBody>
      </p:sp>
    </p:spTree>
    <p:extLst>
      <p:ext uri="{BB962C8B-B14F-4D97-AF65-F5344CB8AC3E}">
        <p14:creationId xmlns:p14="http://schemas.microsoft.com/office/powerpoint/2010/main" val="114010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p:txBody>
      </p:sp>
      <p:sp>
        <p:nvSpPr>
          <p:cNvPr id="4" name="Slide Number Placeholder 3"/>
          <p:cNvSpPr>
            <a:spLocks noGrp="1"/>
          </p:cNvSpPr>
          <p:nvPr>
            <p:ph type="sldNum" sz="quarter" idx="5"/>
          </p:nvPr>
        </p:nvSpPr>
        <p:spPr/>
        <p:txBody>
          <a:bodyPr/>
          <a:lstStyle/>
          <a:p>
            <a:fld id="{4D55C7A5-2DFA-BB47-98FA-A5BD2A9C0C13}" type="slidenum">
              <a:rPr lang="en-US" smtClean="0"/>
              <a:t>8</a:t>
            </a:fld>
            <a:endParaRPr lang="en-US"/>
          </a:p>
        </p:txBody>
      </p:sp>
    </p:spTree>
    <p:extLst>
      <p:ext uri="{BB962C8B-B14F-4D97-AF65-F5344CB8AC3E}">
        <p14:creationId xmlns:p14="http://schemas.microsoft.com/office/powerpoint/2010/main" val="247778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Lora" pitchFamily="2" charset="0"/>
              </a:rPr>
              <a:t>The Judges and Psychiatrists Leadership Initiative (JPLI) aims to stimulate, support, and enhance efforts by judges and psychiatrists to improve judicial, community, and systemic responses to people with behavioral health needs who are involved in the justice system by</a:t>
            </a:r>
          </a:p>
          <a:p>
            <a:endParaRPr lang="en-US" dirty="0"/>
          </a:p>
        </p:txBody>
      </p:sp>
      <p:sp>
        <p:nvSpPr>
          <p:cNvPr id="4" name="Slide Number Placeholder 3"/>
          <p:cNvSpPr>
            <a:spLocks noGrp="1"/>
          </p:cNvSpPr>
          <p:nvPr>
            <p:ph type="sldNum" sz="quarter" idx="5"/>
          </p:nvPr>
        </p:nvSpPr>
        <p:spPr/>
        <p:txBody>
          <a:bodyPr/>
          <a:lstStyle/>
          <a:p>
            <a:fld id="{4D55C7A5-2DFA-BB47-98FA-A5BD2A9C0C13}" type="slidenum">
              <a:rPr lang="en-US" smtClean="0"/>
              <a:t>9</a:t>
            </a:fld>
            <a:endParaRPr lang="en-US"/>
          </a:p>
        </p:txBody>
      </p:sp>
    </p:spTree>
    <p:extLst>
      <p:ext uri="{BB962C8B-B14F-4D97-AF65-F5344CB8AC3E}">
        <p14:creationId xmlns:p14="http://schemas.microsoft.com/office/powerpoint/2010/main" val="47988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0DC9-BDE3-332F-6DBE-EBEDFD200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631D8-9BED-40C7-CCD7-6AA6AD132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96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8831-0E0B-4966-8640-F1E5BE1044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DC8C78-919B-7100-8913-44F037344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946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64F4-0CC6-4DD4-12CC-8DF6BDBFE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4952A-8238-0F53-8820-BBD845BA9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EB6B3-ED85-C745-01BA-237E23F40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0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14DE-0BFF-894A-C468-5CE75674E18D}"/>
              </a:ext>
            </a:extLst>
          </p:cNvPr>
          <p:cNvSpPr>
            <a:spLocks noGrp="1"/>
          </p:cNvSpPr>
          <p:nvPr>
            <p:ph type="title"/>
          </p:nvPr>
        </p:nvSpPr>
        <p:spPr>
          <a:xfrm>
            <a:off x="839788" y="1033462"/>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107E65-B77A-AEF0-8C9E-230BA7AE112B}"/>
              </a:ext>
            </a:extLst>
          </p:cNvPr>
          <p:cNvSpPr>
            <a:spLocks noGrp="1"/>
          </p:cNvSpPr>
          <p:nvPr>
            <p:ph type="body" idx="1"/>
          </p:nvPr>
        </p:nvSpPr>
        <p:spPr>
          <a:xfrm>
            <a:off x="839788" y="23495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F8B1D-F39B-435A-FA10-D985DDAEFCFE}"/>
              </a:ext>
            </a:extLst>
          </p:cNvPr>
          <p:cNvSpPr>
            <a:spLocks noGrp="1"/>
          </p:cNvSpPr>
          <p:nvPr>
            <p:ph sz="half" idx="2"/>
          </p:nvPr>
        </p:nvSpPr>
        <p:spPr>
          <a:xfrm>
            <a:off x="839788" y="3173412"/>
            <a:ext cx="5157787" cy="3368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53955-FD9E-F4AE-BA89-0EC2512A24CE}"/>
              </a:ext>
            </a:extLst>
          </p:cNvPr>
          <p:cNvSpPr>
            <a:spLocks noGrp="1"/>
          </p:cNvSpPr>
          <p:nvPr>
            <p:ph type="body" sz="quarter" idx="3"/>
          </p:nvPr>
        </p:nvSpPr>
        <p:spPr>
          <a:xfrm>
            <a:off x="6172200" y="23495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3321C-EB6B-A2B5-D992-4C3C4C3E1CB6}"/>
              </a:ext>
            </a:extLst>
          </p:cNvPr>
          <p:cNvSpPr>
            <a:spLocks noGrp="1"/>
          </p:cNvSpPr>
          <p:nvPr>
            <p:ph sz="quarter" idx="4"/>
          </p:nvPr>
        </p:nvSpPr>
        <p:spPr>
          <a:xfrm>
            <a:off x="6172200" y="3173412"/>
            <a:ext cx="5183188" cy="3368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64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FB64-AEA6-3F43-A0DF-2994F268C5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764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FA37-FDB4-E5EC-B721-B7F9DC407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43F83-8FBF-859A-BD1B-15D3C2B0DC74}"/>
              </a:ext>
            </a:extLst>
          </p:cNvPr>
          <p:cNvSpPr>
            <a:spLocks noGrp="1"/>
          </p:cNvSpPr>
          <p:nvPr>
            <p:ph idx="1"/>
          </p:nvPr>
        </p:nvSpPr>
        <p:spPr>
          <a:xfrm>
            <a:off x="5183188" y="1465385"/>
            <a:ext cx="6172200" cy="43956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37F4D2B-C15D-C21B-5397-83A0B6F70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100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E488-DE92-866F-4C1B-28CC8C114A7A}"/>
              </a:ext>
            </a:extLst>
          </p:cNvPr>
          <p:cNvSpPr>
            <a:spLocks noGrp="1"/>
          </p:cNvSpPr>
          <p:nvPr>
            <p:ph type="title"/>
          </p:nvPr>
        </p:nvSpPr>
        <p:spPr>
          <a:xfrm>
            <a:off x="839788" y="812677"/>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AFB82A-027B-6E36-97CE-437074AE4774}"/>
              </a:ext>
            </a:extLst>
          </p:cNvPr>
          <p:cNvSpPr>
            <a:spLocks noGrp="1"/>
          </p:cNvSpPr>
          <p:nvPr>
            <p:ph type="pic" idx="1"/>
          </p:nvPr>
        </p:nvSpPr>
        <p:spPr>
          <a:xfrm>
            <a:off x="5183188" y="13508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D63B08-899B-64F7-F7AE-26F50648664D}"/>
              </a:ext>
            </a:extLst>
          </p:cNvPr>
          <p:cNvSpPr>
            <a:spLocks noGrp="1"/>
          </p:cNvSpPr>
          <p:nvPr>
            <p:ph type="body" sz="half" idx="2"/>
          </p:nvPr>
        </p:nvSpPr>
        <p:spPr>
          <a:xfrm>
            <a:off x="839788" y="241287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2964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9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1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4B2E7-33BC-BD0D-C0B8-3C24FCAE0150}"/>
              </a:ext>
            </a:extLst>
          </p:cNvPr>
          <p:cNvSpPr>
            <a:spLocks noGrp="1"/>
          </p:cNvSpPr>
          <p:nvPr>
            <p:ph type="title"/>
          </p:nvPr>
        </p:nvSpPr>
        <p:spPr>
          <a:xfrm>
            <a:off x="838200" y="1217448"/>
            <a:ext cx="10515600" cy="1009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3B6045-528B-832F-5C9B-2473F153096C}"/>
              </a:ext>
            </a:extLst>
          </p:cNvPr>
          <p:cNvSpPr>
            <a:spLocks noGrp="1"/>
          </p:cNvSpPr>
          <p:nvPr>
            <p:ph type="body" idx="1"/>
          </p:nvPr>
        </p:nvSpPr>
        <p:spPr>
          <a:xfrm>
            <a:off x="838200" y="2555631"/>
            <a:ext cx="10515600" cy="36213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C755E84B-7AD8-D633-FC89-8A902A08A1D3}"/>
              </a:ext>
            </a:extLst>
          </p:cNvPr>
          <p:cNvPicPr>
            <a:picLocks noChangeAspect="1"/>
          </p:cNvPicPr>
          <p:nvPr userDrawn="1"/>
        </p:nvPicPr>
        <p:blipFill rotWithShape="1">
          <a:blip r:embed="rId11"/>
          <a:srcRect t="9224" r="17267" b="80971"/>
          <a:stretch/>
        </p:blipFill>
        <p:spPr>
          <a:xfrm>
            <a:off x="0" y="5990897"/>
            <a:ext cx="12174351" cy="867103"/>
          </a:xfrm>
          <a:prstGeom prst="rect">
            <a:avLst/>
          </a:prstGeom>
        </p:spPr>
      </p:pic>
    </p:spTree>
    <p:extLst>
      <p:ext uri="{BB962C8B-B14F-4D97-AF65-F5344CB8AC3E}">
        <p14:creationId xmlns:p14="http://schemas.microsoft.com/office/powerpoint/2010/main" val="26547129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5" r:id="rId8"/>
    <p:sldLayoutId id="21474836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A78B7A5-39F0-F3B7-9655-D37510615B64}"/>
              </a:ext>
            </a:extLst>
          </p:cNvPr>
          <p:cNvPicPr>
            <a:picLocks noChangeAspect="1"/>
          </p:cNvPicPr>
          <p:nvPr/>
        </p:nvPicPr>
        <p:blipFill>
          <a:blip r:embed="rId4"/>
          <a:stretch>
            <a:fillRect/>
          </a:stretch>
        </p:blipFill>
        <p:spPr>
          <a:xfrm>
            <a:off x="2917084" y="525517"/>
            <a:ext cx="6357831" cy="4912869"/>
          </a:xfrm>
          <a:prstGeom prst="rect">
            <a:avLst/>
          </a:prstGeom>
        </p:spPr>
      </p:pic>
    </p:spTree>
    <p:extLst>
      <p:ext uri="{BB962C8B-B14F-4D97-AF65-F5344CB8AC3E}">
        <p14:creationId xmlns:p14="http://schemas.microsoft.com/office/powerpoint/2010/main" val="265580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FC9EA-7BA2-452C-B7EB-E99B7D7FF40A}"/>
              </a:ext>
            </a:extLst>
          </p:cNvPr>
          <p:cNvSpPr>
            <a:spLocks noGrp="1"/>
          </p:cNvSpPr>
          <p:nvPr>
            <p:ph type="title"/>
          </p:nvPr>
        </p:nvSpPr>
        <p:spPr>
          <a:xfrm>
            <a:off x="498763" y="1084444"/>
            <a:ext cx="10273145" cy="1009651"/>
          </a:xfrm>
        </p:spPr>
        <p:txBody>
          <a:bodyPr>
            <a:normAutofit/>
          </a:bodyPr>
          <a:lstStyle/>
          <a:p>
            <a:r>
              <a:rPr lang="en-US" dirty="0">
                <a:solidFill>
                  <a:srgbClr val="9A281E"/>
                </a:solidFill>
                <a:latin typeface="Roboto Medium" panose="02000000000000000000" pitchFamily="2" charset="0"/>
                <a:ea typeface="Roboto Medium" panose="02000000000000000000" pitchFamily="2" charset="0"/>
                <a:cs typeface="+mn-cs"/>
              </a:rPr>
              <a:t>Initial Legal Exposure in Residency</a:t>
            </a:r>
          </a:p>
        </p:txBody>
      </p:sp>
      <p:sp>
        <p:nvSpPr>
          <p:cNvPr id="5" name="Content Placeholder 4">
            <a:extLst>
              <a:ext uri="{FF2B5EF4-FFF2-40B4-BE49-F238E27FC236}">
                <a16:creationId xmlns:a16="http://schemas.microsoft.com/office/drawing/2014/main" id="{2D819C31-6099-4B92-B344-0EE7DEA0FF2A}"/>
              </a:ext>
            </a:extLst>
          </p:cNvPr>
          <p:cNvSpPr>
            <a:spLocks noGrp="1"/>
          </p:cNvSpPr>
          <p:nvPr>
            <p:ph idx="1"/>
          </p:nvPr>
        </p:nvSpPr>
        <p:spPr/>
        <p:txBody>
          <a:bodyPr/>
          <a:lstStyle/>
          <a:p>
            <a:r>
              <a:rPr lang="en-US" dirty="0"/>
              <a:t>PGY-1s rotate at forensic state hospital</a:t>
            </a:r>
          </a:p>
          <a:p>
            <a:pPr lvl="1"/>
            <a:r>
              <a:rPr lang="en-US" dirty="0"/>
              <a:t>El Paso Psychiatric Center</a:t>
            </a:r>
          </a:p>
          <a:p>
            <a:r>
              <a:rPr lang="en-US" dirty="0"/>
              <a:t>Legal training for PGY-1s at orientation </a:t>
            </a:r>
          </a:p>
          <a:p>
            <a:pPr lvl="1"/>
            <a:r>
              <a:rPr lang="en-US" dirty="0"/>
              <a:t>Led by Assistant County Attorney in the Mental Health Litigation Unit</a:t>
            </a:r>
          </a:p>
          <a:p>
            <a:r>
              <a:rPr lang="en-US" dirty="0"/>
              <a:t>Traditional Forensic Didactics</a:t>
            </a:r>
          </a:p>
        </p:txBody>
      </p:sp>
    </p:spTree>
    <p:extLst>
      <p:ext uri="{BB962C8B-B14F-4D97-AF65-F5344CB8AC3E}">
        <p14:creationId xmlns:p14="http://schemas.microsoft.com/office/powerpoint/2010/main" val="145957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CE486-C09F-4030-B77D-EF5F6BC21B31}"/>
              </a:ext>
            </a:extLst>
          </p:cNvPr>
          <p:cNvSpPr>
            <a:spLocks noGrp="1"/>
          </p:cNvSpPr>
          <p:nvPr>
            <p:ph type="title"/>
          </p:nvPr>
        </p:nvSpPr>
        <p:spPr>
          <a:xfrm>
            <a:off x="762001" y="378284"/>
            <a:ext cx="10515600" cy="1325563"/>
          </a:xfrm>
        </p:spPr>
        <p:txBody>
          <a:bodyPr>
            <a:normAutofit/>
          </a:bodyPr>
          <a:lstStyle/>
          <a:p>
            <a:r>
              <a:rPr lang="en-US" dirty="0">
                <a:solidFill>
                  <a:srgbClr val="9A281E"/>
                </a:solidFill>
                <a:latin typeface="Roboto Medium" panose="02000000000000000000" pitchFamily="2" charset="0"/>
                <a:ea typeface="Roboto Medium" panose="02000000000000000000" pitchFamily="2" charset="0"/>
                <a:cs typeface="+mn-cs"/>
              </a:rPr>
              <a:t>Silos</a:t>
            </a:r>
          </a:p>
        </p:txBody>
      </p:sp>
      <p:sp>
        <p:nvSpPr>
          <p:cNvPr id="7" name="Text Placeholder 6">
            <a:extLst>
              <a:ext uri="{FF2B5EF4-FFF2-40B4-BE49-F238E27FC236}">
                <a16:creationId xmlns:a16="http://schemas.microsoft.com/office/drawing/2014/main" id="{CA010BCE-D3BF-4C06-ACB0-82B629970646}"/>
              </a:ext>
            </a:extLst>
          </p:cNvPr>
          <p:cNvSpPr>
            <a:spLocks noGrp="1"/>
          </p:cNvSpPr>
          <p:nvPr>
            <p:ph type="body" idx="1"/>
          </p:nvPr>
        </p:nvSpPr>
        <p:spPr>
          <a:xfrm>
            <a:off x="839788" y="1453021"/>
            <a:ext cx="5157787" cy="823912"/>
          </a:xfrm>
        </p:spPr>
        <p:txBody>
          <a:bodyPr/>
          <a:lstStyle/>
          <a:p>
            <a:r>
              <a:rPr lang="en-US" dirty="0"/>
              <a:t>Psychiatric Side</a:t>
            </a:r>
          </a:p>
        </p:txBody>
      </p:sp>
      <p:sp>
        <p:nvSpPr>
          <p:cNvPr id="8" name="Content Placeholder 7">
            <a:extLst>
              <a:ext uri="{FF2B5EF4-FFF2-40B4-BE49-F238E27FC236}">
                <a16:creationId xmlns:a16="http://schemas.microsoft.com/office/drawing/2014/main" id="{78347F7A-C696-4AE2-A830-1242E9B75E4F}"/>
              </a:ext>
            </a:extLst>
          </p:cNvPr>
          <p:cNvSpPr>
            <a:spLocks noGrp="1"/>
          </p:cNvSpPr>
          <p:nvPr>
            <p:ph sz="half" idx="2"/>
          </p:nvPr>
        </p:nvSpPr>
        <p:spPr>
          <a:xfrm>
            <a:off x="839788" y="2276933"/>
            <a:ext cx="5157787" cy="3368065"/>
          </a:xfrm>
        </p:spPr>
        <p:txBody>
          <a:bodyPr>
            <a:normAutofit/>
          </a:bodyPr>
          <a:lstStyle/>
          <a:p>
            <a:r>
              <a:rPr lang="en-US" dirty="0"/>
              <a:t>Learning new jurisdiction</a:t>
            </a:r>
          </a:p>
          <a:p>
            <a:pPr lvl="1"/>
            <a:r>
              <a:rPr lang="en-US" dirty="0"/>
              <a:t>Full time general psychiatrist</a:t>
            </a:r>
          </a:p>
          <a:p>
            <a:pPr lvl="1"/>
            <a:r>
              <a:rPr lang="en-US" dirty="0"/>
              <a:t>Clerkship director</a:t>
            </a:r>
          </a:p>
          <a:p>
            <a:r>
              <a:rPr lang="en-US" dirty="0"/>
              <a:t>Expand forensic education in general residency</a:t>
            </a:r>
          </a:p>
          <a:p>
            <a:r>
              <a:rPr lang="en-US" dirty="0"/>
              <a:t>Forensic fellowship one day?</a:t>
            </a:r>
          </a:p>
        </p:txBody>
      </p:sp>
      <p:sp>
        <p:nvSpPr>
          <p:cNvPr id="9" name="Text Placeholder 8">
            <a:extLst>
              <a:ext uri="{FF2B5EF4-FFF2-40B4-BE49-F238E27FC236}">
                <a16:creationId xmlns:a16="http://schemas.microsoft.com/office/drawing/2014/main" id="{9B431C28-4624-44CB-9550-A125A37B1FE2}"/>
              </a:ext>
            </a:extLst>
          </p:cNvPr>
          <p:cNvSpPr>
            <a:spLocks noGrp="1"/>
          </p:cNvSpPr>
          <p:nvPr>
            <p:ph type="body" sz="quarter" idx="3"/>
          </p:nvPr>
        </p:nvSpPr>
        <p:spPr>
          <a:xfrm>
            <a:off x="6172200" y="1453021"/>
            <a:ext cx="5183188" cy="823912"/>
          </a:xfrm>
        </p:spPr>
        <p:txBody>
          <a:bodyPr/>
          <a:lstStyle/>
          <a:p>
            <a:r>
              <a:rPr lang="en-US" dirty="0"/>
              <a:t>Legal Side</a:t>
            </a:r>
          </a:p>
        </p:txBody>
      </p:sp>
      <p:sp>
        <p:nvSpPr>
          <p:cNvPr id="6" name="Content Placeholder 5">
            <a:extLst>
              <a:ext uri="{FF2B5EF4-FFF2-40B4-BE49-F238E27FC236}">
                <a16:creationId xmlns:a16="http://schemas.microsoft.com/office/drawing/2014/main" id="{57E17DF0-5E47-440C-B43C-22A64DE0D4F1}"/>
              </a:ext>
            </a:extLst>
          </p:cNvPr>
          <p:cNvSpPr>
            <a:spLocks noGrp="1"/>
          </p:cNvSpPr>
          <p:nvPr>
            <p:ph sz="quarter" idx="4"/>
          </p:nvPr>
        </p:nvSpPr>
        <p:spPr>
          <a:xfrm>
            <a:off x="6172200" y="2276933"/>
            <a:ext cx="5183188" cy="3368065"/>
          </a:xfrm>
        </p:spPr>
        <p:txBody>
          <a:bodyPr>
            <a:normAutofit/>
          </a:bodyPr>
          <a:lstStyle/>
          <a:p>
            <a:r>
              <a:rPr lang="en-US" dirty="0"/>
              <a:t>Civil Commitment Process</a:t>
            </a:r>
          </a:p>
          <a:p>
            <a:pPr lvl="1"/>
            <a:r>
              <a:rPr lang="en-US" dirty="0"/>
              <a:t>EDOs, CMEs, Resident Testimony </a:t>
            </a:r>
          </a:p>
          <a:p>
            <a:r>
              <a:rPr lang="en-US" dirty="0"/>
              <a:t>Assisted Outpatient Treatment Program</a:t>
            </a:r>
          </a:p>
          <a:p>
            <a:pPr lvl="1"/>
            <a:r>
              <a:rPr lang="en-US" dirty="0"/>
              <a:t>Grant funded</a:t>
            </a:r>
          </a:p>
          <a:p>
            <a:pPr lvl="1"/>
            <a:r>
              <a:rPr lang="en-US" dirty="0"/>
              <a:t>Wrap around services…</a:t>
            </a:r>
          </a:p>
          <a:p>
            <a:pPr lvl="1"/>
            <a:r>
              <a:rPr lang="en-US" dirty="0"/>
              <a:t>Until money runs out</a:t>
            </a:r>
          </a:p>
        </p:txBody>
      </p:sp>
    </p:spTree>
    <p:extLst>
      <p:ext uri="{BB962C8B-B14F-4D97-AF65-F5344CB8AC3E}">
        <p14:creationId xmlns:p14="http://schemas.microsoft.com/office/powerpoint/2010/main" val="32234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BCEA53-BF83-40DE-9832-97D3E2F0D484}"/>
              </a:ext>
            </a:extLst>
          </p:cNvPr>
          <p:cNvSpPr>
            <a:spLocks noGrp="1"/>
          </p:cNvSpPr>
          <p:nvPr>
            <p:ph type="title"/>
          </p:nvPr>
        </p:nvSpPr>
        <p:spPr>
          <a:xfrm>
            <a:off x="831850" y="768350"/>
            <a:ext cx="10515600" cy="2124479"/>
          </a:xfrm>
        </p:spPr>
        <p:txBody>
          <a:bodyPr>
            <a:normAutofit/>
          </a:bodyPr>
          <a:lstStyle/>
          <a:p>
            <a:r>
              <a:rPr lang="en-US" sz="4400" dirty="0">
                <a:solidFill>
                  <a:srgbClr val="9A281E"/>
                </a:solidFill>
                <a:latin typeface="Roboto Medium" panose="02000000000000000000" pitchFamily="2" charset="0"/>
                <a:ea typeface="Roboto Medium" panose="02000000000000000000" pitchFamily="2" charset="0"/>
                <a:cs typeface="+mn-cs"/>
              </a:rPr>
              <a:t>A lawyer and a psychiatrist </a:t>
            </a:r>
            <a:br>
              <a:rPr lang="en-US" sz="4400" dirty="0">
                <a:solidFill>
                  <a:srgbClr val="9A281E"/>
                </a:solidFill>
                <a:latin typeface="Roboto Medium" panose="02000000000000000000" pitchFamily="2" charset="0"/>
                <a:ea typeface="Roboto Medium" panose="02000000000000000000" pitchFamily="2" charset="0"/>
                <a:cs typeface="+mn-cs"/>
              </a:rPr>
            </a:br>
            <a:r>
              <a:rPr lang="en-US" sz="4400" dirty="0">
                <a:solidFill>
                  <a:srgbClr val="9A281E"/>
                </a:solidFill>
                <a:latin typeface="Roboto Medium" panose="02000000000000000000" pitchFamily="2" charset="0"/>
                <a:ea typeface="Roboto Medium" panose="02000000000000000000" pitchFamily="2" charset="0"/>
                <a:cs typeface="+mn-cs"/>
              </a:rPr>
              <a:t>walk into a bar…</a:t>
            </a:r>
          </a:p>
        </p:txBody>
      </p:sp>
    </p:spTree>
    <p:extLst>
      <p:ext uri="{BB962C8B-B14F-4D97-AF65-F5344CB8AC3E}">
        <p14:creationId xmlns:p14="http://schemas.microsoft.com/office/powerpoint/2010/main" val="15176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4ED2F4-CF67-D681-805D-D779C41B9805}"/>
              </a:ext>
            </a:extLst>
          </p:cNvPr>
          <p:cNvSpPr txBox="1"/>
          <p:nvPr/>
        </p:nvSpPr>
        <p:spPr>
          <a:xfrm>
            <a:off x="664028" y="1788702"/>
            <a:ext cx="10863943" cy="1938992"/>
          </a:xfrm>
          <a:prstGeom prst="rect">
            <a:avLst/>
          </a:prstGeom>
          <a:noFill/>
        </p:spPr>
        <p:txBody>
          <a:bodyPr wrap="square" rtlCol="0">
            <a:spAutoFit/>
          </a:bodyPr>
          <a:lstStyle/>
          <a:p>
            <a:pPr algn="ctr"/>
            <a:r>
              <a:rPr lang="en-US" sz="6000" dirty="0">
                <a:solidFill>
                  <a:srgbClr val="9A281E"/>
                </a:solidFill>
                <a:latin typeface="Roboto Medium" panose="02000000000000000000" pitchFamily="2" charset="0"/>
                <a:ea typeface="Roboto Medium" panose="02000000000000000000" pitchFamily="2" charset="0"/>
              </a:rPr>
              <a:t>INNOVATIVE COLLABORATION!</a:t>
            </a:r>
          </a:p>
        </p:txBody>
      </p:sp>
    </p:spTree>
    <p:extLst>
      <p:ext uri="{BB962C8B-B14F-4D97-AF65-F5344CB8AC3E}">
        <p14:creationId xmlns:p14="http://schemas.microsoft.com/office/powerpoint/2010/main" val="21548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6" y="442651"/>
            <a:ext cx="9801497" cy="1446550"/>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Texas Tech Health El Paso and</a:t>
            </a:r>
          </a:p>
          <a:p>
            <a:r>
              <a:rPr lang="en-US" sz="4400" dirty="0">
                <a:solidFill>
                  <a:srgbClr val="9A281E"/>
                </a:solidFill>
                <a:latin typeface="Roboto Medium" panose="02000000000000000000" pitchFamily="2" charset="0"/>
                <a:ea typeface="Roboto Medium" panose="02000000000000000000" pitchFamily="2" charset="0"/>
              </a:rPr>
              <a:t>EP County Attorney Partnership</a:t>
            </a:r>
          </a:p>
        </p:txBody>
      </p:sp>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352695" y="1889201"/>
            <a:ext cx="8547463"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CA7F486-4916-C061-1139-D49E7049AAE5}"/>
              </a:ext>
            </a:extLst>
          </p:cNvPr>
          <p:cNvSpPr txBox="1"/>
          <p:nvPr/>
        </p:nvSpPr>
        <p:spPr>
          <a:xfrm>
            <a:off x="557346" y="2281087"/>
            <a:ext cx="10511247" cy="260584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PGY-1 training expanded to ~9 hour training</a:t>
            </a:r>
          </a:p>
          <a:p>
            <a:pPr marL="914400" lvl="1"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Civil Commitment Process</a:t>
            </a:r>
          </a:p>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PGY-4 Elective at Assisted Outpatient Treatment (AOT)</a:t>
            </a:r>
          </a:p>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Goal: Bidirectional Collaboration</a:t>
            </a:r>
          </a:p>
        </p:txBody>
      </p:sp>
    </p:spTree>
    <p:extLst>
      <p:ext uri="{BB962C8B-B14F-4D97-AF65-F5344CB8AC3E}">
        <p14:creationId xmlns:p14="http://schemas.microsoft.com/office/powerpoint/2010/main" val="186524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D47C-66C6-4D79-A080-A8FBB4C86687}"/>
              </a:ext>
            </a:extLst>
          </p:cNvPr>
          <p:cNvSpPr>
            <a:spLocks noGrp="1"/>
          </p:cNvSpPr>
          <p:nvPr>
            <p:ph type="title"/>
          </p:nvPr>
        </p:nvSpPr>
        <p:spPr/>
        <p:txBody>
          <a:bodyPr>
            <a:normAutofit/>
          </a:bodyPr>
          <a:lstStyle/>
          <a:p>
            <a:r>
              <a:rPr lang="en-US" dirty="0">
                <a:solidFill>
                  <a:srgbClr val="9A281E"/>
                </a:solidFill>
                <a:latin typeface="Roboto Medium" panose="02000000000000000000" pitchFamily="2" charset="0"/>
                <a:ea typeface="Roboto Medium" panose="02000000000000000000" pitchFamily="2" charset="0"/>
                <a:cs typeface="+mn-cs"/>
              </a:rPr>
              <a:t>The stars align…</a:t>
            </a:r>
          </a:p>
        </p:txBody>
      </p:sp>
      <p:sp>
        <p:nvSpPr>
          <p:cNvPr id="4" name="Content Placeholder 3">
            <a:extLst>
              <a:ext uri="{FF2B5EF4-FFF2-40B4-BE49-F238E27FC236}">
                <a16:creationId xmlns:a16="http://schemas.microsoft.com/office/drawing/2014/main" id="{0F45563C-CA6D-487F-B55D-6B95B46488A2}"/>
              </a:ext>
            </a:extLst>
          </p:cNvPr>
          <p:cNvSpPr>
            <a:spLocks noGrp="1"/>
          </p:cNvSpPr>
          <p:nvPr>
            <p:ph idx="1"/>
          </p:nvPr>
        </p:nvSpPr>
        <p:spPr>
          <a:xfrm>
            <a:off x="838200" y="2555631"/>
            <a:ext cx="10515600" cy="1858325"/>
          </a:xfrm>
        </p:spPr>
        <p:txBody>
          <a:bodyPr/>
          <a:lstStyle/>
          <a:p>
            <a:r>
              <a:rPr lang="en-US" sz="2800" dirty="0"/>
              <a:t>Texas Higher Education Coordinating Board (THECB) Grant</a:t>
            </a:r>
          </a:p>
          <a:p>
            <a:pPr lvl="1"/>
            <a:r>
              <a:rPr lang="en-US" dirty="0"/>
              <a:t>Starting a forensic psychiatry fellowship </a:t>
            </a:r>
          </a:p>
          <a:p>
            <a:pPr lvl="1"/>
            <a:r>
              <a:rPr lang="en-US" dirty="0"/>
              <a:t>Recruiting now for July 2025</a:t>
            </a:r>
          </a:p>
        </p:txBody>
      </p:sp>
    </p:spTree>
    <p:extLst>
      <p:ext uri="{BB962C8B-B14F-4D97-AF65-F5344CB8AC3E}">
        <p14:creationId xmlns:p14="http://schemas.microsoft.com/office/powerpoint/2010/main" val="412239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6" y="442651"/>
            <a:ext cx="9801497"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CHALLENGES &amp; SOLUTIONS</a:t>
            </a:r>
          </a:p>
        </p:txBody>
      </p:sp>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343987" y="1212092"/>
            <a:ext cx="7276013"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0D8EFB-DE92-D03C-F5AF-1D702075B731}"/>
              </a:ext>
            </a:extLst>
          </p:cNvPr>
          <p:cNvSpPr txBox="1"/>
          <p:nvPr/>
        </p:nvSpPr>
        <p:spPr>
          <a:xfrm>
            <a:off x="461552" y="1727955"/>
            <a:ext cx="10511247" cy="260584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Initial challenges faced in establishing the collaboration</a:t>
            </a:r>
          </a:p>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Ongoing challenges</a:t>
            </a:r>
          </a:p>
          <a:p>
            <a:pPr marL="914400" lvl="1"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Resident prior patients in AOT</a:t>
            </a:r>
          </a:p>
          <a:p>
            <a:pPr marL="457200" indent="-457200">
              <a:lnSpc>
                <a:spcPct val="150000"/>
              </a:lnSpc>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Strategies</a:t>
            </a:r>
          </a:p>
        </p:txBody>
      </p:sp>
    </p:spTree>
    <p:extLst>
      <p:ext uri="{BB962C8B-B14F-4D97-AF65-F5344CB8AC3E}">
        <p14:creationId xmlns:p14="http://schemas.microsoft.com/office/powerpoint/2010/main" val="302504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4ED2F4-CF67-D681-805D-D779C41B9805}"/>
              </a:ext>
            </a:extLst>
          </p:cNvPr>
          <p:cNvSpPr txBox="1"/>
          <p:nvPr/>
        </p:nvSpPr>
        <p:spPr>
          <a:xfrm>
            <a:off x="230776" y="442651"/>
            <a:ext cx="10863943"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FUTURE STEPS</a:t>
            </a:r>
          </a:p>
        </p:txBody>
      </p:sp>
      <p:cxnSp>
        <p:nvCxnSpPr>
          <p:cNvPr id="5" name="Straight Connector 4">
            <a:extLst>
              <a:ext uri="{FF2B5EF4-FFF2-40B4-BE49-F238E27FC236}">
                <a16:creationId xmlns:a16="http://schemas.microsoft.com/office/drawing/2014/main" id="{115FBFAF-544C-79F2-9961-3383C6C6B095}"/>
              </a:ext>
            </a:extLst>
          </p:cNvPr>
          <p:cNvCxnSpPr>
            <a:cxnSpLocks/>
          </p:cNvCxnSpPr>
          <p:nvPr/>
        </p:nvCxnSpPr>
        <p:spPr>
          <a:xfrm>
            <a:off x="317863" y="1210975"/>
            <a:ext cx="5882640"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E80F4B-562B-BAEA-2668-C71A492791F3}"/>
              </a:ext>
            </a:extLst>
          </p:cNvPr>
          <p:cNvSpPr txBox="1"/>
          <p:nvPr/>
        </p:nvSpPr>
        <p:spPr>
          <a:xfrm>
            <a:off x="461552" y="1727955"/>
            <a:ext cx="1051124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Training sites for fellowship</a:t>
            </a:r>
          </a:p>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Case studies or examples illustrating the effectiveness of the collaboration</a:t>
            </a:r>
          </a:p>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Key metrics and outcomes observed</a:t>
            </a:r>
          </a:p>
          <a:p>
            <a:pPr marL="914400" lvl="1"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Detailed analysis of cost savings for El Paso County through the use of medical school residents</a:t>
            </a:r>
          </a:p>
          <a:p>
            <a:pPr marL="914400" lvl="1"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Comparison of costs before and after the implementation of the program</a:t>
            </a:r>
          </a:p>
          <a:p>
            <a:pPr marL="914400" lvl="1" indent="-457200">
              <a:buFont typeface="Arial" panose="020B0604020202020204" pitchFamily="34" charset="0"/>
              <a:buChar char="•"/>
            </a:pPr>
            <a:endParaRPr lang="en-US" sz="2800" i="1" dirty="0">
              <a:solidFill>
                <a:srgbClr val="333333"/>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80070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4ED2F4-CF67-D681-805D-D779C41B9805}"/>
              </a:ext>
            </a:extLst>
          </p:cNvPr>
          <p:cNvSpPr txBox="1"/>
          <p:nvPr/>
        </p:nvSpPr>
        <p:spPr>
          <a:xfrm>
            <a:off x="664028" y="1788702"/>
            <a:ext cx="10863943" cy="1938992"/>
          </a:xfrm>
          <a:prstGeom prst="rect">
            <a:avLst/>
          </a:prstGeom>
          <a:noFill/>
        </p:spPr>
        <p:txBody>
          <a:bodyPr wrap="square" rtlCol="0">
            <a:spAutoFit/>
          </a:bodyPr>
          <a:lstStyle/>
          <a:p>
            <a:pPr algn="ctr"/>
            <a:r>
              <a:rPr lang="en-US" sz="6000" dirty="0">
                <a:solidFill>
                  <a:srgbClr val="9A281E"/>
                </a:solidFill>
                <a:latin typeface="Roboto Medium" panose="02000000000000000000" pitchFamily="2" charset="0"/>
                <a:ea typeface="Roboto Medium" panose="02000000000000000000" pitchFamily="2" charset="0"/>
              </a:rPr>
              <a:t>BENEFITS &amp; SUCCESSES </a:t>
            </a:r>
          </a:p>
          <a:p>
            <a:pPr algn="ctr"/>
            <a:r>
              <a:rPr lang="en-US" sz="6000" dirty="0">
                <a:solidFill>
                  <a:srgbClr val="9A281E"/>
                </a:solidFill>
                <a:latin typeface="Roboto Medium" panose="02000000000000000000" pitchFamily="2" charset="0"/>
                <a:ea typeface="Roboto Medium" panose="02000000000000000000" pitchFamily="2" charset="0"/>
              </a:rPr>
              <a:t>OF CO-TRAINING</a:t>
            </a:r>
          </a:p>
        </p:txBody>
      </p:sp>
    </p:spTree>
    <p:extLst>
      <p:ext uri="{BB962C8B-B14F-4D97-AF65-F5344CB8AC3E}">
        <p14:creationId xmlns:p14="http://schemas.microsoft.com/office/powerpoint/2010/main" val="254310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D3CC-77C2-4064-9A99-BE2B9CD364B3}"/>
              </a:ext>
            </a:extLst>
          </p:cNvPr>
          <p:cNvSpPr>
            <a:spLocks noGrp="1"/>
          </p:cNvSpPr>
          <p:nvPr>
            <p:ph type="title"/>
          </p:nvPr>
        </p:nvSpPr>
        <p:spPr>
          <a:xfrm>
            <a:off x="838200" y="878782"/>
            <a:ext cx="10515600" cy="1009651"/>
          </a:xfrm>
        </p:spPr>
        <p:txBody>
          <a:bodyPr>
            <a:normAutofit/>
          </a:bodyPr>
          <a:lstStyle/>
          <a:p>
            <a:r>
              <a:rPr lang="en-US" dirty="0">
                <a:solidFill>
                  <a:srgbClr val="9A281E"/>
                </a:solidFill>
                <a:latin typeface="Roboto Medium" panose="02000000000000000000" pitchFamily="2" charset="0"/>
                <a:ea typeface="Roboto Medium" panose="02000000000000000000" pitchFamily="2" charset="0"/>
                <a:cs typeface="+mn-cs"/>
              </a:rPr>
              <a:t>BENEFITS AND LONG TERM GOALS</a:t>
            </a:r>
          </a:p>
        </p:txBody>
      </p:sp>
      <p:sp>
        <p:nvSpPr>
          <p:cNvPr id="3" name="Content Placeholder 2">
            <a:extLst>
              <a:ext uri="{FF2B5EF4-FFF2-40B4-BE49-F238E27FC236}">
                <a16:creationId xmlns:a16="http://schemas.microsoft.com/office/drawing/2014/main" id="{9A3BC7B5-2421-4922-90E7-A24F60DA0D68}"/>
              </a:ext>
            </a:extLst>
          </p:cNvPr>
          <p:cNvSpPr>
            <a:spLocks noGrp="1"/>
          </p:cNvSpPr>
          <p:nvPr>
            <p:ph idx="1"/>
          </p:nvPr>
        </p:nvSpPr>
        <p:spPr>
          <a:xfrm>
            <a:off x="838200" y="2227099"/>
            <a:ext cx="10515600" cy="3621332"/>
          </a:xfrm>
        </p:spPr>
        <p:txBody>
          <a:bodyPr/>
          <a:lstStyle/>
          <a:p>
            <a:r>
              <a:rPr lang="en-US" dirty="0"/>
              <a:t>Access for justice-involved individuals </a:t>
            </a:r>
          </a:p>
          <a:p>
            <a:r>
              <a:rPr lang="en-US" dirty="0"/>
              <a:t>Resident/Fellow Educational Outcomes</a:t>
            </a:r>
          </a:p>
          <a:p>
            <a:r>
              <a:rPr lang="en-US" dirty="0"/>
              <a:t>Benefits to Legal side</a:t>
            </a:r>
          </a:p>
          <a:p>
            <a:r>
              <a:rPr lang="en-US" dirty="0"/>
              <a:t>Study financial implications</a:t>
            </a:r>
          </a:p>
          <a:p>
            <a:pPr lvl="1"/>
            <a:r>
              <a:rPr lang="en-US" dirty="0"/>
              <a:t>Cost savings for El Paso County before and after the implementation of the program</a:t>
            </a:r>
          </a:p>
          <a:p>
            <a:endParaRPr lang="en-US" dirty="0"/>
          </a:p>
          <a:p>
            <a:pPr lvl="1"/>
            <a:endParaRPr lang="en-US" dirty="0"/>
          </a:p>
        </p:txBody>
      </p:sp>
    </p:spTree>
    <p:extLst>
      <p:ext uri="{BB962C8B-B14F-4D97-AF65-F5344CB8AC3E}">
        <p14:creationId xmlns:p14="http://schemas.microsoft.com/office/powerpoint/2010/main" val="60533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2A11C6-B988-3A74-BEAC-4AB361FBD802}"/>
              </a:ext>
            </a:extLst>
          </p:cNvPr>
          <p:cNvSpPr txBox="1"/>
          <p:nvPr/>
        </p:nvSpPr>
        <p:spPr>
          <a:xfrm>
            <a:off x="291737" y="1487680"/>
            <a:ext cx="8081554" cy="1446550"/>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COLLABORATIVE CARE IN</a:t>
            </a:r>
          </a:p>
          <a:p>
            <a:r>
              <a:rPr lang="en-US" sz="4400" dirty="0">
                <a:solidFill>
                  <a:srgbClr val="9A281E"/>
                </a:solidFill>
                <a:latin typeface="Roboto Medium" panose="02000000000000000000" pitchFamily="2" charset="0"/>
                <a:ea typeface="Roboto Medium" panose="02000000000000000000" pitchFamily="2" charset="0"/>
              </a:rPr>
              <a:t>FORENSIC PSYCHIATRY:</a:t>
            </a:r>
          </a:p>
        </p:txBody>
      </p:sp>
      <p:sp>
        <p:nvSpPr>
          <p:cNvPr id="14" name="TextBox 13">
            <a:extLst>
              <a:ext uri="{FF2B5EF4-FFF2-40B4-BE49-F238E27FC236}">
                <a16:creationId xmlns:a16="http://schemas.microsoft.com/office/drawing/2014/main" id="{8184A7B7-E8D5-B80E-656A-4698AC3D960F}"/>
              </a:ext>
            </a:extLst>
          </p:cNvPr>
          <p:cNvSpPr txBox="1"/>
          <p:nvPr/>
        </p:nvSpPr>
        <p:spPr>
          <a:xfrm>
            <a:off x="291738" y="2934230"/>
            <a:ext cx="9148354" cy="954107"/>
          </a:xfrm>
          <a:prstGeom prst="rect">
            <a:avLst/>
          </a:prstGeom>
          <a:noFill/>
        </p:spPr>
        <p:txBody>
          <a:bodyPr wrap="square" rtlCol="0">
            <a:spAutoFit/>
          </a:bodyPr>
          <a:lstStyle/>
          <a:p>
            <a:r>
              <a:rPr lang="en-US" sz="2800" i="1" dirty="0">
                <a:solidFill>
                  <a:srgbClr val="333333"/>
                </a:solidFill>
                <a:latin typeface="Roboto Medium" panose="02000000000000000000" pitchFamily="2" charset="0"/>
                <a:ea typeface="Roboto Medium" panose="02000000000000000000" pitchFamily="2" charset="0"/>
              </a:rPr>
              <a:t>A proposal for the innovative collaboration between academic psychiatry and the local justice system</a:t>
            </a:r>
          </a:p>
        </p:txBody>
      </p:sp>
      <p:cxnSp>
        <p:nvCxnSpPr>
          <p:cNvPr id="17" name="Straight Connector 16">
            <a:extLst>
              <a:ext uri="{FF2B5EF4-FFF2-40B4-BE49-F238E27FC236}">
                <a16:creationId xmlns:a16="http://schemas.microsoft.com/office/drawing/2014/main" id="{A30FD81B-B814-776F-B7BC-99ED524C6DCF}"/>
              </a:ext>
            </a:extLst>
          </p:cNvPr>
          <p:cNvCxnSpPr/>
          <p:nvPr/>
        </p:nvCxnSpPr>
        <p:spPr>
          <a:xfrm>
            <a:off x="378823" y="2924963"/>
            <a:ext cx="7994468"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6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7" y="442651"/>
            <a:ext cx="8081554"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OPERATIONAL SUCCESSES</a:t>
            </a:r>
          </a:p>
        </p:txBody>
      </p:sp>
      <p:cxnSp>
        <p:nvCxnSpPr>
          <p:cNvPr id="13" name="Straight Connector 12">
            <a:extLst>
              <a:ext uri="{FF2B5EF4-FFF2-40B4-BE49-F238E27FC236}">
                <a16:creationId xmlns:a16="http://schemas.microsoft.com/office/drawing/2014/main" id="{4880FE12-6F63-E3AF-E02B-F27541480FFE}"/>
              </a:ext>
            </a:extLst>
          </p:cNvPr>
          <p:cNvCxnSpPr/>
          <p:nvPr/>
        </p:nvCxnSpPr>
        <p:spPr>
          <a:xfrm>
            <a:off x="317863" y="1210975"/>
            <a:ext cx="7994468"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CCD6B6A-0B08-5FC9-83C6-4443D7C864B9}"/>
              </a:ext>
            </a:extLst>
          </p:cNvPr>
          <p:cNvSpPr/>
          <p:nvPr/>
        </p:nvSpPr>
        <p:spPr>
          <a:xfrm>
            <a:off x="0" y="5317067"/>
            <a:ext cx="12192000" cy="1540933"/>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and white logo&#10;&#10;Description automatically generated">
            <a:extLst>
              <a:ext uri="{FF2B5EF4-FFF2-40B4-BE49-F238E27FC236}">
                <a16:creationId xmlns:a16="http://schemas.microsoft.com/office/drawing/2014/main" id="{58329756-EAD2-A24B-5DFF-58F19280E351}"/>
              </a:ext>
            </a:extLst>
          </p:cNvPr>
          <p:cNvPicPr>
            <a:picLocks noChangeAspect="1"/>
          </p:cNvPicPr>
          <p:nvPr/>
        </p:nvPicPr>
        <p:blipFill>
          <a:blip r:embed="rId3"/>
          <a:stretch>
            <a:fillRect/>
          </a:stretch>
        </p:blipFill>
        <p:spPr>
          <a:xfrm>
            <a:off x="5371011" y="5616795"/>
            <a:ext cx="1449978" cy="691617"/>
          </a:xfrm>
          <a:prstGeom prst="rect">
            <a:avLst/>
          </a:prstGeom>
        </p:spPr>
      </p:pic>
      <p:cxnSp>
        <p:nvCxnSpPr>
          <p:cNvPr id="25" name="Straight Connector 24">
            <a:extLst>
              <a:ext uri="{FF2B5EF4-FFF2-40B4-BE49-F238E27FC236}">
                <a16:creationId xmlns:a16="http://schemas.microsoft.com/office/drawing/2014/main" id="{32DC9723-7E82-0E0A-DFAB-0B93C51D6A51}"/>
              </a:ext>
            </a:extLst>
          </p:cNvPr>
          <p:cNvCxnSpPr/>
          <p:nvPr/>
        </p:nvCxnSpPr>
        <p:spPr>
          <a:xfrm>
            <a:off x="1859279" y="5973892"/>
            <a:ext cx="337892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10EF7D-8418-EFA1-CD4D-163F4CF99F4A}"/>
              </a:ext>
            </a:extLst>
          </p:cNvPr>
          <p:cNvCxnSpPr>
            <a:cxnSpLocks/>
          </p:cNvCxnSpPr>
          <p:nvPr/>
        </p:nvCxnSpPr>
        <p:spPr>
          <a:xfrm>
            <a:off x="2203268" y="6126292"/>
            <a:ext cx="253419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E20991-B6B1-2355-554E-212883F6A403}"/>
              </a:ext>
            </a:extLst>
          </p:cNvPr>
          <p:cNvCxnSpPr>
            <a:cxnSpLocks/>
          </p:cNvCxnSpPr>
          <p:nvPr/>
        </p:nvCxnSpPr>
        <p:spPr>
          <a:xfrm>
            <a:off x="2734491" y="6252566"/>
            <a:ext cx="1537063"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FF6D3D1-37D0-96EE-9C7C-E81A2CE30E40}"/>
              </a:ext>
            </a:extLst>
          </p:cNvPr>
          <p:cNvCxnSpPr/>
          <p:nvPr/>
        </p:nvCxnSpPr>
        <p:spPr>
          <a:xfrm>
            <a:off x="6958160" y="5978244"/>
            <a:ext cx="337892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137ECE-DFF1-802F-151F-4055E95095D3}"/>
              </a:ext>
            </a:extLst>
          </p:cNvPr>
          <p:cNvCxnSpPr>
            <a:cxnSpLocks/>
          </p:cNvCxnSpPr>
          <p:nvPr/>
        </p:nvCxnSpPr>
        <p:spPr>
          <a:xfrm>
            <a:off x="7302149" y="6130644"/>
            <a:ext cx="253419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3A4461-0E03-60F3-4DBF-D6F55D09C2C5}"/>
              </a:ext>
            </a:extLst>
          </p:cNvPr>
          <p:cNvCxnSpPr>
            <a:cxnSpLocks/>
          </p:cNvCxnSpPr>
          <p:nvPr/>
        </p:nvCxnSpPr>
        <p:spPr>
          <a:xfrm>
            <a:off x="7833372" y="6256918"/>
            <a:ext cx="1537063"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3562E1-EC66-3A16-5A6E-1F8639DED52D}"/>
              </a:ext>
            </a:extLst>
          </p:cNvPr>
          <p:cNvSpPr txBox="1"/>
          <p:nvPr/>
        </p:nvSpPr>
        <p:spPr>
          <a:xfrm>
            <a:off x="461552" y="1727955"/>
            <a:ext cx="10511247"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Greater forensic interest among residents</a:t>
            </a:r>
          </a:p>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Civil commitment process</a:t>
            </a:r>
          </a:p>
          <a:p>
            <a:pPr marL="914400" lvl="1"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Improved testimony</a:t>
            </a:r>
          </a:p>
          <a:p>
            <a:pPr marL="914400" lvl="1"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Improved efficiency</a:t>
            </a:r>
          </a:p>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AOT successes</a:t>
            </a:r>
          </a:p>
        </p:txBody>
      </p:sp>
    </p:spTree>
    <p:extLst>
      <p:ext uri="{BB962C8B-B14F-4D97-AF65-F5344CB8AC3E}">
        <p14:creationId xmlns:p14="http://schemas.microsoft.com/office/powerpoint/2010/main" val="199996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4ED2F4-CF67-D681-805D-D779C41B9805}"/>
              </a:ext>
            </a:extLst>
          </p:cNvPr>
          <p:cNvSpPr txBox="1"/>
          <p:nvPr/>
        </p:nvSpPr>
        <p:spPr>
          <a:xfrm>
            <a:off x="664028" y="1788702"/>
            <a:ext cx="10863943" cy="1938992"/>
          </a:xfrm>
          <a:prstGeom prst="rect">
            <a:avLst/>
          </a:prstGeom>
          <a:noFill/>
        </p:spPr>
        <p:txBody>
          <a:bodyPr wrap="square" rtlCol="0">
            <a:spAutoFit/>
          </a:bodyPr>
          <a:lstStyle/>
          <a:p>
            <a:pPr algn="ctr"/>
            <a:r>
              <a:rPr lang="en-US" sz="6000" dirty="0">
                <a:solidFill>
                  <a:srgbClr val="9A281E"/>
                </a:solidFill>
                <a:latin typeface="Roboto Medium" panose="02000000000000000000" pitchFamily="2" charset="0"/>
                <a:ea typeface="Roboto Medium" panose="02000000000000000000" pitchFamily="2" charset="0"/>
              </a:rPr>
              <a:t>EXPANDING </a:t>
            </a:r>
          </a:p>
          <a:p>
            <a:pPr algn="ctr"/>
            <a:r>
              <a:rPr lang="en-US" sz="6000" dirty="0">
                <a:solidFill>
                  <a:srgbClr val="9A281E"/>
                </a:solidFill>
                <a:latin typeface="Roboto Medium" panose="02000000000000000000" pitchFamily="2" charset="0"/>
                <a:ea typeface="Roboto Medium" panose="02000000000000000000" pitchFamily="2" charset="0"/>
              </a:rPr>
              <a:t>INNOVATION</a:t>
            </a:r>
          </a:p>
        </p:txBody>
      </p:sp>
    </p:spTree>
    <p:extLst>
      <p:ext uri="{BB962C8B-B14F-4D97-AF65-F5344CB8AC3E}">
        <p14:creationId xmlns:p14="http://schemas.microsoft.com/office/powerpoint/2010/main" val="348217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6" y="442651"/>
            <a:ext cx="10998928" cy="707886"/>
          </a:xfrm>
          <a:prstGeom prst="rect">
            <a:avLst/>
          </a:prstGeom>
          <a:noFill/>
        </p:spPr>
        <p:txBody>
          <a:bodyPr wrap="square" rtlCol="0">
            <a:spAutoFit/>
          </a:bodyPr>
          <a:lstStyle/>
          <a:p>
            <a:r>
              <a:rPr lang="en-US" sz="4000" dirty="0">
                <a:solidFill>
                  <a:srgbClr val="9A281E"/>
                </a:solidFill>
                <a:latin typeface="Roboto Medium" panose="02000000000000000000" pitchFamily="2" charset="0"/>
                <a:ea typeface="Roboto Medium" panose="02000000000000000000" pitchFamily="2" charset="0"/>
              </a:rPr>
              <a:t>THE ROLE OF JCMH IN THIS PROJECT </a:t>
            </a:r>
          </a:p>
        </p:txBody>
      </p:sp>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413048" y="1250192"/>
            <a:ext cx="10204645"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62AFEE-89C7-F96D-7B48-957820C897EB}"/>
              </a:ext>
            </a:extLst>
          </p:cNvPr>
          <p:cNvSpPr txBox="1"/>
          <p:nvPr/>
        </p:nvSpPr>
        <p:spPr>
          <a:xfrm>
            <a:off x="343987" y="1484115"/>
            <a:ext cx="7420793" cy="2390719"/>
          </a:xfrm>
          <a:prstGeom prst="rect">
            <a:avLst/>
          </a:prstGeom>
          <a:noFill/>
        </p:spPr>
        <p:txBody>
          <a:bodyPr wrap="square" rtlCol="0">
            <a:spAutoFit/>
          </a:bodyPr>
          <a:lstStyle/>
          <a:p>
            <a:pPr marL="0" marR="0">
              <a:lnSpc>
                <a:spcPct val="107000"/>
              </a:lnSpc>
              <a:spcBef>
                <a:spcPts val="0"/>
              </a:spcBef>
              <a:spcAft>
                <a:spcPts val="800"/>
              </a:spcAft>
            </a:pPr>
            <a:r>
              <a:rPr lang="en-US" sz="1600" dirty="0">
                <a:latin typeface="Roboto Medium" panose="02000000000000000000" pitchFamily="2" charset="0"/>
                <a:ea typeface="Roboto Medium" panose="02000000000000000000" pitchFamily="2" charset="0"/>
                <a:cs typeface="Roboto Medium" panose="02000000000000000000" pitchFamily="2" charset="0"/>
              </a:rPr>
              <a:t>The mission of the Judicial Commission on Mental Health is to engage and empower court systems through collaboration, education, and leadership, thereby improving the lives of individuals with mental health needs, substance use disorders, or intellectual and developmental disabilities (IDD).</a:t>
            </a:r>
          </a:p>
          <a:p>
            <a:pPr marL="0" marR="0" algn="just">
              <a:lnSpc>
                <a:spcPct val="107000"/>
              </a:lnSpc>
              <a:spcBef>
                <a:spcPts val="0"/>
              </a:spcBef>
              <a:spcAft>
                <a:spcPts val="800"/>
              </a:spcAft>
            </a:pPr>
            <a:endParaRPr lang="en-US" sz="1600" dirty="0">
              <a:latin typeface="Roboto Medium" panose="02000000000000000000" pitchFamily="2" charset="0"/>
              <a:ea typeface="Roboto Medium" panose="02000000000000000000" pitchFamily="2" charset="0"/>
              <a:cs typeface="Roboto Medium" panose="02000000000000000000" pitchFamily="2" charset="0"/>
            </a:endParaRPr>
          </a:p>
          <a:p>
            <a:pPr algn="just">
              <a:lnSpc>
                <a:spcPct val="107000"/>
              </a:lnSpc>
              <a:spcAft>
                <a:spcPts val="800"/>
              </a:spcAft>
            </a:pPr>
            <a:r>
              <a:rPr lang="en-US" altLang="en-US" sz="1600" kern="100" dirty="0">
                <a:latin typeface="Roboto Medium" panose="02000000000000000000" pitchFamily="2" charset="0"/>
                <a:ea typeface="Roboto Medium" panose="02000000000000000000" pitchFamily="2" charset="0"/>
                <a:cs typeface="Roboto Medium" panose="02000000000000000000" pitchFamily="2" charset="0"/>
              </a:rPr>
              <a:t>The Supreme Court of Texas and Texas Court of Criminal Appeals jointly formed the JCMH to address problems at the intersection of complex human service systems and the judicial system.</a:t>
            </a:r>
            <a:endParaRPr lang="en-US" sz="1600" dirty="0">
              <a:solidFill>
                <a:srgbClr val="333333"/>
              </a:solidFill>
              <a:latin typeface="Roboto Medium" panose="02000000000000000000" pitchFamily="2" charset="0"/>
              <a:ea typeface="Roboto Medium" panose="02000000000000000000" pitchFamily="2" charset="0"/>
            </a:endParaRPr>
          </a:p>
        </p:txBody>
      </p:sp>
      <p:graphicFrame>
        <p:nvGraphicFramePr>
          <p:cNvPr id="6" name="Table 5">
            <a:extLst>
              <a:ext uri="{FF2B5EF4-FFF2-40B4-BE49-F238E27FC236}">
                <a16:creationId xmlns:a16="http://schemas.microsoft.com/office/drawing/2014/main" id="{A7D249A7-29F4-FCF3-C73D-09178099E5DE}"/>
              </a:ext>
            </a:extLst>
          </p:cNvPr>
          <p:cNvGraphicFramePr>
            <a:graphicFrameLocks noGrp="1"/>
          </p:cNvGraphicFramePr>
          <p:nvPr>
            <p:extLst>
              <p:ext uri="{D42A27DB-BD31-4B8C-83A1-F6EECF244321}">
                <p14:modId xmlns:p14="http://schemas.microsoft.com/office/powerpoint/2010/main" val="1448704526"/>
              </p:ext>
            </p:extLst>
          </p:nvPr>
        </p:nvGraphicFramePr>
        <p:xfrm>
          <a:off x="436244" y="4188363"/>
          <a:ext cx="10814414" cy="1529080"/>
        </p:xfrm>
        <a:graphic>
          <a:graphicData uri="http://schemas.openxmlformats.org/drawingml/2006/table">
            <a:tbl>
              <a:tblPr bandRow="1">
                <a:tableStyleId>{8799B23B-EC83-4686-B30A-512413B5E67A}</a:tableStyleId>
              </a:tblPr>
              <a:tblGrid>
                <a:gridCol w="5407207">
                  <a:extLst>
                    <a:ext uri="{9D8B030D-6E8A-4147-A177-3AD203B41FA5}">
                      <a16:colId xmlns:a16="http://schemas.microsoft.com/office/drawing/2014/main" val="3378300113"/>
                    </a:ext>
                  </a:extLst>
                </a:gridCol>
                <a:gridCol w="5407207">
                  <a:extLst>
                    <a:ext uri="{9D8B030D-6E8A-4147-A177-3AD203B41FA5}">
                      <a16:colId xmlns:a16="http://schemas.microsoft.com/office/drawing/2014/main" val="575086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Overcrowded dockets leaving courts</a:t>
                      </a:r>
                      <a:r>
                        <a:rPr lang="en-US" sz="1600" b="0" kern="100" dirty="0"/>
                        <a:t> </a:t>
                      </a:r>
                      <a:r>
                        <a:rPr lang="en-US" sz="1600" b="0" kern="100" dirty="0">
                          <a:effectLst/>
                        </a:rPr>
                        <a:t>inadequate time</a:t>
                      </a:r>
                      <a:endParaRPr lang="en-US" sz="1600" b="0" kern="100" dirty="0">
                        <a:effectLst/>
                        <a:latin typeface="Roboto Medium" panose="02000000000000000000" pitchFamily="2" charset="0"/>
                        <a:ea typeface="Roboto Medium" panose="02000000000000000000" pitchFamily="2" charset="0"/>
                        <a:cs typeface="Roboto Medium"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A lack of communication, coordination, and collaboration</a:t>
                      </a:r>
                      <a:endParaRPr lang="en-US" sz="1600" b="0" kern="100" dirty="0">
                        <a:effectLst/>
                        <a:latin typeface="Roboto Medium" panose="02000000000000000000" pitchFamily="2" charset="0"/>
                        <a:ea typeface="Roboto Medium" panose="02000000000000000000" pitchFamily="2" charset="0"/>
                        <a:cs typeface="Roboto Medium" panose="02000000000000000000" pitchFamily="2" charset="0"/>
                      </a:endParaRPr>
                    </a:p>
                  </a:txBody>
                  <a:tcPr/>
                </a:tc>
                <a:extLst>
                  <a:ext uri="{0D108BD9-81ED-4DB2-BD59-A6C34878D82A}">
                    <a16:rowId xmlns:a16="http://schemas.microsoft.com/office/drawing/2014/main" val="40516482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A need for specialized, multidisciplinary legal training</a:t>
                      </a:r>
                      <a:endParaRPr lang="en-US" sz="1600" b="0" kern="100" dirty="0">
                        <a:effectLst/>
                        <a:latin typeface="Roboto Medium" panose="02000000000000000000" pitchFamily="2" charset="0"/>
                        <a:ea typeface="Roboto Medium" panose="02000000000000000000" pitchFamily="2" charset="0"/>
                        <a:cs typeface="Roboto Medium"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A lack of technology to efficiently manage dockets and to track cases</a:t>
                      </a:r>
                      <a:endParaRPr lang="en-US" sz="1600" b="0" kern="100" dirty="0">
                        <a:effectLst/>
                        <a:latin typeface="Roboto Medium" panose="02000000000000000000" pitchFamily="2" charset="0"/>
                        <a:ea typeface="Roboto Medium" panose="02000000000000000000" pitchFamily="2" charset="0"/>
                        <a:cs typeface="Roboto Medium" panose="02000000000000000000" pitchFamily="2" charset="0"/>
                      </a:endParaRPr>
                    </a:p>
                  </a:txBody>
                  <a:tcPr/>
                </a:tc>
                <a:extLst>
                  <a:ext uri="{0D108BD9-81ED-4DB2-BD59-A6C34878D82A}">
                    <a16:rowId xmlns:a16="http://schemas.microsoft.com/office/drawing/2014/main" val="24294599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A need for the children and adults involved in the justice system to have a voice in decisions that affect them</a:t>
                      </a:r>
                      <a:endParaRPr lang="en-US" sz="1600" b="0" kern="100" dirty="0">
                        <a:effectLst/>
                        <a:latin typeface="Roboto Medium" panose="02000000000000000000" pitchFamily="2" charset="0"/>
                        <a:ea typeface="Roboto Medium" panose="02000000000000000000" pitchFamily="2" charset="0"/>
                        <a:cs typeface="Roboto Medium"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effectLst/>
                        </a:rPr>
                        <a:t>A lack of community resources to provide adequate services </a:t>
                      </a:r>
                    </a:p>
                    <a:p>
                      <a:endParaRPr lang="en-US" sz="1600" b="0" dirty="0"/>
                    </a:p>
                  </a:txBody>
                  <a:tcPr/>
                </a:tc>
                <a:extLst>
                  <a:ext uri="{0D108BD9-81ED-4DB2-BD59-A6C34878D82A}">
                    <a16:rowId xmlns:a16="http://schemas.microsoft.com/office/drawing/2014/main" val="152415282"/>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AD82B068-C3B4-1D12-A631-77BCF22C0F59}"/>
              </a:ext>
            </a:extLst>
          </p:cNvPr>
          <p:cNvPicPr>
            <a:picLocks noChangeAspect="1"/>
          </p:cNvPicPr>
          <p:nvPr/>
        </p:nvPicPr>
        <p:blipFill>
          <a:blip r:embed="rId3"/>
          <a:stretch>
            <a:fillRect/>
          </a:stretch>
        </p:blipFill>
        <p:spPr>
          <a:xfrm>
            <a:off x="9938905" y="300150"/>
            <a:ext cx="1222738" cy="840407"/>
          </a:xfrm>
          <a:prstGeom prst="rect">
            <a:avLst/>
          </a:prstGeom>
        </p:spPr>
      </p:pic>
      <p:pic>
        <p:nvPicPr>
          <p:cNvPr id="2050" name="Picture 2">
            <a:extLst>
              <a:ext uri="{FF2B5EF4-FFF2-40B4-BE49-F238E27FC236}">
                <a16:creationId xmlns:a16="http://schemas.microsoft.com/office/drawing/2014/main" id="{5FE0CA5B-D2CB-5532-0F19-6EF4C7B12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451" y="1484115"/>
            <a:ext cx="3162427" cy="237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4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6" y="442651"/>
            <a:ext cx="9801497"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STATEWIDE EXPANSION PLANS</a:t>
            </a:r>
          </a:p>
        </p:txBody>
      </p:sp>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343987" y="1212092"/>
            <a:ext cx="8382002"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62AFEE-89C7-F96D-7B48-957820C897EB}"/>
              </a:ext>
            </a:extLst>
          </p:cNvPr>
          <p:cNvSpPr txBox="1"/>
          <p:nvPr/>
        </p:nvSpPr>
        <p:spPr>
          <a:xfrm>
            <a:off x="507272" y="1489140"/>
            <a:ext cx="5924008"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333333"/>
                </a:solidFill>
                <a:latin typeface="Roboto Medium" panose="02000000000000000000" pitchFamily="2" charset="0"/>
                <a:ea typeface="Roboto Medium" panose="02000000000000000000" pitchFamily="2" charset="0"/>
              </a:rPr>
              <a:t>JCMH will share this model with other regions of Texas</a:t>
            </a:r>
          </a:p>
          <a:p>
            <a:pPr marL="457200" indent="-457200">
              <a:buFont typeface="Arial" panose="020B0604020202020204" pitchFamily="34" charset="0"/>
              <a:buChar char="•"/>
            </a:pPr>
            <a:endParaRPr lang="en-US" sz="2400" i="1" dirty="0">
              <a:solidFill>
                <a:srgbClr val="333333"/>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r>
              <a:rPr lang="en-US" sz="2400" i="1" dirty="0">
                <a:solidFill>
                  <a:srgbClr val="333333"/>
                </a:solidFill>
                <a:latin typeface="Roboto Medium" panose="02000000000000000000" pitchFamily="2" charset="0"/>
                <a:ea typeface="Roboto Medium" panose="02000000000000000000" pitchFamily="2" charset="0"/>
              </a:rPr>
              <a:t>Reimagining Justice Podcast </a:t>
            </a:r>
            <a:r>
              <a:rPr lang="en-US" sz="2400" dirty="0">
                <a:solidFill>
                  <a:srgbClr val="333333"/>
                </a:solidFill>
                <a:latin typeface="Roboto Medium" panose="02000000000000000000" pitchFamily="2" charset="0"/>
                <a:ea typeface="Roboto Medium" panose="02000000000000000000" pitchFamily="2" charset="0"/>
              </a:rPr>
              <a:t>highlighted this innovation</a:t>
            </a:r>
          </a:p>
          <a:p>
            <a:pPr marL="457200" indent="-457200">
              <a:buFont typeface="Arial" panose="020B0604020202020204" pitchFamily="34" charset="0"/>
              <a:buChar char="•"/>
            </a:pPr>
            <a:endParaRPr lang="en-US" sz="2400" i="1" dirty="0">
              <a:solidFill>
                <a:srgbClr val="333333"/>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r>
              <a:rPr lang="en-US" sz="2400" dirty="0">
                <a:solidFill>
                  <a:srgbClr val="333333"/>
                </a:solidFill>
                <a:latin typeface="Roboto Medium" panose="02000000000000000000" pitchFamily="2" charset="0"/>
                <a:ea typeface="Roboto Medium" panose="02000000000000000000" pitchFamily="2" charset="0"/>
              </a:rPr>
              <a:t>JCMH plans to create an online class sharing the innovation including a curriculum, guidebook, and forms to be rolled out with the Judges and Psychiatrist Leadership Initiative</a:t>
            </a:r>
          </a:p>
        </p:txBody>
      </p:sp>
      <p:pic>
        <p:nvPicPr>
          <p:cNvPr id="1026" name="Picture 2">
            <a:extLst>
              <a:ext uri="{FF2B5EF4-FFF2-40B4-BE49-F238E27FC236}">
                <a16:creationId xmlns:a16="http://schemas.microsoft.com/office/drawing/2014/main" id="{76D21A0C-CDE7-7218-99D4-6318EBC71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664970"/>
            <a:ext cx="3680459" cy="3680459"/>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6" y="442651"/>
            <a:ext cx="9801497"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FUTURE DIRECTION</a:t>
            </a:r>
          </a:p>
        </p:txBody>
      </p:sp>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343987" y="1212092"/>
            <a:ext cx="8382002"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62AFEE-89C7-F96D-7B48-957820C897EB}"/>
              </a:ext>
            </a:extLst>
          </p:cNvPr>
          <p:cNvSpPr txBox="1"/>
          <p:nvPr/>
        </p:nvSpPr>
        <p:spPr>
          <a:xfrm>
            <a:off x="461552" y="1727955"/>
            <a:ext cx="1099892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333333"/>
                </a:solidFill>
                <a:latin typeface="Roboto Medium" panose="02000000000000000000" pitchFamily="2" charset="0"/>
                <a:ea typeface="Roboto Medium" panose="02000000000000000000" pitchFamily="2" charset="0"/>
              </a:rPr>
              <a:t>Plans for future enhancements and potential national expansion through partnerships with National Center for State Courts</a:t>
            </a:r>
          </a:p>
          <a:p>
            <a:pPr marL="457200" indent="-457200">
              <a:buFont typeface="Arial" panose="020B0604020202020204" pitchFamily="34" charset="0"/>
              <a:buChar char="•"/>
            </a:pPr>
            <a:endParaRPr lang="en-US" sz="2800" i="1" dirty="0">
              <a:solidFill>
                <a:srgbClr val="333333"/>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endParaRPr lang="en-US" sz="2800" i="1" dirty="0">
              <a:solidFill>
                <a:srgbClr val="333333"/>
              </a:solidFill>
              <a:latin typeface="Roboto Medium" panose="02000000000000000000" pitchFamily="2" charset="0"/>
              <a:ea typeface="Roboto Medium" panose="02000000000000000000" pitchFamily="2" charset="0"/>
            </a:endParaRPr>
          </a:p>
        </p:txBody>
      </p:sp>
      <p:pic>
        <p:nvPicPr>
          <p:cNvPr id="2" name="Picture 4" descr="NCSC-Logo-Navy - eCourts 2024">
            <a:extLst>
              <a:ext uri="{FF2B5EF4-FFF2-40B4-BE49-F238E27FC236}">
                <a16:creationId xmlns:a16="http://schemas.microsoft.com/office/drawing/2014/main" id="{67E9223B-7853-E78E-ECD0-AED7FC638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371" y="3543837"/>
            <a:ext cx="4065206" cy="16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60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15602-9149-35A2-34D4-9327E318151D}"/>
              </a:ext>
            </a:extLst>
          </p:cNvPr>
          <p:cNvSpPr txBox="1"/>
          <p:nvPr/>
        </p:nvSpPr>
        <p:spPr>
          <a:xfrm>
            <a:off x="1676400" y="1942012"/>
            <a:ext cx="8839200" cy="1569660"/>
          </a:xfrm>
          <a:prstGeom prst="rect">
            <a:avLst/>
          </a:prstGeom>
          <a:noFill/>
        </p:spPr>
        <p:txBody>
          <a:bodyPr wrap="square" rtlCol="0">
            <a:spAutoFit/>
          </a:bodyPr>
          <a:lstStyle/>
          <a:p>
            <a:pPr algn="ctr"/>
            <a:r>
              <a:rPr lang="en-US" sz="9600" dirty="0">
                <a:solidFill>
                  <a:srgbClr val="EC2427"/>
                </a:solidFill>
                <a:latin typeface="Roboto Medium" panose="02000000000000000000" pitchFamily="2" charset="0"/>
                <a:ea typeface="Roboto Medium" panose="02000000000000000000" pitchFamily="2" charset="0"/>
              </a:rPr>
              <a:t>QUESTIONS?</a:t>
            </a:r>
          </a:p>
        </p:txBody>
      </p:sp>
    </p:spTree>
    <p:extLst>
      <p:ext uri="{BB962C8B-B14F-4D97-AF65-F5344CB8AC3E}">
        <p14:creationId xmlns:p14="http://schemas.microsoft.com/office/powerpoint/2010/main" val="87385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15602-9149-35A2-34D4-9327E318151D}"/>
              </a:ext>
            </a:extLst>
          </p:cNvPr>
          <p:cNvSpPr txBox="1"/>
          <p:nvPr/>
        </p:nvSpPr>
        <p:spPr>
          <a:xfrm>
            <a:off x="1676400" y="870750"/>
            <a:ext cx="8839200" cy="1938992"/>
          </a:xfrm>
          <a:prstGeom prst="rect">
            <a:avLst/>
          </a:prstGeom>
          <a:noFill/>
        </p:spPr>
        <p:txBody>
          <a:bodyPr wrap="square" rtlCol="0">
            <a:spAutoFit/>
          </a:bodyPr>
          <a:lstStyle/>
          <a:p>
            <a:pPr algn="ctr"/>
            <a:r>
              <a:rPr lang="en-US" sz="6000" dirty="0">
                <a:solidFill>
                  <a:srgbClr val="EC2427"/>
                </a:solidFill>
                <a:latin typeface="Roboto Medium" panose="02000000000000000000" pitchFamily="2" charset="0"/>
                <a:ea typeface="Roboto Medium" panose="02000000000000000000" pitchFamily="2" charset="0"/>
              </a:rPr>
              <a:t>THANK YOU &amp;</a:t>
            </a:r>
          </a:p>
          <a:p>
            <a:pPr algn="ctr"/>
            <a:r>
              <a:rPr lang="en-US" sz="6000" dirty="0">
                <a:solidFill>
                  <a:srgbClr val="EC2427"/>
                </a:solidFill>
                <a:latin typeface="Roboto Medium" panose="02000000000000000000" pitchFamily="2" charset="0"/>
                <a:ea typeface="Roboto Medium" panose="02000000000000000000" pitchFamily="2" charset="0"/>
              </a:rPr>
              <a:t>ACKNOWLEDGEMENTS</a:t>
            </a:r>
          </a:p>
        </p:txBody>
      </p:sp>
    </p:spTree>
    <p:extLst>
      <p:ext uri="{BB962C8B-B14F-4D97-AF65-F5344CB8AC3E}">
        <p14:creationId xmlns:p14="http://schemas.microsoft.com/office/powerpoint/2010/main" val="241593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7" y="442651"/>
            <a:ext cx="8081554"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INTRODUCTIONS</a:t>
            </a:r>
          </a:p>
        </p:txBody>
      </p:sp>
      <p:cxnSp>
        <p:nvCxnSpPr>
          <p:cNvPr id="13" name="Straight Connector 12">
            <a:extLst>
              <a:ext uri="{FF2B5EF4-FFF2-40B4-BE49-F238E27FC236}">
                <a16:creationId xmlns:a16="http://schemas.microsoft.com/office/drawing/2014/main" id="{4880FE12-6F63-E3AF-E02B-F27541480FFE}"/>
              </a:ext>
            </a:extLst>
          </p:cNvPr>
          <p:cNvCxnSpPr/>
          <p:nvPr/>
        </p:nvCxnSpPr>
        <p:spPr>
          <a:xfrm>
            <a:off x="317863" y="1210975"/>
            <a:ext cx="7994468"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CCD6B6A-0B08-5FC9-83C6-4443D7C864B9}"/>
              </a:ext>
            </a:extLst>
          </p:cNvPr>
          <p:cNvSpPr/>
          <p:nvPr/>
        </p:nvSpPr>
        <p:spPr>
          <a:xfrm>
            <a:off x="0" y="3640183"/>
            <a:ext cx="12192000" cy="3217817"/>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0C6D90-E56A-08A7-8BA1-BA555C15CA34}"/>
              </a:ext>
            </a:extLst>
          </p:cNvPr>
          <p:cNvSpPr/>
          <p:nvPr/>
        </p:nvSpPr>
        <p:spPr>
          <a:xfrm>
            <a:off x="714102" y="2113352"/>
            <a:ext cx="2569028" cy="262128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C4A9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3854FCD-BFB4-63D6-ECE6-4F52524CD1FD}"/>
              </a:ext>
            </a:extLst>
          </p:cNvPr>
          <p:cNvSpPr/>
          <p:nvPr/>
        </p:nvSpPr>
        <p:spPr>
          <a:xfrm>
            <a:off x="4811486" y="2125953"/>
            <a:ext cx="2569028" cy="2621280"/>
          </a:xfrm>
          <a:prstGeom prst="roundRect">
            <a:avLst/>
          </a:prstGeom>
          <a:blipFill dpi="0" rotWithShape="1">
            <a:blip r:embed="rId4"/>
            <a:srcRect/>
            <a:stretch>
              <a:fillRect/>
            </a:stretch>
          </a:blipFill>
          <a:ln>
            <a:solidFill>
              <a:srgbClr val="C4A9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792E9322-A94F-45EC-1F58-C13383797B17}"/>
              </a:ext>
            </a:extLst>
          </p:cNvPr>
          <p:cNvSpPr/>
          <p:nvPr/>
        </p:nvSpPr>
        <p:spPr>
          <a:xfrm>
            <a:off x="8908870" y="2125953"/>
            <a:ext cx="2569028" cy="2621280"/>
          </a:xfrm>
          <a:prstGeom prst="roundRect">
            <a:avLst/>
          </a:prstGeom>
          <a:solidFill>
            <a:srgbClr val="C4A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E6C1CC-5880-63BD-C4D6-32CAAD65B505}"/>
              </a:ext>
            </a:extLst>
          </p:cNvPr>
          <p:cNvSpPr txBox="1"/>
          <p:nvPr/>
        </p:nvSpPr>
        <p:spPr>
          <a:xfrm>
            <a:off x="448490" y="4957205"/>
            <a:ext cx="3100252" cy="707886"/>
          </a:xfrm>
          <a:prstGeom prst="rect">
            <a:avLst/>
          </a:prstGeom>
          <a:noFill/>
        </p:spPr>
        <p:txBody>
          <a:bodyPr wrap="square" rtlCol="0">
            <a:spAutoFit/>
          </a:bodyPr>
          <a:lstStyle/>
          <a:p>
            <a:pPr algn="ctr"/>
            <a:r>
              <a:rPr lang="en-US" sz="2000" dirty="0">
                <a:solidFill>
                  <a:srgbClr val="CCCCCC"/>
                </a:solidFill>
                <a:latin typeface="Roboto Medium" panose="02000000000000000000" pitchFamily="2" charset="0"/>
                <a:ea typeface="Roboto Medium" panose="02000000000000000000" pitchFamily="2" charset="0"/>
              </a:rPr>
              <a:t>PATRICIA ORTIZ</a:t>
            </a:r>
          </a:p>
          <a:p>
            <a:pPr algn="ctr"/>
            <a:r>
              <a:rPr lang="en-US" sz="2000" dirty="0">
                <a:solidFill>
                  <a:srgbClr val="CCCCCC"/>
                </a:solidFill>
                <a:latin typeface="Roboto Medium" panose="02000000000000000000" pitchFamily="2" charset="0"/>
                <a:ea typeface="Roboto Medium" panose="02000000000000000000" pitchFamily="2" charset="0"/>
              </a:rPr>
              <a:t>MD</a:t>
            </a:r>
          </a:p>
        </p:txBody>
      </p:sp>
      <p:sp>
        <p:nvSpPr>
          <p:cNvPr id="11" name="TextBox 10">
            <a:extLst>
              <a:ext uri="{FF2B5EF4-FFF2-40B4-BE49-F238E27FC236}">
                <a16:creationId xmlns:a16="http://schemas.microsoft.com/office/drawing/2014/main" id="{0A110763-4A51-FA89-42AF-C776EFFAC535}"/>
              </a:ext>
            </a:extLst>
          </p:cNvPr>
          <p:cNvSpPr txBox="1"/>
          <p:nvPr/>
        </p:nvSpPr>
        <p:spPr>
          <a:xfrm>
            <a:off x="4545874" y="4972594"/>
            <a:ext cx="3100252" cy="707886"/>
          </a:xfrm>
          <a:prstGeom prst="rect">
            <a:avLst/>
          </a:prstGeom>
          <a:noFill/>
        </p:spPr>
        <p:txBody>
          <a:bodyPr wrap="square" rtlCol="0">
            <a:spAutoFit/>
          </a:bodyPr>
          <a:lstStyle/>
          <a:p>
            <a:pPr algn="ctr"/>
            <a:r>
              <a:rPr lang="en-US" sz="2000" dirty="0">
                <a:solidFill>
                  <a:srgbClr val="CCCCCC"/>
                </a:solidFill>
                <a:latin typeface="Roboto Medium" panose="02000000000000000000" pitchFamily="2" charset="0"/>
                <a:ea typeface="Roboto Medium" panose="02000000000000000000" pitchFamily="2" charset="0"/>
              </a:rPr>
              <a:t>DANIELA CHISOLM</a:t>
            </a:r>
          </a:p>
          <a:p>
            <a:pPr algn="ctr"/>
            <a:r>
              <a:rPr lang="en-US" sz="2000" dirty="0">
                <a:solidFill>
                  <a:srgbClr val="CCCCCC"/>
                </a:solidFill>
                <a:latin typeface="Roboto Medium" panose="02000000000000000000" pitchFamily="2" charset="0"/>
                <a:ea typeface="Roboto Medium" panose="02000000000000000000" pitchFamily="2" charset="0"/>
              </a:rPr>
              <a:t>JD</a:t>
            </a:r>
          </a:p>
        </p:txBody>
      </p:sp>
      <p:sp>
        <p:nvSpPr>
          <p:cNvPr id="14" name="TextBox 13">
            <a:extLst>
              <a:ext uri="{FF2B5EF4-FFF2-40B4-BE49-F238E27FC236}">
                <a16:creationId xmlns:a16="http://schemas.microsoft.com/office/drawing/2014/main" id="{5E595077-3CE0-2D6F-493B-1DC1478729B7}"/>
              </a:ext>
            </a:extLst>
          </p:cNvPr>
          <p:cNvSpPr txBox="1"/>
          <p:nvPr/>
        </p:nvSpPr>
        <p:spPr>
          <a:xfrm>
            <a:off x="8643258" y="4957205"/>
            <a:ext cx="3100252" cy="707886"/>
          </a:xfrm>
          <a:prstGeom prst="rect">
            <a:avLst/>
          </a:prstGeom>
          <a:noFill/>
        </p:spPr>
        <p:txBody>
          <a:bodyPr wrap="square" rtlCol="0">
            <a:spAutoFit/>
          </a:bodyPr>
          <a:lstStyle/>
          <a:p>
            <a:pPr algn="ctr"/>
            <a:r>
              <a:rPr lang="en-US" sz="2000" dirty="0">
                <a:solidFill>
                  <a:srgbClr val="CCCCCC"/>
                </a:solidFill>
                <a:latin typeface="Roboto Medium" panose="02000000000000000000" pitchFamily="2" charset="0"/>
                <a:ea typeface="Roboto Medium" panose="02000000000000000000" pitchFamily="2" charset="0"/>
              </a:rPr>
              <a:t>KRISTI TAYLOR</a:t>
            </a:r>
          </a:p>
          <a:p>
            <a:pPr algn="ctr"/>
            <a:r>
              <a:rPr lang="en-US" sz="2000" dirty="0">
                <a:solidFill>
                  <a:srgbClr val="CCCCCC"/>
                </a:solidFill>
                <a:latin typeface="Roboto Medium" panose="02000000000000000000" pitchFamily="2" charset="0"/>
                <a:ea typeface="Roboto Medium" panose="02000000000000000000" pitchFamily="2" charset="0"/>
              </a:rPr>
              <a:t>JD</a:t>
            </a:r>
          </a:p>
        </p:txBody>
      </p:sp>
      <p:pic>
        <p:nvPicPr>
          <p:cNvPr id="18" name="Picture 17" descr="A black and white logo&#10;&#10;Description automatically generated">
            <a:extLst>
              <a:ext uri="{FF2B5EF4-FFF2-40B4-BE49-F238E27FC236}">
                <a16:creationId xmlns:a16="http://schemas.microsoft.com/office/drawing/2014/main" id="{58329756-EAD2-A24B-5DFF-58F19280E351}"/>
              </a:ext>
            </a:extLst>
          </p:cNvPr>
          <p:cNvPicPr>
            <a:picLocks noChangeAspect="1"/>
          </p:cNvPicPr>
          <p:nvPr/>
        </p:nvPicPr>
        <p:blipFill>
          <a:blip r:embed="rId5"/>
          <a:stretch>
            <a:fillRect/>
          </a:stretch>
        </p:blipFill>
        <p:spPr>
          <a:xfrm>
            <a:off x="5371011" y="6079644"/>
            <a:ext cx="1449978" cy="691617"/>
          </a:xfrm>
          <a:prstGeom prst="rect">
            <a:avLst/>
          </a:prstGeom>
        </p:spPr>
      </p:pic>
      <p:cxnSp>
        <p:nvCxnSpPr>
          <p:cNvPr id="25" name="Straight Connector 24">
            <a:extLst>
              <a:ext uri="{FF2B5EF4-FFF2-40B4-BE49-F238E27FC236}">
                <a16:creationId xmlns:a16="http://schemas.microsoft.com/office/drawing/2014/main" id="{32DC9723-7E82-0E0A-DFAB-0B93C51D6A51}"/>
              </a:ext>
            </a:extLst>
          </p:cNvPr>
          <p:cNvCxnSpPr/>
          <p:nvPr/>
        </p:nvCxnSpPr>
        <p:spPr>
          <a:xfrm>
            <a:off x="1859279" y="6425452"/>
            <a:ext cx="337892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10EF7D-8418-EFA1-CD4D-163F4CF99F4A}"/>
              </a:ext>
            </a:extLst>
          </p:cNvPr>
          <p:cNvCxnSpPr>
            <a:cxnSpLocks/>
          </p:cNvCxnSpPr>
          <p:nvPr/>
        </p:nvCxnSpPr>
        <p:spPr>
          <a:xfrm>
            <a:off x="2203268" y="6577852"/>
            <a:ext cx="253419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E20991-B6B1-2355-554E-212883F6A403}"/>
              </a:ext>
            </a:extLst>
          </p:cNvPr>
          <p:cNvCxnSpPr>
            <a:cxnSpLocks/>
          </p:cNvCxnSpPr>
          <p:nvPr/>
        </p:nvCxnSpPr>
        <p:spPr>
          <a:xfrm>
            <a:off x="2734491" y="6704126"/>
            <a:ext cx="1537063"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FF6D3D1-37D0-96EE-9C7C-E81A2CE30E40}"/>
              </a:ext>
            </a:extLst>
          </p:cNvPr>
          <p:cNvCxnSpPr/>
          <p:nvPr/>
        </p:nvCxnSpPr>
        <p:spPr>
          <a:xfrm>
            <a:off x="6958160" y="6429804"/>
            <a:ext cx="337892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137ECE-DFF1-802F-151F-4055E95095D3}"/>
              </a:ext>
            </a:extLst>
          </p:cNvPr>
          <p:cNvCxnSpPr>
            <a:cxnSpLocks/>
          </p:cNvCxnSpPr>
          <p:nvPr/>
        </p:nvCxnSpPr>
        <p:spPr>
          <a:xfrm>
            <a:off x="7302149" y="6582204"/>
            <a:ext cx="2534195"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3A4461-0E03-60F3-4DBF-D6F55D09C2C5}"/>
              </a:ext>
            </a:extLst>
          </p:cNvPr>
          <p:cNvCxnSpPr>
            <a:cxnSpLocks/>
          </p:cNvCxnSpPr>
          <p:nvPr/>
        </p:nvCxnSpPr>
        <p:spPr>
          <a:xfrm>
            <a:off x="7833372" y="6708478"/>
            <a:ext cx="1537063" cy="0"/>
          </a:xfrm>
          <a:prstGeom prst="line">
            <a:avLst/>
          </a:prstGeom>
          <a:ln w="38100">
            <a:solidFill>
              <a:srgbClr val="9A281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71B19B2-7CF5-4CB5-599E-9730C3D8C5F7}"/>
              </a:ext>
            </a:extLst>
          </p:cNvPr>
          <p:cNvPicPr>
            <a:picLocks noChangeAspect="1"/>
          </p:cNvPicPr>
          <p:nvPr/>
        </p:nvPicPr>
        <p:blipFill rotWithShape="1">
          <a:blip r:embed="rId6"/>
          <a:srcRect l="2105" t="689" r="2164"/>
          <a:stretch/>
        </p:blipFill>
        <p:spPr>
          <a:xfrm>
            <a:off x="8932573" y="2141249"/>
            <a:ext cx="2521622" cy="2590688"/>
          </a:xfrm>
          <a:prstGeom prst="roundRect">
            <a:avLst/>
          </a:prstGeom>
        </p:spPr>
      </p:pic>
    </p:spTree>
    <p:extLst>
      <p:ext uri="{BB962C8B-B14F-4D97-AF65-F5344CB8AC3E}">
        <p14:creationId xmlns:p14="http://schemas.microsoft.com/office/powerpoint/2010/main" val="190560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0E1A8-443B-12F7-F2F4-35673A90FFC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4ED2F4-CF67-D681-805D-D779C41B9805}"/>
              </a:ext>
            </a:extLst>
          </p:cNvPr>
          <p:cNvSpPr txBox="1"/>
          <p:nvPr/>
        </p:nvSpPr>
        <p:spPr>
          <a:xfrm>
            <a:off x="230777" y="442651"/>
            <a:ext cx="8081554"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DISCLOSURES</a:t>
            </a:r>
          </a:p>
        </p:txBody>
      </p:sp>
      <p:cxnSp>
        <p:nvCxnSpPr>
          <p:cNvPr id="5" name="Straight Connector 4">
            <a:extLst>
              <a:ext uri="{FF2B5EF4-FFF2-40B4-BE49-F238E27FC236}">
                <a16:creationId xmlns:a16="http://schemas.microsoft.com/office/drawing/2014/main" id="{115FBFAF-544C-79F2-9961-3383C6C6B095}"/>
              </a:ext>
            </a:extLst>
          </p:cNvPr>
          <p:cNvCxnSpPr/>
          <p:nvPr/>
        </p:nvCxnSpPr>
        <p:spPr>
          <a:xfrm>
            <a:off x="317863" y="1210975"/>
            <a:ext cx="7994468"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3C33B2-204E-8C6A-3D03-EF1D0FC0EAE7}"/>
              </a:ext>
            </a:extLst>
          </p:cNvPr>
          <p:cNvSpPr txBox="1"/>
          <p:nvPr/>
        </p:nvSpPr>
        <p:spPr>
          <a:xfrm>
            <a:off x="539931" y="1733006"/>
            <a:ext cx="4286366" cy="584775"/>
          </a:xfrm>
          <a:prstGeom prst="rect">
            <a:avLst/>
          </a:prstGeom>
          <a:noFill/>
        </p:spPr>
        <p:txBody>
          <a:bodyPr wrap="none" rtlCol="0">
            <a:spAutoFit/>
          </a:bodyPr>
          <a:lstStyle/>
          <a:p>
            <a:r>
              <a:rPr lang="en-US" sz="3200" dirty="0"/>
              <a:t>No disclosures to report.</a:t>
            </a:r>
          </a:p>
        </p:txBody>
      </p:sp>
    </p:spTree>
    <p:extLst>
      <p:ext uri="{BB962C8B-B14F-4D97-AF65-F5344CB8AC3E}">
        <p14:creationId xmlns:p14="http://schemas.microsoft.com/office/powerpoint/2010/main" val="232530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FE9B36-3924-E7B9-A9E8-843820E6769C}"/>
              </a:ext>
            </a:extLst>
          </p:cNvPr>
          <p:cNvSpPr txBox="1"/>
          <p:nvPr/>
        </p:nvSpPr>
        <p:spPr>
          <a:xfrm>
            <a:off x="230777" y="442651"/>
            <a:ext cx="8081554" cy="769441"/>
          </a:xfrm>
          <a:prstGeom prst="rect">
            <a:avLst/>
          </a:prstGeom>
          <a:noFill/>
        </p:spPr>
        <p:txBody>
          <a:bodyPr wrap="square" rtlCol="0">
            <a:spAutoFit/>
          </a:bodyPr>
          <a:lstStyle/>
          <a:p>
            <a:r>
              <a:rPr lang="en-US" sz="4400" dirty="0">
                <a:solidFill>
                  <a:srgbClr val="9A281E"/>
                </a:solidFill>
                <a:latin typeface="Roboto Medium" panose="02000000000000000000" pitchFamily="2" charset="0"/>
                <a:ea typeface="Roboto Medium" panose="02000000000000000000" pitchFamily="2" charset="0"/>
              </a:rPr>
              <a:t>LEARNING OBJECTIVES</a:t>
            </a:r>
          </a:p>
        </p:txBody>
      </p:sp>
      <p:cxnSp>
        <p:nvCxnSpPr>
          <p:cNvPr id="13" name="Straight Connector 12">
            <a:extLst>
              <a:ext uri="{FF2B5EF4-FFF2-40B4-BE49-F238E27FC236}">
                <a16:creationId xmlns:a16="http://schemas.microsoft.com/office/drawing/2014/main" id="{4880FE12-6F63-E3AF-E02B-F27541480FFE}"/>
              </a:ext>
            </a:extLst>
          </p:cNvPr>
          <p:cNvCxnSpPr/>
          <p:nvPr/>
        </p:nvCxnSpPr>
        <p:spPr>
          <a:xfrm>
            <a:off x="317863" y="1210975"/>
            <a:ext cx="7994468" cy="0"/>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B53D2F2-9917-4B3F-B91F-5BF383A26E33}"/>
              </a:ext>
            </a:extLst>
          </p:cNvPr>
          <p:cNvSpPr txBox="1"/>
          <p:nvPr/>
        </p:nvSpPr>
        <p:spPr>
          <a:xfrm>
            <a:off x="777395" y="1979300"/>
            <a:ext cx="9879315" cy="2994922"/>
          </a:xfrm>
          <a:prstGeom prst="rect">
            <a:avLst/>
          </a:prstGeom>
          <a:noFill/>
        </p:spPr>
        <p:txBody>
          <a:bodyPr wrap="square" rtlCol="0">
            <a:spAutoFit/>
          </a:bodyPr>
          <a:lstStyle/>
          <a:p>
            <a:pPr marL="342900" marR="0" lvl="0" indent="-342900">
              <a:lnSpc>
                <a:spcPct val="107000"/>
              </a:lnSpc>
              <a:spcBef>
                <a:spcPts val="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key recommendations made by the National Judicial Task Force to Examine State Courts’ Response to Mental Illness in their 2022 report</a:t>
            </a:r>
          </a:p>
          <a:p>
            <a:pPr marL="342900" marR="0" lvl="0" indent="-342900">
              <a:lnSpc>
                <a:spcPct val="107000"/>
              </a:lnSpc>
              <a:spcBef>
                <a:spcPts val="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benefits of involving general psychiatry residents and forensic psychiatry fellows in the judicial community as viewed by various psychiatric, legal, and community stakeholders</a:t>
            </a:r>
          </a:p>
          <a:p>
            <a:pPr marL="342900" marR="0" lvl="0" indent="-342900">
              <a:lnSpc>
                <a:spcPct val="107000"/>
              </a:lnSpc>
              <a:spcBef>
                <a:spcPts val="0"/>
              </a:spcBef>
              <a:spcAft>
                <a:spcPts val="6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Understand potential obstacles to involving psychiatric trainees in the local judicial system</a:t>
            </a:r>
          </a:p>
        </p:txBody>
      </p:sp>
    </p:spTree>
    <p:extLst>
      <p:ext uri="{BB962C8B-B14F-4D97-AF65-F5344CB8AC3E}">
        <p14:creationId xmlns:p14="http://schemas.microsoft.com/office/powerpoint/2010/main" val="362279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2425-D9C5-4383-84A0-C4F1371444BB}"/>
              </a:ext>
            </a:extLst>
          </p:cNvPr>
          <p:cNvSpPr>
            <a:spLocks noGrp="1"/>
          </p:cNvSpPr>
          <p:nvPr>
            <p:ph type="title"/>
          </p:nvPr>
        </p:nvSpPr>
        <p:spPr>
          <a:xfrm>
            <a:off x="831850" y="681644"/>
            <a:ext cx="10515600" cy="1296785"/>
          </a:xfrm>
        </p:spPr>
        <p:txBody>
          <a:bodyPr>
            <a:normAutofit/>
          </a:bodyPr>
          <a:lstStyle/>
          <a:p>
            <a:r>
              <a:rPr lang="en-US" sz="5400" dirty="0">
                <a:solidFill>
                  <a:srgbClr val="9A281E"/>
                </a:solidFill>
                <a:latin typeface="Roboto Medium" panose="02000000000000000000" pitchFamily="2" charset="0"/>
                <a:ea typeface="Roboto Medium" panose="02000000000000000000" pitchFamily="2" charset="0"/>
                <a:cs typeface="+mn-cs"/>
              </a:rPr>
              <a:t>Background</a:t>
            </a:r>
            <a:r>
              <a:rPr lang="en-US" sz="5400" dirty="0"/>
              <a:t> </a:t>
            </a:r>
            <a:r>
              <a:rPr lang="en-US" sz="5400" dirty="0">
                <a:solidFill>
                  <a:srgbClr val="9A281E"/>
                </a:solidFill>
                <a:latin typeface="Roboto Medium" panose="02000000000000000000" pitchFamily="2" charset="0"/>
                <a:ea typeface="Roboto Medium" panose="02000000000000000000" pitchFamily="2" charset="0"/>
                <a:cs typeface="+mn-cs"/>
              </a:rPr>
              <a:t>&amp; Context</a:t>
            </a:r>
          </a:p>
        </p:txBody>
      </p:sp>
      <p:sp>
        <p:nvSpPr>
          <p:cNvPr id="3" name="Text Placeholder 2">
            <a:extLst>
              <a:ext uri="{FF2B5EF4-FFF2-40B4-BE49-F238E27FC236}">
                <a16:creationId xmlns:a16="http://schemas.microsoft.com/office/drawing/2014/main" id="{14ECF072-DC1E-4095-B386-612FBC6873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63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880FE12-6F63-E3AF-E02B-F27541480FFE}"/>
              </a:ext>
            </a:extLst>
          </p:cNvPr>
          <p:cNvCxnSpPr>
            <a:cxnSpLocks/>
          </p:cNvCxnSpPr>
          <p:nvPr/>
        </p:nvCxnSpPr>
        <p:spPr>
          <a:xfrm>
            <a:off x="1420721" y="1866341"/>
            <a:ext cx="9181785" cy="80663"/>
          </a:xfrm>
          <a:prstGeom prst="line">
            <a:avLst/>
          </a:prstGeom>
          <a:ln w="57150">
            <a:solidFill>
              <a:srgbClr val="C4A97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CA7F486-4916-C061-1139-D49E7049AAE5}"/>
              </a:ext>
            </a:extLst>
          </p:cNvPr>
          <p:cNvSpPr txBox="1"/>
          <p:nvPr/>
        </p:nvSpPr>
        <p:spPr>
          <a:xfrm>
            <a:off x="777396" y="2437072"/>
            <a:ext cx="5318604" cy="3046988"/>
          </a:xfrm>
          <a:prstGeom prst="rect">
            <a:avLst/>
          </a:prstGeom>
          <a:noFill/>
        </p:spPr>
        <p:txBody>
          <a:bodyPr wrap="square" rtlCol="0">
            <a:spAutoFit/>
          </a:bodyPr>
          <a:lstStyle/>
          <a:p>
            <a:pPr marL="514350" indent="-514350">
              <a:buFont typeface="+mj-lt"/>
              <a:buAutoNum type="arabicPeriod"/>
            </a:pPr>
            <a:r>
              <a:rPr lang="en-US" sz="2400" dirty="0"/>
              <a:t>Develop resources and best practices, </a:t>
            </a:r>
          </a:p>
          <a:p>
            <a:pPr marL="514350" indent="-514350">
              <a:buFont typeface="+mj-lt"/>
              <a:buAutoNum type="arabicPeriod"/>
            </a:pPr>
            <a:r>
              <a:rPr lang="en-US" sz="2400" dirty="0"/>
              <a:t>Improve caseflow management, </a:t>
            </a:r>
          </a:p>
          <a:p>
            <a:pPr marL="514350" indent="-514350">
              <a:buFont typeface="+mj-lt"/>
              <a:buAutoNum type="arabicPeriod"/>
            </a:pPr>
            <a:r>
              <a:rPr lang="en-US" sz="2400" dirty="0"/>
              <a:t>Build capacity of state and national court leaders to implement reforms, and </a:t>
            </a:r>
          </a:p>
          <a:p>
            <a:pPr marL="514350" indent="-514350">
              <a:buFont typeface="+mj-lt"/>
              <a:buAutoNum type="arabicPeriod"/>
            </a:pPr>
            <a:r>
              <a:rPr lang="en-US" sz="2400" dirty="0"/>
              <a:t>Promote education for national and state court leaders. </a:t>
            </a:r>
          </a:p>
        </p:txBody>
      </p:sp>
      <p:sp>
        <p:nvSpPr>
          <p:cNvPr id="5" name="TextBox 4">
            <a:extLst>
              <a:ext uri="{FF2B5EF4-FFF2-40B4-BE49-F238E27FC236}">
                <a16:creationId xmlns:a16="http://schemas.microsoft.com/office/drawing/2014/main" id="{BE70E888-09DC-8F7E-AD48-ADC95A83C34A}"/>
              </a:ext>
            </a:extLst>
          </p:cNvPr>
          <p:cNvSpPr txBox="1"/>
          <p:nvPr/>
        </p:nvSpPr>
        <p:spPr>
          <a:xfrm>
            <a:off x="754380" y="207110"/>
            <a:ext cx="10683240" cy="1446550"/>
          </a:xfrm>
          <a:prstGeom prst="rect">
            <a:avLst/>
          </a:prstGeom>
          <a:noFill/>
        </p:spPr>
        <p:txBody>
          <a:bodyPr wrap="square" rtlCol="0">
            <a:spAutoFit/>
          </a:bodyPr>
          <a:lstStyle/>
          <a:p>
            <a:pPr algn="ctr"/>
            <a:r>
              <a:rPr lang="en-US" sz="4400" dirty="0">
                <a:solidFill>
                  <a:srgbClr val="9A281E"/>
                </a:solidFill>
                <a:latin typeface="Roboto Medium" panose="02000000000000000000" pitchFamily="2" charset="0"/>
                <a:ea typeface="Roboto Medium" panose="02000000000000000000" pitchFamily="2" charset="0"/>
              </a:rPr>
              <a:t>National </a:t>
            </a:r>
            <a:r>
              <a:rPr lang="en-US" sz="4400" dirty="0" err="1">
                <a:solidFill>
                  <a:srgbClr val="9A281E"/>
                </a:solidFill>
                <a:latin typeface="Roboto Medium" panose="02000000000000000000" pitchFamily="2" charset="0"/>
                <a:ea typeface="Roboto Medium" panose="02000000000000000000" pitchFamily="2" charset="0"/>
              </a:rPr>
              <a:t>Initiative:Improving</a:t>
            </a:r>
            <a:r>
              <a:rPr lang="en-US" sz="4400" dirty="0">
                <a:solidFill>
                  <a:srgbClr val="9A281E"/>
                </a:solidFill>
                <a:latin typeface="Roboto Medium" panose="02000000000000000000" pitchFamily="2" charset="0"/>
                <a:ea typeface="Roboto Medium" panose="02000000000000000000" pitchFamily="2" charset="0"/>
              </a:rPr>
              <a:t> the Justice System Response to Mental Illness</a:t>
            </a:r>
          </a:p>
        </p:txBody>
      </p:sp>
      <p:pic>
        <p:nvPicPr>
          <p:cNvPr id="1026" name="Picture 2" descr="State Justice Institute (SJI) Grants">
            <a:extLst>
              <a:ext uri="{FF2B5EF4-FFF2-40B4-BE49-F238E27FC236}">
                <a16:creationId xmlns:a16="http://schemas.microsoft.com/office/drawing/2014/main" id="{1AEE5765-300B-C74E-0387-D91DF73B7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745" y="3634740"/>
            <a:ext cx="3472815" cy="2266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CSC-Logo-Navy - eCourts 2024">
            <a:extLst>
              <a:ext uri="{FF2B5EF4-FFF2-40B4-BE49-F238E27FC236}">
                <a16:creationId xmlns:a16="http://schemas.microsoft.com/office/drawing/2014/main" id="{F747BEF1-831B-E326-8A50-42368693C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730" y="2139050"/>
            <a:ext cx="3561830" cy="14956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B77A50-097D-5BAF-C551-F37344876D57}"/>
              </a:ext>
            </a:extLst>
          </p:cNvPr>
          <p:cNvSpPr/>
          <p:nvPr/>
        </p:nvSpPr>
        <p:spPr>
          <a:xfrm>
            <a:off x="0" y="6035040"/>
            <a:ext cx="12192000"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75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A77370C-8F16-7343-ACF7-A6DE046E1047}"/>
              </a:ext>
            </a:extLst>
          </p:cNvPr>
          <p:cNvSpPr>
            <a:spLocks noGrp="1"/>
          </p:cNvSpPr>
          <p:nvPr>
            <p:ph type="title"/>
          </p:nvPr>
        </p:nvSpPr>
        <p:spPr>
          <a:xfrm>
            <a:off x="838200" y="422739"/>
            <a:ext cx="10515600" cy="1325563"/>
          </a:xfrm>
        </p:spPr>
        <p:txBody>
          <a:bodyPr/>
          <a:lstStyle/>
          <a:p>
            <a:r>
              <a:rPr lang="en-US" dirty="0">
                <a:solidFill>
                  <a:srgbClr val="9A281E"/>
                </a:solidFill>
                <a:latin typeface="Roboto Medium" panose="02000000000000000000" pitchFamily="2" charset="0"/>
                <a:ea typeface="Roboto Medium" panose="02000000000000000000" pitchFamily="2" charset="0"/>
                <a:cs typeface="+mn-cs"/>
              </a:rPr>
              <a:t>The Leading Change Guide 2022</a:t>
            </a:r>
          </a:p>
        </p:txBody>
      </p:sp>
      <p:sp>
        <p:nvSpPr>
          <p:cNvPr id="2" name="TextBox 1">
            <a:extLst>
              <a:ext uri="{FF2B5EF4-FFF2-40B4-BE49-F238E27FC236}">
                <a16:creationId xmlns:a16="http://schemas.microsoft.com/office/drawing/2014/main" id="{2E2293C5-273E-BF8C-5F31-BCBCE7C16349}"/>
              </a:ext>
            </a:extLst>
          </p:cNvPr>
          <p:cNvSpPr txBox="1"/>
          <p:nvPr/>
        </p:nvSpPr>
        <p:spPr>
          <a:xfrm>
            <a:off x="838200" y="2015697"/>
            <a:ext cx="5427133" cy="3346527"/>
          </a:xfrm>
          <a:prstGeom prst="rect">
            <a:avLst/>
          </a:prstGeom>
        </p:spPr>
        <p:txBody>
          <a:bodyPr vert="horz" lIns="91440" tIns="45720" rIns="91440" bIns="45720" rtlCol="0">
            <a:normAutofit/>
          </a:bodyPr>
          <a:lstStyle/>
          <a:p>
            <a:pPr>
              <a:lnSpc>
                <a:spcPct val="90000"/>
              </a:lnSpc>
              <a:spcBef>
                <a:spcPts val="1000"/>
              </a:spcBef>
            </a:pPr>
            <a:r>
              <a:rPr lang="en-US" sz="2800" dirty="0"/>
              <a:t>The Leading Change Guide provides a national perspective for mental health responses at the local as well as the state court level by providing judges across the country with a guide to develop mental health plans for their local jurisdictions.</a:t>
            </a:r>
            <a:endParaRPr lang="en-US" sz="2800" i="1" dirty="0"/>
          </a:p>
          <a:p>
            <a:pPr>
              <a:lnSpc>
                <a:spcPct val="90000"/>
              </a:lnSpc>
              <a:spcBef>
                <a:spcPts val="1000"/>
              </a:spcBef>
            </a:pPr>
            <a:endParaRPr lang="en-US" sz="2800" dirty="0"/>
          </a:p>
        </p:txBody>
      </p:sp>
      <p:sp>
        <p:nvSpPr>
          <p:cNvPr id="4" name="TextBox 3">
            <a:extLst>
              <a:ext uri="{FF2B5EF4-FFF2-40B4-BE49-F238E27FC236}">
                <a16:creationId xmlns:a16="http://schemas.microsoft.com/office/drawing/2014/main" id="{F9A2856A-E6C6-04AD-B35D-9E489B05BC18}"/>
              </a:ext>
            </a:extLst>
          </p:cNvPr>
          <p:cNvSpPr txBox="1"/>
          <p:nvPr/>
        </p:nvSpPr>
        <p:spPr>
          <a:xfrm>
            <a:off x="838200" y="1217448"/>
            <a:ext cx="10515600" cy="1009651"/>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kern="1200" dirty="0">
              <a:latin typeface="+mj-lt"/>
              <a:ea typeface="+mj-ea"/>
              <a:cs typeface="+mj-cs"/>
            </a:endParaRPr>
          </a:p>
        </p:txBody>
      </p:sp>
      <p:pic>
        <p:nvPicPr>
          <p:cNvPr id="6" name="Picture 5">
            <a:extLst>
              <a:ext uri="{FF2B5EF4-FFF2-40B4-BE49-F238E27FC236}">
                <a16:creationId xmlns:a16="http://schemas.microsoft.com/office/drawing/2014/main" id="{2DEB3A75-1C39-17A0-EFEF-3DF8DF8908A4}"/>
              </a:ext>
            </a:extLst>
          </p:cNvPr>
          <p:cNvPicPr>
            <a:picLocks noChangeAspect="1"/>
          </p:cNvPicPr>
          <p:nvPr/>
        </p:nvPicPr>
        <p:blipFill>
          <a:blip r:embed="rId3"/>
          <a:stretch>
            <a:fillRect/>
          </a:stretch>
        </p:blipFill>
        <p:spPr>
          <a:xfrm>
            <a:off x="7654800" y="1880229"/>
            <a:ext cx="2965544" cy="3438258"/>
          </a:xfrm>
          <a:prstGeom prst="rect">
            <a:avLst/>
          </a:prstGeom>
        </p:spPr>
      </p:pic>
    </p:spTree>
    <p:extLst>
      <p:ext uri="{BB962C8B-B14F-4D97-AF65-F5344CB8AC3E}">
        <p14:creationId xmlns:p14="http://schemas.microsoft.com/office/powerpoint/2010/main" val="357190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75D9-291D-D8E9-70F4-8268BE5D9D8F}"/>
              </a:ext>
            </a:extLst>
          </p:cNvPr>
          <p:cNvSpPr>
            <a:spLocks noGrp="1"/>
          </p:cNvSpPr>
          <p:nvPr>
            <p:ph type="title"/>
          </p:nvPr>
        </p:nvSpPr>
        <p:spPr/>
        <p:txBody>
          <a:bodyPr/>
          <a:lstStyle/>
          <a:p>
            <a:r>
              <a:rPr lang="en-US" dirty="0">
                <a:solidFill>
                  <a:srgbClr val="9A281E"/>
                </a:solidFill>
                <a:latin typeface="Roboto Medium" panose="02000000000000000000" pitchFamily="2" charset="0"/>
                <a:ea typeface="Roboto Medium" panose="02000000000000000000" pitchFamily="2" charset="0"/>
                <a:cs typeface="+mn-cs"/>
              </a:rPr>
              <a:t>Judges &amp; Psychiatrists</a:t>
            </a:r>
            <a:br>
              <a:rPr lang="en-US" dirty="0">
                <a:solidFill>
                  <a:srgbClr val="9A281E"/>
                </a:solidFill>
                <a:latin typeface="Roboto Medium" panose="02000000000000000000" pitchFamily="2" charset="0"/>
                <a:ea typeface="Roboto Medium" panose="02000000000000000000" pitchFamily="2" charset="0"/>
                <a:cs typeface="+mn-cs"/>
              </a:rPr>
            </a:br>
            <a:r>
              <a:rPr lang="en-US" dirty="0">
                <a:solidFill>
                  <a:srgbClr val="9A281E"/>
                </a:solidFill>
                <a:latin typeface="Roboto Medium" panose="02000000000000000000" pitchFamily="2" charset="0"/>
                <a:ea typeface="Roboto Medium" panose="02000000000000000000" pitchFamily="2" charset="0"/>
                <a:cs typeface="+mn-cs"/>
              </a:rPr>
              <a:t> Leadership Initiative</a:t>
            </a:r>
          </a:p>
        </p:txBody>
      </p:sp>
      <p:sp>
        <p:nvSpPr>
          <p:cNvPr id="4" name="Content Placeholder 3">
            <a:extLst>
              <a:ext uri="{FF2B5EF4-FFF2-40B4-BE49-F238E27FC236}">
                <a16:creationId xmlns:a16="http://schemas.microsoft.com/office/drawing/2014/main" id="{6D0CA837-938E-66CD-5431-DA1F73AAAA87}"/>
              </a:ext>
            </a:extLst>
          </p:cNvPr>
          <p:cNvSpPr>
            <a:spLocks noGrp="1"/>
          </p:cNvSpPr>
          <p:nvPr>
            <p:ph sz="half" idx="2"/>
          </p:nvPr>
        </p:nvSpPr>
        <p:spPr>
          <a:xfrm>
            <a:off x="1030778" y="3173412"/>
            <a:ext cx="10116589" cy="3368065"/>
          </a:xfrm>
        </p:spPr>
        <p:txBody>
          <a:bodyPr>
            <a:normAutofit/>
          </a:bodyPr>
          <a:lstStyle/>
          <a:p>
            <a:pPr>
              <a:buFont typeface="Arial" panose="020B0604020202020204" pitchFamily="34" charset="0"/>
              <a:buChar char="•"/>
            </a:pPr>
            <a:r>
              <a:rPr lang="en-US" sz="1900" b="1" dirty="0">
                <a:solidFill>
                  <a:srgbClr val="000000"/>
                </a:solidFill>
                <a:latin typeface="Lora" pitchFamily="2" charset="0"/>
              </a:rPr>
              <a:t>Creating a community of judges and psychiatrists </a:t>
            </a:r>
            <a:r>
              <a:rPr lang="en-US" sz="1900" dirty="0">
                <a:solidFill>
                  <a:srgbClr val="000000"/>
                </a:solidFill>
                <a:latin typeface="Lora" pitchFamily="2" charset="0"/>
              </a:rPr>
              <a:t>through web-based and in-person trainings and the development and distribution of a newsletter to judges and psychiatrists;</a:t>
            </a:r>
          </a:p>
          <a:p>
            <a:pPr>
              <a:buFont typeface="Arial" panose="020B0604020202020204" pitchFamily="34" charset="0"/>
              <a:buChar char="•"/>
            </a:pPr>
            <a:r>
              <a:rPr lang="en-US" sz="1900" b="1" dirty="0">
                <a:solidFill>
                  <a:srgbClr val="000000"/>
                </a:solidFill>
                <a:latin typeface="Lora" pitchFamily="2" charset="0"/>
              </a:rPr>
              <a:t>Increasing the reach of trainings </a:t>
            </a:r>
            <a:r>
              <a:rPr lang="en-US" sz="1900" dirty="0">
                <a:solidFill>
                  <a:srgbClr val="000000"/>
                </a:solidFill>
                <a:latin typeface="Lora" pitchFamily="2" charset="0"/>
              </a:rPr>
              <a:t>to build the non-clinical skills of court professionals, which will help improve individual and public safety outcomes; and</a:t>
            </a:r>
          </a:p>
          <a:p>
            <a:pPr>
              <a:buFont typeface="Arial" panose="020B0604020202020204" pitchFamily="34" charset="0"/>
              <a:buChar char="•"/>
            </a:pPr>
            <a:r>
              <a:rPr lang="en-US" sz="1900" b="1" dirty="0">
                <a:solidFill>
                  <a:srgbClr val="000000"/>
                </a:solidFill>
                <a:latin typeface="Lora" pitchFamily="2" charset="0"/>
              </a:rPr>
              <a:t>Developing educational resources </a:t>
            </a:r>
            <a:r>
              <a:rPr lang="en-US" sz="1900" dirty="0">
                <a:solidFill>
                  <a:srgbClr val="000000"/>
                </a:solidFill>
                <a:latin typeface="Lora" pitchFamily="2" charset="0"/>
              </a:rPr>
              <a:t>to increase judges’ and psychiatrists’ understanding of the latest research and best practices for people with mental illnesses involved in the justice system.</a:t>
            </a:r>
          </a:p>
          <a:p>
            <a:endParaRPr lang="en-US" dirty="0"/>
          </a:p>
        </p:txBody>
      </p:sp>
      <p:pic>
        <p:nvPicPr>
          <p:cNvPr id="8" name="Content Placeholder 7">
            <a:extLst>
              <a:ext uri="{FF2B5EF4-FFF2-40B4-BE49-F238E27FC236}">
                <a16:creationId xmlns:a16="http://schemas.microsoft.com/office/drawing/2014/main" id="{4A98383F-3B94-EBA2-14D7-82F090CB128C}"/>
              </a:ext>
            </a:extLst>
          </p:cNvPr>
          <p:cNvPicPr>
            <a:picLocks noGrp="1" noChangeAspect="1"/>
          </p:cNvPicPr>
          <p:nvPr>
            <p:ph sz="quarter" idx="4"/>
          </p:nvPr>
        </p:nvPicPr>
        <p:blipFill>
          <a:blip r:embed="rId3"/>
          <a:stretch>
            <a:fillRect/>
          </a:stretch>
        </p:blipFill>
        <p:spPr>
          <a:xfrm>
            <a:off x="6846040" y="357414"/>
            <a:ext cx="5183188" cy="2001611"/>
          </a:xfrm>
        </p:spPr>
      </p:pic>
    </p:spTree>
    <p:extLst>
      <p:ext uri="{BB962C8B-B14F-4D97-AF65-F5344CB8AC3E}">
        <p14:creationId xmlns:p14="http://schemas.microsoft.com/office/powerpoint/2010/main" val="2456873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5FC7D3-B9B8-F247-B4EE-E47FE01966E5}" vid="{7F1A149F-45BB-B248-AF23-A17C50E2F3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3969</TotalTime>
  <Words>1170</Words>
  <Application>Microsoft Office PowerPoint</Application>
  <PresentationFormat>Widescreen</PresentationFormat>
  <Paragraphs>169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Lora</vt:lpstr>
      <vt:lpstr>Roboto Medium</vt:lpstr>
      <vt:lpstr>Office Theme</vt:lpstr>
      <vt:lpstr>PowerPoint Presentation</vt:lpstr>
      <vt:lpstr>PowerPoint Presentation</vt:lpstr>
      <vt:lpstr>PowerPoint Presentation</vt:lpstr>
      <vt:lpstr>PowerPoint Presentation</vt:lpstr>
      <vt:lpstr>PowerPoint Presentation</vt:lpstr>
      <vt:lpstr>Background &amp; Context</vt:lpstr>
      <vt:lpstr>PowerPoint Presentation</vt:lpstr>
      <vt:lpstr>The Leading Change Guide 2022</vt:lpstr>
      <vt:lpstr>Judges &amp; Psychiatrists  Leadership Initiative</vt:lpstr>
      <vt:lpstr>Initial Legal Exposure in Residency</vt:lpstr>
      <vt:lpstr>Silos</vt:lpstr>
      <vt:lpstr>A lawyer and a psychiatrist  walk into a bar…</vt:lpstr>
      <vt:lpstr>PowerPoint Presentation</vt:lpstr>
      <vt:lpstr>PowerPoint Presentation</vt:lpstr>
      <vt:lpstr>The stars align…</vt:lpstr>
      <vt:lpstr>PowerPoint Presentation</vt:lpstr>
      <vt:lpstr>PowerPoint Presentation</vt:lpstr>
      <vt:lpstr>PowerPoint Presentation</vt:lpstr>
      <vt:lpstr>BENEFITS AND LONG TERM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Daphne Griffin</dc:creator>
  <cp:lastModifiedBy>Kristi Taylor</cp:lastModifiedBy>
  <cp:revision>47</cp:revision>
  <dcterms:created xsi:type="dcterms:W3CDTF">2022-09-15T14:30:13Z</dcterms:created>
  <dcterms:modified xsi:type="dcterms:W3CDTF">2025-06-25T02:37:16Z</dcterms:modified>
</cp:coreProperties>
</file>