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Genty Sans" charset="1" panose="00000600000000000000"/>
      <p:regular r:id="rId31"/>
    </p:embeddedFont>
    <p:embeddedFont>
      <p:font typeface="Montserrat Bold" charset="1" panose="00000800000000000000"/>
      <p:regular r:id="rId32"/>
    </p:embeddedFont>
    <p:embeddedFont>
      <p:font typeface="Montserrat Medium" charset="1" panose="00000600000000000000"/>
      <p:regular r:id="rId33"/>
    </p:embeddedFont>
    <p:embeddedFont>
      <p:font typeface="Montserrat" charset="1" panose="00000500000000000000"/>
      <p:regular r:id="rId34"/>
    </p:embeddedFont>
    <p:embeddedFont>
      <p:font typeface="Montserrat Italics" charset="1" panose="00000500000000000000"/>
      <p:regular r:id="rId35"/>
    </p:embeddedFont>
    <p:embeddedFont>
      <p:font typeface="Montserrat Semi-Bold" charset="1" panose="0000070000000000000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9.png" Type="http://schemas.openxmlformats.org/officeDocument/2006/relationships/image"/><Relationship Id="rId5" Target="../media/image50.jpeg" Type="http://schemas.openxmlformats.org/officeDocument/2006/relationships/image"/><Relationship Id="rId6" Target="mailto:cnevarez@ehnelpaso.org" TargetMode="External" Type="http://schemas.openxmlformats.org/officeDocument/2006/relationships/hyperlink"/><Relationship Id="rId7" Target="http://www.ehnrelaxation.org/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9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13624015" y="-800345"/>
            <a:ext cx="5667149" cy="5487689"/>
          </a:xfrm>
          <a:custGeom>
            <a:avLst/>
            <a:gdLst/>
            <a:ahLst/>
            <a:cxnLst/>
            <a:rect r="r" b="b" t="t" l="l"/>
            <a:pathLst>
              <a:path h="5487689" w="5667149">
                <a:moveTo>
                  <a:pt x="5667149" y="0"/>
                </a:moveTo>
                <a:lnTo>
                  <a:pt x="0" y="0"/>
                </a:lnTo>
                <a:lnTo>
                  <a:pt x="0" y="5487689"/>
                </a:lnTo>
                <a:lnTo>
                  <a:pt x="5667149" y="5487689"/>
                </a:lnTo>
                <a:lnTo>
                  <a:pt x="56671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4085711">
            <a:off x="-2809267" y="1828630"/>
            <a:ext cx="11254673" cy="10898275"/>
          </a:xfrm>
          <a:custGeom>
            <a:avLst/>
            <a:gdLst/>
            <a:ahLst/>
            <a:cxnLst/>
            <a:rect r="r" b="b" t="t" l="l"/>
            <a:pathLst>
              <a:path h="10898275" w="11254673">
                <a:moveTo>
                  <a:pt x="0" y="10898275"/>
                </a:moveTo>
                <a:lnTo>
                  <a:pt x="11254673" y="10898275"/>
                </a:lnTo>
                <a:lnTo>
                  <a:pt x="11254673" y="0"/>
                </a:lnTo>
                <a:lnTo>
                  <a:pt x="0" y="0"/>
                </a:lnTo>
                <a:lnTo>
                  <a:pt x="0" y="1089827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149894">
            <a:off x="14907581" y="731689"/>
            <a:ext cx="1435820" cy="854313"/>
          </a:xfrm>
          <a:custGeom>
            <a:avLst/>
            <a:gdLst/>
            <a:ahLst/>
            <a:cxnLst/>
            <a:rect r="r" b="b" t="t" l="l"/>
            <a:pathLst>
              <a:path h="854313" w="1435820">
                <a:moveTo>
                  <a:pt x="0" y="0"/>
                </a:moveTo>
                <a:lnTo>
                  <a:pt x="1435820" y="0"/>
                </a:lnTo>
                <a:lnTo>
                  <a:pt x="1435820" y="854312"/>
                </a:lnTo>
                <a:lnTo>
                  <a:pt x="0" y="854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359965" y="7009741"/>
            <a:ext cx="8353780" cy="2248559"/>
          </a:xfrm>
          <a:custGeom>
            <a:avLst/>
            <a:gdLst/>
            <a:ahLst/>
            <a:cxnLst/>
            <a:rect r="r" b="b" t="t" l="l"/>
            <a:pathLst>
              <a:path h="2248559" w="8353780">
                <a:moveTo>
                  <a:pt x="0" y="0"/>
                </a:moveTo>
                <a:lnTo>
                  <a:pt x="8353780" y="0"/>
                </a:lnTo>
                <a:lnTo>
                  <a:pt x="8353780" y="2248559"/>
                </a:lnTo>
                <a:lnTo>
                  <a:pt x="0" y="2248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1925426"/>
            <a:ext cx="1360308" cy="2484580"/>
          </a:xfrm>
          <a:custGeom>
            <a:avLst/>
            <a:gdLst/>
            <a:ahLst/>
            <a:cxnLst/>
            <a:rect r="r" b="b" t="t" l="l"/>
            <a:pathLst>
              <a:path h="2484580" w="1360308">
                <a:moveTo>
                  <a:pt x="0" y="0"/>
                </a:moveTo>
                <a:lnTo>
                  <a:pt x="1360308" y="0"/>
                </a:lnTo>
                <a:lnTo>
                  <a:pt x="1360308" y="2484580"/>
                </a:lnTo>
                <a:lnTo>
                  <a:pt x="0" y="24845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922527" y="1625599"/>
            <a:ext cx="12442945" cy="1924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Compassion Fatigue in Clinical Leadership: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736837" y="7610780"/>
            <a:ext cx="7629823" cy="1008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9"/>
              </a:lnSpc>
            </a:pPr>
            <a:r>
              <a:rPr lang="en-US" sz="3099" b="true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Celeste Nevarez, MC, MPH,LPC-S</a:t>
            </a:r>
          </a:p>
          <a:p>
            <a:pPr algn="ctr">
              <a:lnSpc>
                <a:spcPts val="4029"/>
              </a:lnSpc>
            </a:pPr>
            <a:r>
              <a:rPr lang="en-US" b="true" sz="30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Emergence Health Network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25378" y="3968750"/>
            <a:ext cx="15895588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0"/>
              </a:lnSpc>
              <a:spcBef>
                <a:spcPct val="0"/>
              </a:spcBef>
            </a:pPr>
            <a:r>
              <a:rPr lang="en-US" b="true" sz="65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Prevention and Intervention Strategies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255593" y="5238750"/>
            <a:ext cx="5776814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FF5050"/>
                </a:solidFill>
                <a:latin typeface="Genty Sans"/>
                <a:ea typeface="Genty Sans"/>
                <a:cs typeface="Genty Sans"/>
                <a:sym typeface="Genty Sans"/>
              </a:rPr>
              <a:t>Check In Code : 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6000">
                <a:solidFill>
                  <a:srgbClr val="FF5050"/>
                </a:solidFill>
                <a:latin typeface="Genty Sans"/>
                <a:ea typeface="Genty Sans"/>
                <a:cs typeface="Genty Sans"/>
                <a:sym typeface="Genty Sans"/>
              </a:rPr>
              <a:t>1003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5400000">
            <a:off x="8171182" y="-390911"/>
            <a:ext cx="11430797" cy="11068822"/>
          </a:xfrm>
          <a:custGeom>
            <a:avLst/>
            <a:gdLst/>
            <a:ahLst/>
            <a:cxnLst/>
            <a:rect r="r" b="b" t="t" l="l"/>
            <a:pathLst>
              <a:path h="11068822" w="11430797">
                <a:moveTo>
                  <a:pt x="11430797" y="11068822"/>
                </a:moveTo>
                <a:lnTo>
                  <a:pt x="0" y="11068822"/>
                </a:lnTo>
                <a:lnTo>
                  <a:pt x="0" y="0"/>
                </a:lnTo>
                <a:lnTo>
                  <a:pt x="11430797" y="0"/>
                </a:lnTo>
                <a:lnTo>
                  <a:pt x="11430797" y="11068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21614" y="1162050"/>
            <a:ext cx="14044772" cy="1962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There Is Hope AND</a:t>
            </a:r>
          </a:p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 These Are the Strategies</a:t>
            </a:r>
          </a:p>
        </p:txBody>
      </p:sp>
      <p:sp>
        <p:nvSpPr>
          <p:cNvPr name="Freeform 4" id="4"/>
          <p:cNvSpPr/>
          <p:nvPr/>
        </p:nvSpPr>
        <p:spPr>
          <a:xfrm flipH="true" flipV="true" rot="5400000">
            <a:off x="7829930" y="-254435"/>
            <a:ext cx="11430797" cy="11068822"/>
          </a:xfrm>
          <a:custGeom>
            <a:avLst/>
            <a:gdLst/>
            <a:ahLst/>
            <a:cxnLst/>
            <a:rect r="r" b="b" t="t" l="l"/>
            <a:pathLst>
              <a:path h="11068822" w="11430797">
                <a:moveTo>
                  <a:pt x="11430798" y="11068822"/>
                </a:moveTo>
                <a:lnTo>
                  <a:pt x="0" y="11068822"/>
                </a:lnTo>
                <a:lnTo>
                  <a:pt x="0" y="0"/>
                </a:lnTo>
                <a:lnTo>
                  <a:pt x="11430798" y="0"/>
                </a:lnTo>
                <a:lnTo>
                  <a:pt x="11430798" y="11068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22463" y="3346870"/>
            <a:ext cx="14443075" cy="5682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2"/>
              </a:lnSpc>
              <a:spcBef>
                <a:spcPct val="0"/>
              </a:spcBef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 is the interven</a:t>
            </a: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tion. You’re already in it!</a:t>
            </a:r>
          </a:p>
          <a:p>
            <a:pPr algn="l">
              <a:lnSpc>
                <a:spcPts val="3242"/>
              </a:lnSpc>
              <a:spcBef>
                <a:spcPct val="0"/>
              </a:spcBef>
            </a:pPr>
          </a:p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Compassion fatigue is a normal response to abnormal pressure, but it’s not permanent</a:t>
            </a:r>
          </a:p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With intention and boundaries, we move from just surviving to actually leading well</a:t>
            </a:r>
          </a:p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 next section isn’t about bubble baths. It’s about practical, clinical leadership care</a:t>
            </a:r>
          </a:p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You deserve systems that honor your capacity, not just extract it</a:t>
            </a:r>
          </a:p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Let’s talk about how to protect your empathy without losing your edge</a:t>
            </a:r>
          </a:p>
          <a:p>
            <a:pPr algn="l">
              <a:lnSpc>
                <a:spcPts val="3242"/>
              </a:lnSpc>
              <a:spcBef>
                <a:spcPct val="0"/>
              </a:spcBef>
            </a:pPr>
          </a:p>
          <a:p>
            <a:pPr algn="l">
              <a:lnSpc>
                <a:spcPts val="3242"/>
              </a:lnSpc>
              <a:spcBef>
                <a:spcPct val="0"/>
              </a:spcBef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You don’t have to be less caring! You have to stop doing it alone.</a:t>
            </a:r>
          </a:p>
          <a:p>
            <a:pPr algn="l">
              <a:lnSpc>
                <a:spcPts val="3242"/>
              </a:lnSpc>
              <a:spcBef>
                <a:spcPct val="0"/>
              </a:spcBef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980663">
            <a:off x="3341407" y="-2006890"/>
            <a:ext cx="14898836" cy="15300473"/>
          </a:xfrm>
          <a:custGeom>
            <a:avLst/>
            <a:gdLst/>
            <a:ahLst/>
            <a:cxnLst/>
            <a:rect r="r" b="b" t="t" l="l"/>
            <a:pathLst>
              <a:path h="15300473" w="14898836">
                <a:moveTo>
                  <a:pt x="0" y="0"/>
                </a:moveTo>
                <a:lnTo>
                  <a:pt x="14898836" y="0"/>
                </a:lnTo>
                <a:lnTo>
                  <a:pt x="14898836" y="15300474"/>
                </a:lnTo>
                <a:lnTo>
                  <a:pt x="0" y="15300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99082" y="2924912"/>
            <a:ext cx="12289836" cy="5522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F7ADB6"/>
                </a:solidFill>
                <a:latin typeface="Genty Sans"/>
                <a:ea typeface="Genty Sans"/>
                <a:cs typeface="Genty Sans"/>
                <a:sym typeface="Genty Sans"/>
              </a:rPr>
              <a:t>“Work-life balance sets an unrealistic expectation of keeping different roles in steady equilibrium. I prefer work-life rhythm. Every week has different beats—job, family, friends, health, hobbies—that vary in accent and duration.”</a:t>
            </a:r>
          </a:p>
          <a:p>
            <a:pPr algn="ctr">
              <a:lnSpc>
                <a:spcPts val="4800"/>
              </a:lnSpc>
            </a:pPr>
          </a:p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F7ADB6"/>
                </a:solidFill>
                <a:latin typeface="Genty Sans"/>
                <a:ea typeface="Genty Sans"/>
                <a:cs typeface="Genty Sans"/>
                <a:sym typeface="Genty Sans"/>
              </a:rPr>
              <a:t>Adam Grant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5400000">
            <a:off x="8171182" y="-390911"/>
            <a:ext cx="11430797" cy="11068822"/>
          </a:xfrm>
          <a:custGeom>
            <a:avLst/>
            <a:gdLst/>
            <a:ahLst/>
            <a:cxnLst/>
            <a:rect r="r" b="b" t="t" l="l"/>
            <a:pathLst>
              <a:path h="11068822" w="11430797">
                <a:moveTo>
                  <a:pt x="11430797" y="11068822"/>
                </a:moveTo>
                <a:lnTo>
                  <a:pt x="0" y="11068822"/>
                </a:lnTo>
                <a:lnTo>
                  <a:pt x="0" y="0"/>
                </a:lnTo>
                <a:lnTo>
                  <a:pt x="11430797" y="0"/>
                </a:lnTo>
                <a:lnTo>
                  <a:pt x="11430797" y="11068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384067" y="4793357"/>
            <a:ext cx="8319322" cy="6065542"/>
          </a:xfrm>
          <a:custGeom>
            <a:avLst/>
            <a:gdLst/>
            <a:ahLst/>
            <a:cxnLst/>
            <a:rect r="r" b="b" t="t" l="l"/>
            <a:pathLst>
              <a:path h="6065542" w="8319322">
                <a:moveTo>
                  <a:pt x="0" y="0"/>
                </a:moveTo>
                <a:lnTo>
                  <a:pt x="8319322" y="0"/>
                </a:lnTo>
                <a:lnTo>
                  <a:pt x="8319322" y="6065542"/>
                </a:lnTo>
                <a:lnTo>
                  <a:pt x="0" y="6065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400803" y="1162050"/>
            <a:ext cx="9486393" cy="1962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Balance is a rhythm, Not an achievement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190885"/>
            <a:ext cx="10454352" cy="5682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2"/>
              </a:lnSpc>
            </a:pPr>
          </a:p>
          <a:p>
            <a:pPr algn="l">
              <a:lnSpc>
                <a:spcPts val="3242"/>
              </a:lnSpc>
              <a:spcBef>
                <a:spcPct val="0"/>
              </a:spcBef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Research has definitively shown that overwork isn’t good for employees or their companies — and yet, in practice, it can be hard to overcome unhealthy work habits and reach a more sustainable work-life balance.</a:t>
            </a:r>
          </a:p>
          <a:p>
            <a:pPr algn="l">
              <a:lnSpc>
                <a:spcPts val="3242"/>
              </a:lnSpc>
              <a:spcBef>
                <a:spcPct val="0"/>
              </a:spcBef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  <a:p>
            <a:pPr algn="l">
              <a:lnSpc>
                <a:spcPts val="3242"/>
              </a:lnSpc>
              <a:spcBef>
                <a:spcPct val="0"/>
              </a:spcBef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 a recent study, researchers found that while the majority of respondents assumed working long hours was inevitable, a significant minority of them could resist this pressure and achieve a healthier balance through </a:t>
            </a:r>
            <a:r>
              <a:rPr lang="en-US" b="true" sz="3242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increasing awareness, conscious reprioritizing, and implementing public and private changes.</a:t>
            </a: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5400000">
            <a:off x="8171182" y="-390911"/>
            <a:ext cx="11430797" cy="11068822"/>
          </a:xfrm>
          <a:custGeom>
            <a:avLst/>
            <a:gdLst/>
            <a:ahLst/>
            <a:cxnLst/>
            <a:rect r="r" b="b" t="t" l="l"/>
            <a:pathLst>
              <a:path h="11068822" w="11430797">
                <a:moveTo>
                  <a:pt x="11430797" y="11068822"/>
                </a:moveTo>
                <a:lnTo>
                  <a:pt x="0" y="11068822"/>
                </a:lnTo>
                <a:lnTo>
                  <a:pt x="0" y="0"/>
                </a:lnTo>
                <a:lnTo>
                  <a:pt x="11430797" y="0"/>
                </a:lnTo>
                <a:lnTo>
                  <a:pt x="11430797" y="11068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00803" y="1162050"/>
            <a:ext cx="9486393" cy="1962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Balance is a rhythm, Not an achievement</a:t>
            </a:r>
          </a:p>
        </p:txBody>
      </p:sp>
      <p:sp>
        <p:nvSpPr>
          <p:cNvPr name="Freeform 4" id="4"/>
          <p:cNvSpPr/>
          <p:nvPr/>
        </p:nvSpPr>
        <p:spPr>
          <a:xfrm flipH="true" flipV="true" rot="5400000">
            <a:off x="8323582" y="-238511"/>
            <a:ext cx="11430797" cy="11068822"/>
          </a:xfrm>
          <a:custGeom>
            <a:avLst/>
            <a:gdLst/>
            <a:ahLst/>
            <a:cxnLst/>
            <a:rect r="r" b="b" t="t" l="l"/>
            <a:pathLst>
              <a:path h="11068822" w="11430797">
                <a:moveTo>
                  <a:pt x="11430797" y="11068822"/>
                </a:moveTo>
                <a:lnTo>
                  <a:pt x="0" y="11068822"/>
                </a:lnTo>
                <a:lnTo>
                  <a:pt x="0" y="0"/>
                </a:lnTo>
                <a:lnTo>
                  <a:pt x="11430797" y="0"/>
                </a:lnTo>
                <a:lnTo>
                  <a:pt x="11430797" y="11068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14863" y="3804152"/>
            <a:ext cx="12258274" cy="365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t’s not about perfection. It’s about staying attuned and adjusting when needed</a:t>
            </a:r>
          </a:p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Self-awareness isn’t indulgent,  it’s a leadership skill.</a:t>
            </a:r>
          </a:p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Learn to differentiate what’s urgent from what’s truly important</a:t>
            </a:r>
          </a:p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Sustainable leadership means regularly recalibrating,  both publicly with your team and privately with yourself</a:t>
            </a:r>
          </a:p>
          <a:p>
            <a:pPr algn="l">
              <a:lnSpc>
                <a:spcPts val="3242"/>
              </a:lnSpc>
              <a:spcBef>
                <a:spcPct val="0"/>
              </a:spcBef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-1401859">
            <a:off x="14532552" y="1354982"/>
            <a:ext cx="1800792" cy="751080"/>
          </a:xfrm>
          <a:custGeom>
            <a:avLst/>
            <a:gdLst/>
            <a:ahLst/>
            <a:cxnLst/>
            <a:rect r="r" b="b" t="t" l="l"/>
            <a:pathLst>
              <a:path h="751080" w="1800792">
                <a:moveTo>
                  <a:pt x="0" y="0"/>
                </a:moveTo>
                <a:lnTo>
                  <a:pt x="1800791" y="0"/>
                </a:lnTo>
                <a:lnTo>
                  <a:pt x="1800791" y="751080"/>
                </a:lnTo>
                <a:lnTo>
                  <a:pt x="0" y="75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2174829" y="1028700"/>
            <a:ext cx="10848786" cy="10224980"/>
          </a:xfrm>
          <a:custGeom>
            <a:avLst/>
            <a:gdLst/>
            <a:ahLst/>
            <a:cxnLst/>
            <a:rect r="r" b="b" t="t" l="l"/>
            <a:pathLst>
              <a:path h="10224980" w="10848786">
                <a:moveTo>
                  <a:pt x="0" y="10224980"/>
                </a:moveTo>
                <a:lnTo>
                  <a:pt x="10848786" y="10224980"/>
                </a:lnTo>
                <a:lnTo>
                  <a:pt x="10848786" y="0"/>
                </a:lnTo>
                <a:lnTo>
                  <a:pt x="0" y="0"/>
                </a:lnTo>
                <a:lnTo>
                  <a:pt x="0" y="102249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32909" y="1974956"/>
            <a:ext cx="8822182" cy="1009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Work-Life Rhythm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184748" y="3037933"/>
            <a:ext cx="11918503" cy="598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419"/>
              </a:lnSpc>
              <a:buFont typeface="Arial"/>
              <a:buChar char="•"/>
            </a:pPr>
            <a:r>
              <a:rPr lang="en-US" b="true" sz="33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Rhythm allows for shifting priorities </a:t>
            </a:r>
          </a:p>
          <a:p>
            <a:pPr algn="l" marL="734059" indent="-367030" lvl="1">
              <a:lnSpc>
                <a:spcPts val="4419"/>
              </a:lnSpc>
              <a:buFont typeface="Arial"/>
              <a:buChar char="•"/>
            </a:pPr>
            <a:r>
              <a:rPr lang="en-US" b="true" sz="33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Your tempo can (and should) change</a:t>
            </a:r>
          </a:p>
          <a:p>
            <a:pPr algn="l" marL="734059" indent="-367030" lvl="1">
              <a:lnSpc>
                <a:spcPts val="4419"/>
              </a:lnSpc>
              <a:buFont typeface="Arial"/>
              <a:buChar char="•"/>
            </a:pPr>
            <a:r>
              <a:rPr lang="en-US" b="true" sz="33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Clinical leadership isn’t about balance, it’s about adaptability</a:t>
            </a:r>
          </a:p>
          <a:p>
            <a:pPr algn="l" marL="734059" indent="-367030" lvl="1">
              <a:lnSpc>
                <a:spcPts val="4419"/>
              </a:lnSpc>
              <a:buFont typeface="Arial"/>
              <a:buChar char="•"/>
            </a:pPr>
            <a:r>
              <a:rPr lang="en-US" b="true" sz="33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Your pace will shift based on team needs, system demands, and personal capacity</a:t>
            </a:r>
          </a:p>
          <a:p>
            <a:pPr algn="l" marL="734059" indent="-367030" lvl="1">
              <a:lnSpc>
                <a:spcPts val="4419"/>
              </a:lnSpc>
              <a:buFont typeface="Arial"/>
              <a:buChar char="•"/>
            </a:pPr>
            <a:r>
              <a:rPr lang="en-US" b="true" sz="33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Adjusting doesn’t mean you’re falling behind; it means you’re paying attention</a:t>
            </a:r>
          </a:p>
          <a:p>
            <a:pPr algn="l" marL="690881" indent="-345440" lvl="1">
              <a:lnSpc>
                <a:spcPts val="4160"/>
              </a:lnSpc>
              <a:buFont typeface="Arial"/>
              <a:buChar char="•"/>
            </a:pPr>
            <a:r>
              <a:rPr lang="en-US" b="true" sz="3200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sustainable rhythm allows for change</a:t>
            </a:r>
          </a:p>
          <a:p>
            <a:pPr algn="l">
              <a:lnSpc>
                <a:spcPts val="4160"/>
              </a:lnSpc>
            </a:pPr>
          </a:p>
          <a:p>
            <a:pPr algn="ctr">
              <a:lnSpc>
                <a:spcPts val="4160"/>
              </a:lnSpc>
            </a:pPr>
            <a:r>
              <a:rPr lang="en-US" b="true" sz="3200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Rigidity leads to burnout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839191" y="1395169"/>
            <a:ext cx="1000214" cy="1144737"/>
          </a:xfrm>
          <a:custGeom>
            <a:avLst/>
            <a:gdLst/>
            <a:ahLst/>
            <a:cxnLst/>
            <a:rect r="r" b="b" t="t" l="l"/>
            <a:pathLst>
              <a:path h="1144737" w="1000214">
                <a:moveTo>
                  <a:pt x="0" y="0"/>
                </a:moveTo>
                <a:lnTo>
                  <a:pt x="1000214" y="0"/>
                </a:lnTo>
                <a:lnTo>
                  <a:pt x="1000214" y="1144737"/>
                </a:lnTo>
                <a:lnTo>
                  <a:pt x="0" y="1144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427329">
            <a:off x="271075" y="9117873"/>
            <a:ext cx="1533355" cy="656148"/>
          </a:xfrm>
          <a:custGeom>
            <a:avLst/>
            <a:gdLst/>
            <a:ahLst/>
            <a:cxnLst/>
            <a:rect r="r" b="b" t="t" l="l"/>
            <a:pathLst>
              <a:path h="656148" w="1533355">
                <a:moveTo>
                  <a:pt x="1533355" y="0"/>
                </a:moveTo>
                <a:lnTo>
                  <a:pt x="0" y="0"/>
                </a:lnTo>
                <a:lnTo>
                  <a:pt x="0" y="656148"/>
                </a:lnTo>
                <a:lnTo>
                  <a:pt x="1533355" y="656148"/>
                </a:lnTo>
                <a:lnTo>
                  <a:pt x="15333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25445">
            <a:off x="16153044" y="-98661"/>
            <a:ext cx="2787909" cy="2254722"/>
          </a:xfrm>
          <a:custGeom>
            <a:avLst/>
            <a:gdLst/>
            <a:ahLst/>
            <a:cxnLst/>
            <a:rect r="r" b="b" t="t" l="l"/>
            <a:pathLst>
              <a:path h="2254722" w="2787909">
                <a:moveTo>
                  <a:pt x="0" y="0"/>
                </a:moveTo>
                <a:lnTo>
                  <a:pt x="2787910" y="0"/>
                </a:lnTo>
                <a:lnTo>
                  <a:pt x="2787910" y="2254722"/>
                </a:lnTo>
                <a:lnTo>
                  <a:pt x="0" y="22547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2174829" y="1028700"/>
            <a:ext cx="10848786" cy="10224980"/>
          </a:xfrm>
          <a:custGeom>
            <a:avLst/>
            <a:gdLst/>
            <a:ahLst/>
            <a:cxnLst/>
            <a:rect r="r" b="b" t="t" l="l"/>
            <a:pathLst>
              <a:path h="10224980" w="10848786">
                <a:moveTo>
                  <a:pt x="0" y="10224980"/>
                </a:moveTo>
                <a:lnTo>
                  <a:pt x="10848786" y="10224980"/>
                </a:lnTo>
                <a:lnTo>
                  <a:pt x="10848786" y="0"/>
                </a:lnTo>
                <a:lnTo>
                  <a:pt x="0" y="0"/>
                </a:lnTo>
                <a:lnTo>
                  <a:pt x="0" y="102249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41406" y="1403189"/>
            <a:ext cx="13005188" cy="1962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Leadership Drift : </a:t>
            </a:r>
          </a:p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When You Lose the Rhythm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598711"/>
            <a:ext cx="16230600" cy="6274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7" indent="-345439" lvl="1">
              <a:lnSpc>
                <a:spcPts val="4159"/>
              </a:lnSpc>
              <a:buFont typeface="Arial"/>
              <a:buChar char="•"/>
            </a:pPr>
            <a:r>
              <a:rPr lang="en-US" b="true" sz="31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•Losing connection to your clinical purpose, not from apathy, but from being stretched too thin to remember why you started.</a:t>
            </a:r>
          </a:p>
          <a:p>
            <a:pPr algn="l" marL="690877" indent="-345439" lvl="1">
              <a:lnSpc>
                <a:spcPts val="4159"/>
              </a:lnSpc>
              <a:buFont typeface="Arial"/>
              <a:buChar char="•"/>
            </a:pPr>
            <a:r>
              <a:rPr lang="en-US" b="true" sz="31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Shifting from reflective leadership to constant reactivity, always responding, rarely recalibrating.</a:t>
            </a:r>
          </a:p>
          <a:p>
            <a:pPr algn="l" marL="690877" indent="-345439" lvl="1">
              <a:lnSpc>
                <a:spcPts val="4159"/>
              </a:lnSpc>
              <a:buFont typeface="Arial"/>
              <a:buChar char="•"/>
            </a:pPr>
            <a:r>
              <a:rPr lang="en-US" b="true" sz="31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Feeling disconnected from your team, your impact, or the mission,  even while doing “all the right things.”</a:t>
            </a:r>
          </a:p>
          <a:p>
            <a:pPr algn="l" marL="690877" indent="-345439" lvl="1">
              <a:lnSpc>
                <a:spcPts val="4159"/>
              </a:lnSpc>
              <a:buFont typeface="Arial"/>
              <a:buChar char="•"/>
            </a:pPr>
            <a:r>
              <a:rPr lang="en-US" b="true" sz="31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Confusing output with alignment. Staying busy without staying grounded.</a:t>
            </a:r>
          </a:p>
          <a:p>
            <a:pPr algn="l" marL="690877" indent="-345439" lvl="1">
              <a:lnSpc>
                <a:spcPts val="4159"/>
              </a:lnSpc>
              <a:buFont typeface="Arial"/>
              <a:buChar char="•"/>
            </a:pPr>
            <a:r>
              <a:rPr lang="en-US" b="true" sz="31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When your rhythm becomes noise: too fast, too external, and no space to hear yourself think.</a:t>
            </a:r>
          </a:p>
          <a:p>
            <a:pPr algn="l">
              <a:lnSpc>
                <a:spcPts val="4159"/>
              </a:lnSpc>
            </a:pPr>
          </a:p>
          <a:p>
            <a:pPr algn="ctr">
              <a:lnSpc>
                <a:spcPts val="4159"/>
              </a:lnSpc>
            </a:pPr>
            <a:r>
              <a:rPr lang="en-US" sz="3199" b="true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Drift isn’t failure. It’s feedback!  </a:t>
            </a:r>
          </a:p>
          <a:p>
            <a:pPr algn="ctr">
              <a:lnSpc>
                <a:spcPts val="4159"/>
              </a:lnSpc>
            </a:pPr>
            <a:r>
              <a:rPr lang="en-US" b="true" sz="31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It’s a signal to pause, realign, and reset your tempo.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2202478">
            <a:off x="3009815" y="1174854"/>
            <a:ext cx="1533355" cy="656148"/>
          </a:xfrm>
          <a:custGeom>
            <a:avLst/>
            <a:gdLst/>
            <a:ahLst/>
            <a:cxnLst/>
            <a:rect r="r" b="b" t="t" l="l"/>
            <a:pathLst>
              <a:path h="656148" w="1533355">
                <a:moveTo>
                  <a:pt x="1533355" y="0"/>
                </a:moveTo>
                <a:lnTo>
                  <a:pt x="0" y="0"/>
                </a:lnTo>
                <a:lnTo>
                  <a:pt x="0" y="656148"/>
                </a:lnTo>
                <a:lnTo>
                  <a:pt x="1533355" y="656148"/>
                </a:lnTo>
                <a:lnTo>
                  <a:pt x="153335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980663">
            <a:off x="3834111" y="-2055511"/>
            <a:ext cx="14020073" cy="14398021"/>
          </a:xfrm>
          <a:custGeom>
            <a:avLst/>
            <a:gdLst/>
            <a:ahLst/>
            <a:cxnLst/>
            <a:rect r="r" b="b" t="t" l="l"/>
            <a:pathLst>
              <a:path h="14398021" w="14020073">
                <a:moveTo>
                  <a:pt x="0" y="0"/>
                </a:moveTo>
                <a:lnTo>
                  <a:pt x="14020073" y="0"/>
                </a:lnTo>
                <a:lnTo>
                  <a:pt x="14020073" y="14398022"/>
                </a:lnTo>
                <a:lnTo>
                  <a:pt x="0" y="1439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65129" y="2866892"/>
            <a:ext cx="11757741" cy="4686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42"/>
              </a:lnSpc>
            </a:pPr>
            <a:r>
              <a:rPr lang="en-US" sz="7342">
                <a:solidFill>
                  <a:srgbClr val="F7ADB6"/>
                </a:solidFill>
                <a:latin typeface="Genty Sans"/>
                <a:ea typeface="Genty Sans"/>
                <a:cs typeface="Genty Sans"/>
                <a:sym typeface="Genty Sans"/>
              </a:rPr>
              <a:t>“It’s not the load that breaks you down, </a:t>
            </a:r>
          </a:p>
          <a:p>
            <a:pPr algn="ctr">
              <a:lnSpc>
                <a:spcPts val="7342"/>
              </a:lnSpc>
            </a:pPr>
            <a:r>
              <a:rPr lang="en-US" sz="7342">
                <a:solidFill>
                  <a:srgbClr val="F7ADB6"/>
                </a:solidFill>
                <a:latin typeface="Genty Sans"/>
                <a:ea typeface="Genty Sans"/>
                <a:cs typeface="Genty Sans"/>
                <a:sym typeface="Genty Sans"/>
              </a:rPr>
              <a:t>it’s the way you carry it.”</a:t>
            </a:r>
          </a:p>
          <a:p>
            <a:pPr algn="ctr">
              <a:lnSpc>
                <a:spcPts val="7342"/>
              </a:lnSpc>
            </a:pPr>
          </a:p>
          <a:p>
            <a:pPr algn="ctr">
              <a:lnSpc>
                <a:spcPts val="7342"/>
              </a:lnSpc>
              <a:spcBef>
                <a:spcPct val="0"/>
              </a:spcBef>
            </a:pPr>
            <a:r>
              <a:rPr lang="en-US" sz="7342">
                <a:solidFill>
                  <a:srgbClr val="F7ADB6"/>
                </a:solidFill>
                <a:latin typeface="Genty Sans"/>
                <a:ea typeface="Genty Sans"/>
                <a:cs typeface="Genty Sans"/>
                <a:sym typeface="Genty Sans"/>
              </a:rPr>
              <a:t>Lena Horne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5400000">
            <a:off x="8171182" y="-390911"/>
            <a:ext cx="11430797" cy="11068822"/>
          </a:xfrm>
          <a:custGeom>
            <a:avLst/>
            <a:gdLst/>
            <a:ahLst/>
            <a:cxnLst/>
            <a:rect r="r" b="b" t="t" l="l"/>
            <a:pathLst>
              <a:path h="11068822" w="11430797">
                <a:moveTo>
                  <a:pt x="11430797" y="11068822"/>
                </a:moveTo>
                <a:lnTo>
                  <a:pt x="0" y="11068822"/>
                </a:lnTo>
                <a:lnTo>
                  <a:pt x="0" y="0"/>
                </a:lnTo>
                <a:lnTo>
                  <a:pt x="11430797" y="0"/>
                </a:lnTo>
                <a:lnTo>
                  <a:pt x="11430797" y="11068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36096" y="1157375"/>
            <a:ext cx="12368748" cy="2089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How Are You Carrying the Work?</a:t>
            </a:r>
          </a:p>
        </p:txBody>
      </p:sp>
      <p:sp>
        <p:nvSpPr>
          <p:cNvPr name="Freeform 4" id="4"/>
          <p:cNvSpPr/>
          <p:nvPr/>
        </p:nvSpPr>
        <p:spPr>
          <a:xfrm flipH="true" flipV="true" rot="5400000">
            <a:off x="8323582" y="-238511"/>
            <a:ext cx="11430797" cy="11068822"/>
          </a:xfrm>
          <a:custGeom>
            <a:avLst/>
            <a:gdLst/>
            <a:ahLst/>
            <a:cxnLst/>
            <a:rect r="r" b="b" t="t" l="l"/>
            <a:pathLst>
              <a:path h="11068822" w="11430797">
                <a:moveTo>
                  <a:pt x="11430797" y="11068822"/>
                </a:moveTo>
                <a:lnTo>
                  <a:pt x="0" y="11068822"/>
                </a:lnTo>
                <a:lnTo>
                  <a:pt x="0" y="0"/>
                </a:lnTo>
                <a:lnTo>
                  <a:pt x="11430797" y="0"/>
                </a:lnTo>
                <a:lnTo>
                  <a:pt x="11430797" y="11068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706113"/>
            <a:ext cx="16230600" cy="4111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0162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</a:t>
            </a: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 you holding it with urgency? With anxiety? With exhaustion masked as drive?</a:t>
            </a:r>
          </a:p>
          <a:p>
            <a:pPr algn="l" marL="700162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parts of the workload were never meant to be yours alone?</a:t>
            </a:r>
          </a:p>
          <a:p>
            <a:pPr algn="l" marL="700162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</a:t>
            </a: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ave you taken on responsibility for things outside your clinical scope or control?</a:t>
            </a:r>
          </a:p>
          <a:p>
            <a:pPr algn="l" marL="700162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Before we talk about how to sustain this work, let’s take a moment to notice the weight, and how you're holding it.</a:t>
            </a:r>
          </a:p>
          <a:p>
            <a:pPr algn="l">
              <a:lnSpc>
                <a:spcPts val="3242"/>
              </a:lnSpc>
              <a:spcBef>
                <a:spcPct val="0"/>
              </a:spcBef>
            </a:pPr>
          </a:p>
          <a:p>
            <a:pPr algn="ctr">
              <a:lnSpc>
                <a:spcPts val="3242"/>
              </a:lnSpc>
              <a:spcBef>
                <a:spcPct val="0"/>
              </a:spcBef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How's your jaw right now? Your posture?</a:t>
            </a:r>
          </a:p>
          <a:p>
            <a:pPr algn="l">
              <a:lnSpc>
                <a:spcPts val="3242"/>
              </a:lnSpc>
              <a:spcBef>
                <a:spcPct val="0"/>
              </a:spcBef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-1401859">
            <a:off x="15767846" y="923609"/>
            <a:ext cx="1800792" cy="751080"/>
          </a:xfrm>
          <a:custGeom>
            <a:avLst/>
            <a:gdLst/>
            <a:ahLst/>
            <a:cxnLst/>
            <a:rect r="r" b="b" t="t" l="l"/>
            <a:pathLst>
              <a:path h="751080" w="1800792">
                <a:moveTo>
                  <a:pt x="0" y="0"/>
                </a:moveTo>
                <a:lnTo>
                  <a:pt x="1800792" y="0"/>
                </a:lnTo>
                <a:lnTo>
                  <a:pt x="1800792" y="751080"/>
                </a:lnTo>
                <a:lnTo>
                  <a:pt x="0" y="75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5400000">
            <a:off x="8171182" y="-390911"/>
            <a:ext cx="11430797" cy="11068822"/>
          </a:xfrm>
          <a:custGeom>
            <a:avLst/>
            <a:gdLst/>
            <a:ahLst/>
            <a:cxnLst/>
            <a:rect r="r" b="b" t="t" l="l"/>
            <a:pathLst>
              <a:path h="11068822" w="11430797">
                <a:moveTo>
                  <a:pt x="11430797" y="11068822"/>
                </a:moveTo>
                <a:lnTo>
                  <a:pt x="0" y="11068822"/>
                </a:lnTo>
                <a:lnTo>
                  <a:pt x="0" y="0"/>
                </a:lnTo>
                <a:lnTo>
                  <a:pt x="11430797" y="0"/>
                </a:lnTo>
                <a:lnTo>
                  <a:pt x="11430797" y="11068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21614" y="1603379"/>
            <a:ext cx="14044772" cy="1079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Sustaining the Role </a:t>
            </a:r>
          </a:p>
        </p:txBody>
      </p:sp>
      <p:sp>
        <p:nvSpPr>
          <p:cNvPr name="Freeform 4" id="4"/>
          <p:cNvSpPr/>
          <p:nvPr/>
        </p:nvSpPr>
        <p:spPr>
          <a:xfrm flipH="true" flipV="true" rot="5400000">
            <a:off x="8323582" y="-238511"/>
            <a:ext cx="11430797" cy="11068822"/>
          </a:xfrm>
          <a:custGeom>
            <a:avLst/>
            <a:gdLst/>
            <a:ahLst/>
            <a:cxnLst/>
            <a:rect r="r" b="b" t="t" l="l"/>
            <a:pathLst>
              <a:path h="11068822" w="11430797">
                <a:moveTo>
                  <a:pt x="11430797" y="11068822"/>
                </a:moveTo>
                <a:lnTo>
                  <a:pt x="0" y="11068822"/>
                </a:lnTo>
                <a:lnTo>
                  <a:pt x="0" y="0"/>
                </a:lnTo>
                <a:lnTo>
                  <a:pt x="11430797" y="0"/>
                </a:lnTo>
                <a:lnTo>
                  <a:pt x="11430797" y="11068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201137" y="3458340"/>
            <a:ext cx="13885726" cy="5277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Protect</a:t>
            </a: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your reflection time: carve out space for clinical supervision for yourself, not just for your team.</a:t>
            </a:r>
          </a:p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</a:t>
            </a: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 microboundaries — block focus time, limit back-to-back meetings, and protect end-of-day closure.</a:t>
            </a:r>
          </a:p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Name emotional labor and acknowledge the toll of holding space for staff, not just clients.</a:t>
            </a:r>
          </a:p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Reframe delegation as clinical care, letting go of tasks makes space for meaningful leadership.</a:t>
            </a:r>
          </a:p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Build a peer consult circle; leadership is lonely when you’re the only one holding it.</a:t>
            </a:r>
          </a:p>
          <a:p>
            <a:pPr algn="l" marL="700161" indent="-350081" lvl="1">
              <a:lnSpc>
                <a:spcPts val="32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Advocate for infrastructure, not just endurance, sustainable systems support sustainable clinicians.</a:t>
            </a:r>
          </a:p>
          <a:p>
            <a:pPr algn="l">
              <a:lnSpc>
                <a:spcPts val="3242"/>
              </a:lnSpc>
              <a:spcBef>
                <a:spcPct val="0"/>
              </a:spcBef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839191" y="1395169"/>
            <a:ext cx="1000214" cy="1144737"/>
          </a:xfrm>
          <a:custGeom>
            <a:avLst/>
            <a:gdLst/>
            <a:ahLst/>
            <a:cxnLst/>
            <a:rect r="r" b="b" t="t" l="l"/>
            <a:pathLst>
              <a:path h="1144737" w="1000214">
                <a:moveTo>
                  <a:pt x="0" y="0"/>
                </a:moveTo>
                <a:lnTo>
                  <a:pt x="1000214" y="0"/>
                </a:lnTo>
                <a:lnTo>
                  <a:pt x="1000214" y="1144737"/>
                </a:lnTo>
                <a:lnTo>
                  <a:pt x="0" y="1144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427329">
            <a:off x="271075" y="9117873"/>
            <a:ext cx="1533355" cy="656148"/>
          </a:xfrm>
          <a:custGeom>
            <a:avLst/>
            <a:gdLst/>
            <a:ahLst/>
            <a:cxnLst/>
            <a:rect r="r" b="b" t="t" l="l"/>
            <a:pathLst>
              <a:path h="656148" w="1533355">
                <a:moveTo>
                  <a:pt x="1533355" y="0"/>
                </a:moveTo>
                <a:lnTo>
                  <a:pt x="0" y="0"/>
                </a:lnTo>
                <a:lnTo>
                  <a:pt x="0" y="656148"/>
                </a:lnTo>
                <a:lnTo>
                  <a:pt x="1533355" y="656148"/>
                </a:lnTo>
                <a:lnTo>
                  <a:pt x="15333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93773" y="692877"/>
            <a:ext cx="10100455" cy="1079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Wellness Strategies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4134038" y="808963"/>
            <a:ext cx="10886586" cy="11364857"/>
          </a:xfrm>
          <a:custGeom>
            <a:avLst/>
            <a:gdLst/>
            <a:ahLst/>
            <a:cxnLst/>
            <a:rect r="r" b="b" t="t" l="l"/>
            <a:pathLst>
              <a:path h="11364857" w="10886586">
                <a:moveTo>
                  <a:pt x="0" y="0"/>
                </a:moveTo>
                <a:lnTo>
                  <a:pt x="10886585" y="0"/>
                </a:lnTo>
                <a:lnTo>
                  <a:pt x="10886585" y="11364857"/>
                </a:lnTo>
                <a:lnTo>
                  <a:pt x="0" y="11364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402963">
            <a:off x="16411843" y="113097"/>
            <a:ext cx="1986552" cy="2469045"/>
          </a:xfrm>
          <a:custGeom>
            <a:avLst/>
            <a:gdLst/>
            <a:ahLst/>
            <a:cxnLst/>
            <a:rect r="r" b="b" t="t" l="l"/>
            <a:pathLst>
              <a:path h="2469045" w="1986552">
                <a:moveTo>
                  <a:pt x="0" y="0"/>
                </a:moveTo>
                <a:lnTo>
                  <a:pt x="1986553" y="0"/>
                </a:lnTo>
                <a:lnTo>
                  <a:pt x="1986553" y="2469045"/>
                </a:lnTo>
                <a:lnTo>
                  <a:pt x="0" y="2469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68014" y="1907004"/>
            <a:ext cx="15652117" cy="807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b="true" sz="2700">
                <a:solidFill>
                  <a:srgbClr val="5378BC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Set Realistic Daily Goals</a:t>
            </a:r>
            <a:r>
              <a:rPr lang="en-US" sz="27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: Each day, set achievable goals that align with your priorities, whether it's completing tasks, nurturing relationships, or pursuing personal interests.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b="true" sz="2700">
                <a:solidFill>
                  <a:srgbClr val="5378BC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Manage Time Wisely</a:t>
            </a:r>
            <a:r>
              <a:rPr lang="en-US" sz="27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: Break down tasks into smaller, manageable steps to make progress without feeling overwhelmed. Whether it's studying, working, or managing household responsibilities, efficient time management is key.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b="true" sz="2700">
                <a:solidFill>
                  <a:srgbClr val="5378BC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Embrace Flexibility</a:t>
            </a:r>
            <a:r>
              <a:rPr lang="en-US" sz="27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: Embrace the fluidity of life's demands and explore ways to adapt schedules and commitments to accommodate evolving priorities, whether it's caring for family, pursuing education, or pursuing career goals.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b="true" sz="2700">
                <a:solidFill>
                  <a:srgbClr val="5378BC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Take Moments for Yourself</a:t>
            </a:r>
            <a:r>
              <a:rPr lang="en-US" sz="27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: Prioritize moments of self-care and rejuvenation amidst life's busyness. Whether it's indulging in a hobby, taking a walk, or simply enjoying quiet time, carving out space for yourself is essential for well-being.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b="true" sz="2700">
                <a:solidFill>
                  <a:srgbClr val="5378BC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Open Communication</a:t>
            </a:r>
            <a:r>
              <a:rPr lang="en-US" sz="27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: Foster open and honest communication with loved ones, colleagues, and friends. Sharing challenges, concerns, and needs allows for understanding and support, strengthening relationships and reducing stress.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b="true" sz="2700">
                <a:solidFill>
                  <a:srgbClr val="5378BC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Practice Self-Compassion</a:t>
            </a:r>
            <a:r>
              <a:rPr lang="en-US" sz="27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: Be kind to yourself and acknowledge that it's okay not to have everything perfectly balanced. Embrace imperfection and prioritize self-compassion in your journey towards harmony and fulfillment.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95959" y="-22885"/>
            <a:ext cx="12026909" cy="12555277"/>
          </a:xfrm>
          <a:custGeom>
            <a:avLst/>
            <a:gdLst/>
            <a:ahLst/>
            <a:cxnLst/>
            <a:rect r="r" b="b" t="t" l="l"/>
            <a:pathLst>
              <a:path h="12555277" w="12026909">
                <a:moveTo>
                  <a:pt x="0" y="0"/>
                </a:moveTo>
                <a:lnTo>
                  <a:pt x="12026909" y="0"/>
                </a:lnTo>
                <a:lnTo>
                  <a:pt x="12026909" y="12555276"/>
                </a:lnTo>
                <a:lnTo>
                  <a:pt x="0" y="1255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78634">
            <a:off x="8611773" y="2375060"/>
            <a:ext cx="1362954" cy="810958"/>
          </a:xfrm>
          <a:custGeom>
            <a:avLst/>
            <a:gdLst/>
            <a:ahLst/>
            <a:cxnLst/>
            <a:rect r="r" b="b" t="t" l="l"/>
            <a:pathLst>
              <a:path h="810958" w="1362954">
                <a:moveTo>
                  <a:pt x="0" y="0"/>
                </a:moveTo>
                <a:lnTo>
                  <a:pt x="1362954" y="0"/>
                </a:lnTo>
                <a:lnTo>
                  <a:pt x="1362954" y="810958"/>
                </a:lnTo>
                <a:lnTo>
                  <a:pt x="0" y="810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6563394">
            <a:off x="15418292" y="7283495"/>
            <a:ext cx="1360308" cy="2484580"/>
          </a:xfrm>
          <a:custGeom>
            <a:avLst/>
            <a:gdLst/>
            <a:ahLst/>
            <a:cxnLst/>
            <a:rect r="r" b="b" t="t" l="l"/>
            <a:pathLst>
              <a:path h="2484580" w="1360308">
                <a:moveTo>
                  <a:pt x="0" y="2484580"/>
                </a:moveTo>
                <a:lnTo>
                  <a:pt x="1360307" y="2484580"/>
                </a:lnTo>
                <a:lnTo>
                  <a:pt x="1360307" y="0"/>
                </a:lnTo>
                <a:lnTo>
                  <a:pt x="0" y="0"/>
                </a:lnTo>
                <a:lnTo>
                  <a:pt x="0" y="248458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514653" y="4165597"/>
            <a:ext cx="6185992" cy="2089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Hi I'm Celeste!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3469640"/>
            <a:ext cx="8115300" cy="330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3399" b="true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 name is Celeste Nevarez I am a </a:t>
            </a:r>
          </a:p>
          <a:p>
            <a:pPr algn="l">
              <a:lnSpc>
                <a:spcPts val="4419"/>
              </a:lnSpc>
            </a:pPr>
            <a:r>
              <a:rPr lang="en-US" sz="3399" b="true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Licensed Professional Counselor Supervisor. </a:t>
            </a:r>
          </a:p>
          <a:p>
            <a:pPr algn="l">
              <a:lnSpc>
                <a:spcPts val="4419"/>
              </a:lnSpc>
            </a:pPr>
          </a:p>
          <a:p>
            <a:pPr algn="l">
              <a:lnSpc>
                <a:spcPts val="4419"/>
              </a:lnSpc>
            </a:pPr>
            <a:r>
              <a:rPr lang="en-US" sz="3399" b="true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pipe cleaners are you to fidget with, so please enjoy!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5400000">
            <a:off x="8171182" y="-390911"/>
            <a:ext cx="11430797" cy="11068822"/>
          </a:xfrm>
          <a:custGeom>
            <a:avLst/>
            <a:gdLst/>
            <a:ahLst/>
            <a:cxnLst/>
            <a:rect r="r" b="b" t="t" l="l"/>
            <a:pathLst>
              <a:path h="11068822" w="11430797">
                <a:moveTo>
                  <a:pt x="11430797" y="11068822"/>
                </a:moveTo>
                <a:lnTo>
                  <a:pt x="0" y="11068822"/>
                </a:lnTo>
                <a:lnTo>
                  <a:pt x="0" y="0"/>
                </a:lnTo>
                <a:lnTo>
                  <a:pt x="11430797" y="0"/>
                </a:lnTo>
                <a:lnTo>
                  <a:pt x="11430797" y="11068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82184" y="1162050"/>
            <a:ext cx="14044772" cy="1079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Audit the Time Sucks</a:t>
            </a:r>
          </a:p>
        </p:txBody>
      </p:sp>
      <p:sp>
        <p:nvSpPr>
          <p:cNvPr name="Freeform 4" id="4"/>
          <p:cNvSpPr/>
          <p:nvPr/>
        </p:nvSpPr>
        <p:spPr>
          <a:xfrm flipH="true" flipV="true" rot="5400000">
            <a:off x="8323582" y="-238511"/>
            <a:ext cx="11430797" cy="11068822"/>
          </a:xfrm>
          <a:custGeom>
            <a:avLst/>
            <a:gdLst/>
            <a:ahLst/>
            <a:cxnLst/>
            <a:rect r="r" b="b" t="t" l="l"/>
            <a:pathLst>
              <a:path h="11068822" w="11430797">
                <a:moveTo>
                  <a:pt x="11430797" y="11068822"/>
                </a:moveTo>
                <a:lnTo>
                  <a:pt x="0" y="11068822"/>
                </a:lnTo>
                <a:lnTo>
                  <a:pt x="0" y="0"/>
                </a:lnTo>
                <a:lnTo>
                  <a:pt x="11430797" y="0"/>
                </a:lnTo>
                <a:lnTo>
                  <a:pt x="11430797" y="11068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825113"/>
            <a:ext cx="16014914" cy="6707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2"/>
              </a:lnSpc>
              <a:spcBef>
                <a:spcPct val="0"/>
              </a:spcBef>
            </a:pPr>
            <a:r>
              <a:rPr lang="en-US" b="true" sz="2942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When</a:t>
            </a:r>
            <a:r>
              <a:rPr lang="en-US" b="true" sz="2942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everything is a priority, nothing is a priority.</a:t>
            </a:r>
          </a:p>
          <a:p>
            <a:pPr algn="ctr">
              <a:lnSpc>
                <a:spcPts val="2942"/>
              </a:lnSpc>
              <a:spcBef>
                <a:spcPct val="0"/>
              </a:spcBef>
            </a:pPr>
          </a:p>
          <a:p>
            <a:pPr algn="l" marL="635307" indent="-317654" lvl="1">
              <a:lnSpc>
                <a:spcPts val="29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9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 everything on your calendar is high-impact. Just because it falls to you doesn’t mean it belongs with you.</a:t>
            </a:r>
          </a:p>
          <a:p>
            <a:pPr algn="l" marL="635307" indent="-317654" lvl="1">
              <a:lnSpc>
                <a:spcPts val="29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9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Assess what drains vs. sustains. Which tasks deplete your clinical and leadership capacity? Which refuels it?</a:t>
            </a:r>
          </a:p>
          <a:p>
            <a:pPr algn="l" marL="635307" indent="-317654" lvl="1">
              <a:lnSpc>
                <a:spcPts val="29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9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Clarify your scope. Are you consistently stepping in where infrastructure or delegation could be strengthened?</a:t>
            </a:r>
          </a:p>
          <a:p>
            <a:pPr algn="l" marL="635307" indent="-317654" lvl="1">
              <a:lnSpc>
                <a:spcPts val="29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9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Delegate with purpose. Reassign work that doesn't require your licensure, clinical judgment, or strategic oversight</a:t>
            </a:r>
          </a:p>
          <a:p>
            <a:pPr algn="l" marL="635307" indent="-317654" lvl="1">
              <a:lnSpc>
                <a:spcPts val="29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9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Challenge the “just five minutes” mindset. These moments often compound into hours that dilute your focus</a:t>
            </a:r>
          </a:p>
          <a:p>
            <a:pPr algn="l" marL="635307" indent="-317654" lvl="1">
              <a:lnSpc>
                <a:spcPts val="29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9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Rework, reschedule, or release where appropriate. It’s not about doing less,  it’s about doing what matters most</a:t>
            </a:r>
          </a:p>
          <a:p>
            <a:pPr algn="l" marL="635307" indent="-317654" lvl="1">
              <a:lnSpc>
                <a:spcPts val="294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942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Efficiency isn’t about doing more — it’s about aligning your time with your role, your mission, and your impact</a:t>
            </a:r>
          </a:p>
          <a:p>
            <a:pPr algn="l">
              <a:lnSpc>
                <a:spcPts val="2942"/>
              </a:lnSpc>
              <a:spcBef>
                <a:spcPct val="0"/>
              </a:spcBef>
            </a:pPr>
          </a:p>
          <a:p>
            <a:pPr algn="ctr">
              <a:lnSpc>
                <a:spcPts val="2942"/>
              </a:lnSpc>
              <a:spcBef>
                <a:spcPct val="0"/>
              </a:spcBef>
            </a:pPr>
            <a:r>
              <a:rPr lang="en-US" b="true" sz="2942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Busy doesn’t equal effective. Clear the noise so you can lead with intention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839191" y="1395169"/>
            <a:ext cx="1000214" cy="1144737"/>
          </a:xfrm>
          <a:custGeom>
            <a:avLst/>
            <a:gdLst/>
            <a:ahLst/>
            <a:cxnLst/>
            <a:rect r="r" b="b" t="t" l="l"/>
            <a:pathLst>
              <a:path h="1144737" w="1000214">
                <a:moveTo>
                  <a:pt x="0" y="0"/>
                </a:moveTo>
                <a:lnTo>
                  <a:pt x="1000214" y="0"/>
                </a:lnTo>
                <a:lnTo>
                  <a:pt x="1000214" y="1144737"/>
                </a:lnTo>
                <a:lnTo>
                  <a:pt x="0" y="1144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427329">
            <a:off x="15691185" y="886452"/>
            <a:ext cx="1533355" cy="656148"/>
          </a:xfrm>
          <a:custGeom>
            <a:avLst/>
            <a:gdLst/>
            <a:ahLst/>
            <a:cxnLst/>
            <a:rect r="r" b="b" t="t" l="l"/>
            <a:pathLst>
              <a:path h="656148" w="1533355">
                <a:moveTo>
                  <a:pt x="1533354" y="0"/>
                </a:moveTo>
                <a:lnTo>
                  <a:pt x="0" y="0"/>
                </a:lnTo>
                <a:lnTo>
                  <a:pt x="0" y="656148"/>
                </a:lnTo>
                <a:lnTo>
                  <a:pt x="1533354" y="656148"/>
                </a:lnTo>
                <a:lnTo>
                  <a:pt x="153335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5400000">
            <a:off x="-3362870" y="-3235669"/>
            <a:ext cx="13134321" cy="13711340"/>
          </a:xfrm>
          <a:custGeom>
            <a:avLst/>
            <a:gdLst/>
            <a:ahLst/>
            <a:cxnLst/>
            <a:rect r="r" b="b" t="t" l="l"/>
            <a:pathLst>
              <a:path h="13711340" w="13134321">
                <a:moveTo>
                  <a:pt x="13134321" y="0"/>
                </a:moveTo>
                <a:lnTo>
                  <a:pt x="0" y="0"/>
                </a:lnTo>
                <a:lnTo>
                  <a:pt x="0" y="13711340"/>
                </a:lnTo>
                <a:lnTo>
                  <a:pt x="13134321" y="13711340"/>
                </a:lnTo>
                <a:lnTo>
                  <a:pt x="1313432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38675" y="312670"/>
            <a:ext cx="10410651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Wellness Strategies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401859">
            <a:off x="16109663" y="473558"/>
            <a:ext cx="1800792" cy="751080"/>
          </a:xfrm>
          <a:custGeom>
            <a:avLst/>
            <a:gdLst/>
            <a:ahLst/>
            <a:cxnLst/>
            <a:rect r="r" b="b" t="t" l="l"/>
            <a:pathLst>
              <a:path h="751080" w="1800792">
                <a:moveTo>
                  <a:pt x="0" y="0"/>
                </a:moveTo>
                <a:lnTo>
                  <a:pt x="1800792" y="0"/>
                </a:lnTo>
                <a:lnTo>
                  <a:pt x="1800792" y="751080"/>
                </a:lnTo>
                <a:lnTo>
                  <a:pt x="0" y="75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2185302">
            <a:off x="16388576" y="8248692"/>
            <a:ext cx="1105521" cy="2019216"/>
          </a:xfrm>
          <a:custGeom>
            <a:avLst/>
            <a:gdLst/>
            <a:ahLst/>
            <a:cxnLst/>
            <a:rect r="r" b="b" t="t" l="l"/>
            <a:pathLst>
              <a:path h="2019216" w="1105521">
                <a:moveTo>
                  <a:pt x="0" y="2019216"/>
                </a:moveTo>
                <a:lnTo>
                  <a:pt x="1105521" y="2019216"/>
                </a:lnTo>
                <a:lnTo>
                  <a:pt x="1105521" y="0"/>
                </a:lnTo>
                <a:lnTo>
                  <a:pt x="0" y="0"/>
                </a:lnTo>
                <a:lnTo>
                  <a:pt x="0" y="201921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97422" y="1672023"/>
            <a:ext cx="15912637" cy="7586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0335" indent="-310168" lvl="1">
              <a:lnSpc>
                <a:spcPts val="4022"/>
              </a:lnSpc>
              <a:buFont typeface="Arial"/>
              <a:buChar char="•"/>
            </a:pPr>
            <a:r>
              <a:rPr lang="en-US" b="true" sz="2873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Unplug: </a:t>
            </a:r>
            <a:r>
              <a:rPr lang="en-US" sz="2873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Recognize the impact of excessive screen time on wellness; practice moderation to avoid doom scrolling and remember that sometimes less is more.</a:t>
            </a:r>
          </a:p>
          <a:p>
            <a:pPr algn="l" marL="620335" indent="-310168" lvl="1">
              <a:lnSpc>
                <a:spcPts val="4022"/>
              </a:lnSpc>
              <a:buFont typeface="Arial"/>
              <a:buChar char="•"/>
            </a:pPr>
            <a:r>
              <a:rPr lang="en-US" b="true" sz="2873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Don't Overcommit:</a:t>
            </a:r>
            <a:r>
              <a:rPr lang="en-US" sz="2873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 Learn to say 'no' to overscheduled activities; prioritize your mental and physical health.</a:t>
            </a:r>
          </a:p>
          <a:p>
            <a:pPr algn="l" marL="620335" indent="-310168" lvl="1">
              <a:lnSpc>
                <a:spcPts val="4022"/>
              </a:lnSpc>
              <a:buFont typeface="Arial"/>
              <a:buChar char="•"/>
            </a:pPr>
            <a:r>
              <a:rPr lang="en-US" b="true" sz="2873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Get Support: </a:t>
            </a:r>
            <a:r>
              <a:rPr lang="en-US" sz="2873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Foster connections with friends and family for emotional well-being and immune system support.</a:t>
            </a:r>
          </a:p>
          <a:p>
            <a:pPr algn="l" marL="620335" indent="-310168" lvl="1">
              <a:lnSpc>
                <a:spcPts val="4022"/>
              </a:lnSpc>
              <a:buFont typeface="Arial"/>
              <a:buChar char="•"/>
            </a:pPr>
            <a:r>
              <a:rPr lang="en-US" b="true" sz="2873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Stay Active: </a:t>
            </a:r>
            <a:r>
              <a:rPr lang="en-US" sz="2873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Incorporate regular exercise into your routine to manage stress, boost immunity, and enhance overall health. “Move a muscle, change a thought</a:t>
            </a:r>
          </a:p>
          <a:p>
            <a:pPr algn="l" marL="620335" indent="-310168" lvl="1">
              <a:lnSpc>
                <a:spcPts val="4022"/>
              </a:lnSpc>
              <a:buFont typeface="Arial"/>
              <a:buChar char="•"/>
            </a:pPr>
            <a:r>
              <a:rPr lang="en-US" b="true" sz="2873">
                <a:solidFill>
                  <a:srgbClr val="5378BC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Celebrate Wins</a:t>
            </a:r>
            <a:r>
              <a:rPr lang="en-US" sz="2873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: Acknowledge and celebrate accomplishments, no matter how small, to boost morale and motivation on your wellness journey.</a:t>
            </a:r>
          </a:p>
          <a:p>
            <a:pPr algn="l" marL="620335" indent="-310168" lvl="1">
              <a:lnSpc>
                <a:spcPts val="4022"/>
              </a:lnSpc>
              <a:buFont typeface="Arial"/>
              <a:buChar char="•"/>
            </a:pPr>
            <a:r>
              <a:rPr lang="en-US" b="true" sz="2873">
                <a:solidFill>
                  <a:srgbClr val="5378BC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Practice Gratitude</a:t>
            </a:r>
            <a:r>
              <a:rPr lang="en-US" sz="2873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: Cultivate an attitude of gratitude by acknowledging the positive aspects of your life, which can improve mental well-being and overall satisfaction.</a:t>
            </a:r>
          </a:p>
          <a:p>
            <a:pPr algn="l" marL="620335" indent="-310168" lvl="1">
              <a:lnSpc>
                <a:spcPts val="4022"/>
              </a:lnSpc>
              <a:buFont typeface="Arial"/>
              <a:buChar char="•"/>
            </a:pPr>
            <a:r>
              <a:rPr lang="en-US" b="true" sz="2873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Seek Help When Needed:</a:t>
            </a:r>
            <a:r>
              <a:rPr lang="en-US" sz="2873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 Recognize when stress becomes overwhelming and seek professional support without hesitation; self-care is a sign of strength.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992505">
            <a:off x="1002846" y="-4661686"/>
            <a:ext cx="17207550" cy="16612455"/>
          </a:xfrm>
          <a:custGeom>
            <a:avLst/>
            <a:gdLst/>
            <a:ahLst/>
            <a:cxnLst/>
            <a:rect r="r" b="b" t="t" l="l"/>
            <a:pathLst>
              <a:path h="16612455" w="17207550">
                <a:moveTo>
                  <a:pt x="0" y="0"/>
                </a:moveTo>
                <a:lnTo>
                  <a:pt x="17207550" y="0"/>
                </a:lnTo>
                <a:lnTo>
                  <a:pt x="17207550" y="16612456"/>
                </a:lnTo>
                <a:lnTo>
                  <a:pt x="0" y="16612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35779"/>
            <a:ext cx="16490807" cy="862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0"/>
              </a:lnSpc>
              <a:spcBef>
                <a:spcPct val="0"/>
              </a:spcBef>
            </a:pPr>
            <a:r>
              <a:rPr lang="en-US" sz="7500">
                <a:solidFill>
                  <a:srgbClr val="F7ADB6"/>
                </a:solidFill>
                <a:latin typeface="Genty Sans"/>
                <a:ea typeface="Genty Sans"/>
                <a:cs typeface="Genty Sans"/>
                <a:sym typeface="Genty Sans"/>
              </a:rPr>
              <a:t>“When everything is terrible </a:t>
            </a:r>
          </a:p>
          <a:p>
            <a:pPr algn="ctr">
              <a:lnSpc>
                <a:spcPts val="7500"/>
              </a:lnSpc>
              <a:spcBef>
                <a:spcPct val="0"/>
              </a:spcBef>
            </a:pPr>
            <a:r>
              <a:rPr lang="en-US" sz="7500">
                <a:solidFill>
                  <a:srgbClr val="F7ADB6"/>
                </a:solidFill>
                <a:latin typeface="Genty Sans"/>
                <a:ea typeface="Genty Sans"/>
                <a:cs typeface="Genty Sans"/>
                <a:sym typeface="Genty Sans"/>
              </a:rPr>
              <a:t>and I hate my life and I feel certain that I need a new career, </a:t>
            </a:r>
          </a:p>
          <a:p>
            <a:pPr algn="ctr">
              <a:lnSpc>
                <a:spcPts val="7500"/>
              </a:lnSpc>
              <a:spcBef>
                <a:spcPct val="0"/>
              </a:spcBef>
            </a:pPr>
            <a:r>
              <a:rPr lang="en-US" sz="7500">
                <a:solidFill>
                  <a:srgbClr val="F7ADB6"/>
                </a:solidFill>
                <a:latin typeface="Genty Sans"/>
                <a:ea typeface="Genty Sans"/>
                <a:cs typeface="Genty Sans"/>
                <a:sym typeface="Genty Sans"/>
              </a:rPr>
              <a:t>a new religion, a new house, </a:t>
            </a:r>
          </a:p>
          <a:p>
            <a:pPr algn="ctr">
              <a:lnSpc>
                <a:spcPts val="7500"/>
              </a:lnSpc>
              <a:spcBef>
                <a:spcPct val="0"/>
              </a:spcBef>
            </a:pPr>
            <a:r>
              <a:rPr lang="en-US" sz="7500">
                <a:solidFill>
                  <a:srgbClr val="F7ADB6"/>
                </a:solidFill>
                <a:latin typeface="Genty Sans"/>
                <a:ea typeface="Genty Sans"/>
                <a:cs typeface="Genty Sans"/>
                <a:sym typeface="Genty Sans"/>
              </a:rPr>
              <a:t>a new life, I look at my list and remember that what I really need is probably a glass of water.”</a:t>
            </a:r>
          </a:p>
          <a:p>
            <a:pPr algn="ctr">
              <a:lnSpc>
                <a:spcPts val="7500"/>
              </a:lnSpc>
              <a:spcBef>
                <a:spcPct val="0"/>
              </a:spcBef>
            </a:pPr>
          </a:p>
          <a:p>
            <a:pPr algn="ctr">
              <a:lnSpc>
                <a:spcPts val="7500"/>
              </a:lnSpc>
              <a:spcBef>
                <a:spcPct val="0"/>
              </a:spcBef>
            </a:pPr>
            <a:r>
              <a:rPr lang="en-US" sz="7500">
                <a:solidFill>
                  <a:srgbClr val="F7ADB6"/>
                </a:solidFill>
                <a:latin typeface="Genty Sans"/>
                <a:ea typeface="Genty Sans"/>
                <a:cs typeface="Genty Sans"/>
                <a:sym typeface="Genty Sans"/>
              </a:rPr>
              <a:t>Glennon Doyle, Untamed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13624015" y="-800345"/>
            <a:ext cx="5667149" cy="5487689"/>
          </a:xfrm>
          <a:custGeom>
            <a:avLst/>
            <a:gdLst/>
            <a:ahLst/>
            <a:cxnLst/>
            <a:rect r="r" b="b" t="t" l="l"/>
            <a:pathLst>
              <a:path h="5487689" w="5667149">
                <a:moveTo>
                  <a:pt x="5667149" y="0"/>
                </a:moveTo>
                <a:lnTo>
                  <a:pt x="0" y="0"/>
                </a:lnTo>
                <a:lnTo>
                  <a:pt x="0" y="5487689"/>
                </a:lnTo>
                <a:lnTo>
                  <a:pt x="5667149" y="5487689"/>
                </a:lnTo>
                <a:lnTo>
                  <a:pt x="56671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4085711">
            <a:off x="-2809267" y="139530"/>
            <a:ext cx="11254673" cy="10898275"/>
          </a:xfrm>
          <a:custGeom>
            <a:avLst/>
            <a:gdLst/>
            <a:ahLst/>
            <a:cxnLst/>
            <a:rect r="r" b="b" t="t" l="l"/>
            <a:pathLst>
              <a:path h="10898275" w="11254673">
                <a:moveTo>
                  <a:pt x="0" y="10898275"/>
                </a:moveTo>
                <a:lnTo>
                  <a:pt x="11254673" y="10898275"/>
                </a:lnTo>
                <a:lnTo>
                  <a:pt x="11254673" y="0"/>
                </a:lnTo>
                <a:lnTo>
                  <a:pt x="0" y="0"/>
                </a:lnTo>
                <a:lnTo>
                  <a:pt x="0" y="1089827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349559"/>
            <a:ext cx="7331315" cy="6478217"/>
          </a:xfrm>
          <a:custGeom>
            <a:avLst/>
            <a:gdLst/>
            <a:ahLst/>
            <a:cxnLst/>
            <a:rect r="r" b="b" t="t" l="l"/>
            <a:pathLst>
              <a:path h="6478217" w="7331315">
                <a:moveTo>
                  <a:pt x="0" y="0"/>
                </a:moveTo>
                <a:lnTo>
                  <a:pt x="7331315" y="0"/>
                </a:lnTo>
                <a:lnTo>
                  <a:pt x="7331315" y="6478217"/>
                </a:lnTo>
                <a:lnTo>
                  <a:pt x="0" y="6478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086479">
            <a:off x="15739679" y="601544"/>
            <a:ext cx="1435820" cy="854313"/>
          </a:xfrm>
          <a:custGeom>
            <a:avLst/>
            <a:gdLst/>
            <a:ahLst/>
            <a:cxnLst/>
            <a:rect r="r" b="b" t="t" l="l"/>
            <a:pathLst>
              <a:path h="854313" w="1435820">
                <a:moveTo>
                  <a:pt x="0" y="0"/>
                </a:moveTo>
                <a:lnTo>
                  <a:pt x="1435820" y="0"/>
                </a:lnTo>
                <a:lnTo>
                  <a:pt x="1435820" y="854312"/>
                </a:lnTo>
                <a:lnTo>
                  <a:pt x="0" y="854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732735" y="1238250"/>
            <a:ext cx="8328998" cy="100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IN SUMMARY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60015" y="2271802"/>
            <a:ext cx="9220962" cy="6986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4794" indent="-272397" lvl="1">
              <a:lnSpc>
                <a:spcPts val="3280"/>
              </a:lnSpc>
              <a:buFont typeface="Arial"/>
              <a:buChar char="•"/>
            </a:pPr>
            <a:r>
              <a:rPr lang="en-US" b="true" sz="2523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Clinical leadership isn’t about absorbing it all; it’s about containing, delegating, and sustaining</a:t>
            </a:r>
          </a:p>
          <a:p>
            <a:pPr algn="l" marL="544794" indent="-272397" lvl="1">
              <a:lnSpc>
                <a:spcPts val="3280"/>
              </a:lnSpc>
              <a:buFont typeface="Arial"/>
              <a:buChar char="•"/>
            </a:pPr>
            <a:r>
              <a:rPr lang="en-US" b="true" sz="2523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</a:t>
            </a:r>
            <a:r>
              <a:rPr lang="en-US" b="true" sz="2523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oundaries are clinical tools, not personal failings</a:t>
            </a:r>
          </a:p>
          <a:p>
            <a:pPr algn="l" marL="544794" indent="-272397" lvl="1">
              <a:lnSpc>
                <a:spcPts val="3280"/>
              </a:lnSpc>
              <a:buFont typeface="Arial"/>
              <a:buChar char="•"/>
            </a:pPr>
            <a:r>
              <a:rPr lang="en-US" b="true" sz="2523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Self-reflection is not optional; </a:t>
            </a:r>
            <a:r>
              <a:rPr lang="en-US" b="true" sz="2523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it’s essential to sustainability</a:t>
            </a:r>
          </a:p>
          <a:p>
            <a:pPr algn="l" marL="544794" indent="-272397" lvl="1">
              <a:lnSpc>
                <a:spcPts val="3280"/>
              </a:lnSpc>
              <a:buFont typeface="Arial"/>
              <a:buChar char="•"/>
            </a:pPr>
            <a:r>
              <a:rPr lang="en-US" b="true" sz="2523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Supervision isn’t just for your team. You deserve support, too</a:t>
            </a:r>
          </a:p>
          <a:p>
            <a:pPr algn="l" marL="544794" indent="-272397" lvl="1">
              <a:lnSpc>
                <a:spcPts val="3280"/>
              </a:lnSpc>
              <a:buFont typeface="Arial"/>
              <a:buChar char="•"/>
            </a:pPr>
            <a:r>
              <a:rPr lang="en-US" b="true" sz="2523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Lif</a:t>
            </a:r>
            <a:r>
              <a:rPr lang="en-US" b="true" sz="2523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 isn’t about perfect balance — it’s about building a rhythm you can return to</a:t>
            </a:r>
          </a:p>
          <a:p>
            <a:pPr algn="l" marL="544794" indent="-272397" lvl="1">
              <a:lnSpc>
                <a:spcPts val="3280"/>
              </a:lnSpc>
              <a:buFont typeface="Arial"/>
              <a:buChar char="•"/>
            </a:pPr>
            <a:r>
              <a:rPr lang="en-US" b="true" sz="2523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Check in with yourself regularly. What gets measured gets managed</a:t>
            </a:r>
          </a:p>
          <a:p>
            <a:pPr algn="l" marL="544794" indent="-272397" lvl="1">
              <a:lnSpc>
                <a:spcPts val="3280"/>
              </a:lnSpc>
              <a:buFont typeface="Arial"/>
              <a:buChar char="•"/>
            </a:pPr>
            <a:r>
              <a:rPr lang="en-US" b="true" sz="2523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Mental health includes your health. Protecting your p</a:t>
            </a:r>
            <a:r>
              <a:rPr lang="en-US" b="true" sz="2523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eace is part of the work</a:t>
            </a:r>
          </a:p>
          <a:p>
            <a:pPr algn="l" marL="544794" indent="-272397" lvl="1">
              <a:lnSpc>
                <a:spcPts val="3280"/>
              </a:lnSpc>
              <a:buFont typeface="Arial"/>
              <a:buChar char="•"/>
            </a:pPr>
            <a:r>
              <a:rPr lang="en-US" b="true" sz="2523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Big emotions often need small, intentional solutions</a:t>
            </a:r>
          </a:p>
          <a:p>
            <a:pPr algn="l" marL="544794" indent="-272397" lvl="1">
              <a:lnSpc>
                <a:spcPts val="3280"/>
              </a:lnSpc>
              <a:buFont typeface="Arial"/>
              <a:buChar char="•"/>
            </a:pPr>
            <a:r>
              <a:rPr lang="en-US" b="true" sz="2523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May your compassion be steady, fierce, and never unattended</a:t>
            </a:r>
          </a:p>
          <a:p>
            <a:pPr algn="ctr">
              <a:lnSpc>
                <a:spcPts val="3417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1925426"/>
            <a:ext cx="1360308" cy="2484580"/>
          </a:xfrm>
          <a:custGeom>
            <a:avLst/>
            <a:gdLst/>
            <a:ahLst/>
            <a:cxnLst/>
            <a:rect r="r" b="b" t="t" l="l"/>
            <a:pathLst>
              <a:path h="2484580" w="1360308">
                <a:moveTo>
                  <a:pt x="0" y="0"/>
                </a:moveTo>
                <a:lnTo>
                  <a:pt x="1360308" y="0"/>
                </a:lnTo>
                <a:lnTo>
                  <a:pt x="1360308" y="2484580"/>
                </a:lnTo>
                <a:lnTo>
                  <a:pt x="0" y="24845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13624015" y="-800345"/>
            <a:ext cx="5667149" cy="5487689"/>
          </a:xfrm>
          <a:custGeom>
            <a:avLst/>
            <a:gdLst/>
            <a:ahLst/>
            <a:cxnLst/>
            <a:rect r="r" b="b" t="t" l="l"/>
            <a:pathLst>
              <a:path h="5487689" w="5667149">
                <a:moveTo>
                  <a:pt x="5667149" y="0"/>
                </a:moveTo>
                <a:lnTo>
                  <a:pt x="0" y="0"/>
                </a:lnTo>
                <a:lnTo>
                  <a:pt x="0" y="5487689"/>
                </a:lnTo>
                <a:lnTo>
                  <a:pt x="5667149" y="5487689"/>
                </a:lnTo>
                <a:lnTo>
                  <a:pt x="56671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4085711">
            <a:off x="-2809267" y="139530"/>
            <a:ext cx="11254673" cy="10898275"/>
          </a:xfrm>
          <a:custGeom>
            <a:avLst/>
            <a:gdLst/>
            <a:ahLst/>
            <a:cxnLst/>
            <a:rect r="r" b="b" t="t" l="l"/>
            <a:pathLst>
              <a:path h="10898275" w="11254673">
                <a:moveTo>
                  <a:pt x="0" y="10898275"/>
                </a:moveTo>
                <a:lnTo>
                  <a:pt x="11254673" y="10898275"/>
                </a:lnTo>
                <a:lnTo>
                  <a:pt x="11254673" y="0"/>
                </a:lnTo>
                <a:lnTo>
                  <a:pt x="0" y="0"/>
                </a:lnTo>
                <a:lnTo>
                  <a:pt x="0" y="1089827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979501" y="3038473"/>
            <a:ext cx="8328998" cy="4419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QUESTIONS? </a:t>
            </a:r>
          </a:p>
          <a:p>
            <a:pPr algn="ctr">
              <a:lnSpc>
                <a:spcPts val="72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COMMENTS?</a:t>
            </a:r>
          </a:p>
          <a:p>
            <a:pPr algn="ctr">
              <a:lnSpc>
                <a:spcPts val="72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 </a:t>
            </a:r>
          </a:p>
          <a:p>
            <a:pPr algn="ctr">
              <a:lnSpc>
                <a:spcPts val="6300"/>
              </a:lnSpc>
            </a:pPr>
            <a:r>
              <a:rPr lang="en-US" sz="7000">
                <a:solidFill>
                  <a:srgbClr val="F2B2C5"/>
                </a:solidFill>
                <a:latin typeface="Genty Sans"/>
                <a:ea typeface="Genty Sans"/>
                <a:cs typeface="Genty Sans"/>
                <a:sym typeface="Genty Sans"/>
              </a:rPr>
              <a:t>CHECK IN CODE : </a:t>
            </a:r>
          </a:p>
          <a:p>
            <a:pPr algn="ctr">
              <a:lnSpc>
                <a:spcPts val="6300"/>
              </a:lnSpc>
            </a:pPr>
            <a:r>
              <a:rPr lang="en-US" sz="7000">
                <a:solidFill>
                  <a:srgbClr val="F2B2C5"/>
                </a:solidFill>
                <a:latin typeface="Genty Sans"/>
                <a:ea typeface="Genty Sans"/>
                <a:cs typeface="Genty Sans"/>
                <a:sym typeface="Genty Sans"/>
              </a:rPr>
              <a:t>1003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967306">
            <a:off x="3981809" y="-996245"/>
            <a:ext cx="9842034" cy="12131937"/>
          </a:xfrm>
          <a:custGeom>
            <a:avLst/>
            <a:gdLst/>
            <a:ahLst/>
            <a:cxnLst/>
            <a:rect r="r" b="b" t="t" l="l"/>
            <a:pathLst>
              <a:path h="12131937" w="9842034">
                <a:moveTo>
                  <a:pt x="0" y="0"/>
                </a:moveTo>
                <a:lnTo>
                  <a:pt x="9842034" y="0"/>
                </a:lnTo>
                <a:lnTo>
                  <a:pt x="9842034" y="12131937"/>
                </a:lnTo>
                <a:lnTo>
                  <a:pt x="0" y="1213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814921" y="2939573"/>
            <a:ext cx="3848479" cy="3704195"/>
            <a:chOff x="30480" y="591820"/>
            <a:chExt cx="12736830" cy="122593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5"/>
              <a:stretch>
                <a:fillRect l="0" t="-2865" r="0" b="-41927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3111247" y="4333771"/>
            <a:ext cx="12854604" cy="247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9"/>
              </a:lnSpc>
            </a:pPr>
            <a:r>
              <a:rPr lang="en-US" sz="6099" b="true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Celeste Nevarez </a:t>
            </a:r>
          </a:p>
          <a:p>
            <a:pPr algn="ctr">
              <a:lnSpc>
                <a:spcPts val="5850"/>
              </a:lnSpc>
            </a:pPr>
            <a:r>
              <a:rPr lang="en-US" b="true" sz="4500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6" tooltip="mailto:cnevarez@ehnelpaso.org"/>
              </a:rPr>
              <a:t>cnevarez@ehnelpaso.org</a:t>
            </a:r>
          </a:p>
          <a:p>
            <a:pPr algn="ctr">
              <a:lnSpc>
                <a:spcPts val="5850"/>
              </a:lnSpc>
            </a:pPr>
            <a:r>
              <a:rPr lang="en-US" b="true" sz="4500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7" tooltip="http://www.ehnrelaxation.org/"/>
              </a:rPr>
              <a:t>http://www.ehnrelaxation.org/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31579" y="555622"/>
            <a:ext cx="10764034" cy="1079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Thank you!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735960" y="7426528"/>
            <a:ext cx="8816079" cy="946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9"/>
              </a:lnSpc>
            </a:pPr>
            <a:r>
              <a:rPr lang="en-US" sz="1199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Sources referenced today: </a:t>
            </a:r>
          </a:p>
          <a:p>
            <a:pPr algn="ctr">
              <a:lnSpc>
                <a:spcPts val="1559"/>
              </a:lnSpc>
            </a:pPr>
            <a:r>
              <a:rPr lang="en-US" sz="1199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https://www.mhanational.org/work-life-balance </a:t>
            </a:r>
          </a:p>
          <a:p>
            <a:pPr algn="ctr">
              <a:lnSpc>
                <a:spcPts val="1559"/>
              </a:lnSpc>
            </a:pPr>
            <a:r>
              <a:rPr lang="en-US" sz="1199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https://hbr.org/2021/01/work-life-balance-is-a-cycle-not-an-achievement </a:t>
            </a:r>
          </a:p>
          <a:p>
            <a:pPr algn="ctr">
              <a:lnSpc>
                <a:spcPts val="1559"/>
              </a:lnSpc>
            </a:pPr>
            <a:r>
              <a:rPr lang="en-US" sz="1199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https://journals.lww.com/jhmonline/Fulltext/2021/10000/Work_Life_Balance__It_s_All_About_Relationships.1.aspx </a:t>
            </a:r>
          </a:p>
          <a:p>
            <a:pPr algn="ctr">
              <a:lnSpc>
                <a:spcPts val="155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223150" y="883705"/>
            <a:ext cx="3841700" cy="1079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balance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6587392">
            <a:off x="5454809" y="3074180"/>
            <a:ext cx="2474237" cy="1352583"/>
          </a:xfrm>
          <a:custGeom>
            <a:avLst/>
            <a:gdLst/>
            <a:ahLst/>
            <a:cxnLst/>
            <a:rect r="r" b="b" t="t" l="l"/>
            <a:pathLst>
              <a:path h="1352583" w="2474237">
                <a:moveTo>
                  <a:pt x="0" y="0"/>
                </a:moveTo>
                <a:lnTo>
                  <a:pt x="2474238" y="0"/>
                </a:lnTo>
                <a:lnTo>
                  <a:pt x="2474238" y="1352583"/>
                </a:lnTo>
                <a:lnTo>
                  <a:pt x="0" y="1352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53120">
            <a:off x="10522568" y="3966512"/>
            <a:ext cx="2401459" cy="1312797"/>
          </a:xfrm>
          <a:custGeom>
            <a:avLst/>
            <a:gdLst/>
            <a:ahLst/>
            <a:cxnLst/>
            <a:rect r="r" b="b" t="t" l="l"/>
            <a:pathLst>
              <a:path h="1312797" w="2401459">
                <a:moveTo>
                  <a:pt x="0" y="0"/>
                </a:moveTo>
                <a:lnTo>
                  <a:pt x="2401459" y="0"/>
                </a:lnTo>
                <a:lnTo>
                  <a:pt x="2401459" y="1312797"/>
                </a:lnTo>
                <a:lnTo>
                  <a:pt x="0" y="1312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568288">
            <a:off x="6743833" y="1559784"/>
            <a:ext cx="4800333" cy="4848821"/>
          </a:xfrm>
          <a:custGeom>
            <a:avLst/>
            <a:gdLst/>
            <a:ahLst/>
            <a:cxnLst/>
            <a:rect r="r" b="b" t="t" l="l"/>
            <a:pathLst>
              <a:path h="4848821" w="4800333">
                <a:moveTo>
                  <a:pt x="0" y="0"/>
                </a:moveTo>
                <a:lnTo>
                  <a:pt x="4800334" y="0"/>
                </a:lnTo>
                <a:lnTo>
                  <a:pt x="4800334" y="4848821"/>
                </a:lnTo>
                <a:lnTo>
                  <a:pt x="0" y="48488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689455">
            <a:off x="1156596" y="353834"/>
            <a:ext cx="4800333" cy="4848821"/>
          </a:xfrm>
          <a:custGeom>
            <a:avLst/>
            <a:gdLst/>
            <a:ahLst/>
            <a:cxnLst/>
            <a:rect r="r" b="b" t="t" l="l"/>
            <a:pathLst>
              <a:path h="4848821" w="4800333">
                <a:moveTo>
                  <a:pt x="0" y="0"/>
                </a:moveTo>
                <a:lnTo>
                  <a:pt x="4800333" y="0"/>
                </a:lnTo>
                <a:lnTo>
                  <a:pt x="4800333" y="4848821"/>
                </a:lnTo>
                <a:lnTo>
                  <a:pt x="0" y="48488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6999263">
            <a:off x="14862779" y="4721897"/>
            <a:ext cx="2474237" cy="1352583"/>
          </a:xfrm>
          <a:custGeom>
            <a:avLst/>
            <a:gdLst/>
            <a:ahLst/>
            <a:cxnLst/>
            <a:rect r="r" b="b" t="t" l="l"/>
            <a:pathLst>
              <a:path h="1352583" w="2474237">
                <a:moveTo>
                  <a:pt x="0" y="0"/>
                </a:moveTo>
                <a:lnTo>
                  <a:pt x="2474238" y="0"/>
                </a:lnTo>
                <a:lnTo>
                  <a:pt x="2474238" y="1352584"/>
                </a:lnTo>
                <a:lnTo>
                  <a:pt x="0" y="135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305390">
            <a:off x="12538717" y="716956"/>
            <a:ext cx="4800333" cy="4848821"/>
          </a:xfrm>
          <a:custGeom>
            <a:avLst/>
            <a:gdLst/>
            <a:ahLst/>
            <a:cxnLst/>
            <a:rect r="r" b="b" t="t" l="l"/>
            <a:pathLst>
              <a:path h="4848821" w="4800333">
                <a:moveTo>
                  <a:pt x="0" y="0"/>
                </a:moveTo>
                <a:lnTo>
                  <a:pt x="4800333" y="0"/>
                </a:lnTo>
                <a:lnTo>
                  <a:pt x="4800333" y="4848821"/>
                </a:lnTo>
                <a:lnTo>
                  <a:pt x="0" y="48488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445869">
            <a:off x="4363036" y="6752796"/>
            <a:ext cx="2823239" cy="1543371"/>
          </a:xfrm>
          <a:custGeom>
            <a:avLst/>
            <a:gdLst/>
            <a:ahLst/>
            <a:cxnLst/>
            <a:rect r="r" b="b" t="t" l="l"/>
            <a:pathLst>
              <a:path h="1543371" w="2823239">
                <a:moveTo>
                  <a:pt x="0" y="0"/>
                </a:moveTo>
                <a:lnTo>
                  <a:pt x="2823239" y="0"/>
                </a:lnTo>
                <a:lnTo>
                  <a:pt x="2823239" y="1543371"/>
                </a:lnTo>
                <a:lnTo>
                  <a:pt x="0" y="154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3970406">
            <a:off x="-59445" y="5420167"/>
            <a:ext cx="4800333" cy="4848821"/>
          </a:xfrm>
          <a:custGeom>
            <a:avLst/>
            <a:gdLst/>
            <a:ahLst/>
            <a:cxnLst/>
            <a:rect r="r" b="b" t="t" l="l"/>
            <a:pathLst>
              <a:path h="4848821" w="4800333">
                <a:moveTo>
                  <a:pt x="0" y="0"/>
                </a:moveTo>
                <a:lnTo>
                  <a:pt x="4800333" y="0"/>
                </a:lnTo>
                <a:lnTo>
                  <a:pt x="4800333" y="4848822"/>
                </a:lnTo>
                <a:lnTo>
                  <a:pt x="0" y="4848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383729">
            <a:off x="10643588" y="7760942"/>
            <a:ext cx="2474237" cy="1352583"/>
          </a:xfrm>
          <a:custGeom>
            <a:avLst/>
            <a:gdLst/>
            <a:ahLst/>
            <a:cxnLst/>
            <a:rect r="r" b="b" t="t" l="l"/>
            <a:pathLst>
              <a:path h="1352583" w="2474237">
                <a:moveTo>
                  <a:pt x="0" y="0"/>
                </a:moveTo>
                <a:lnTo>
                  <a:pt x="2474237" y="0"/>
                </a:lnTo>
                <a:lnTo>
                  <a:pt x="2474237" y="1352583"/>
                </a:lnTo>
                <a:lnTo>
                  <a:pt x="0" y="1352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6689455">
            <a:off x="6462540" y="5420167"/>
            <a:ext cx="4800333" cy="4848821"/>
          </a:xfrm>
          <a:custGeom>
            <a:avLst/>
            <a:gdLst/>
            <a:ahLst/>
            <a:cxnLst/>
            <a:rect r="r" b="b" t="t" l="l"/>
            <a:pathLst>
              <a:path h="4848821" w="4800333">
                <a:moveTo>
                  <a:pt x="0" y="0"/>
                </a:moveTo>
                <a:lnTo>
                  <a:pt x="4800333" y="0"/>
                </a:lnTo>
                <a:lnTo>
                  <a:pt x="4800333" y="4848822"/>
                </a:lnTo>
                <a:lnTo>
                  <a:pt x="0" y="4848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8858529">
            <a:off x="12341522" y="5420167"/>
            <a:ext cx="4800333" cy="4848821"/>
          </a:xfrm>
          <a:custGeom>
            <a:avLst/>
            <a:gdLst/>
            <a:ahLst/>
            <a:cxnLst/>
            <a:rect r="r" b="b" t="t" l="l"/>
            <a:pathLst>
              <a:path h="4848821" w="4800333">
                <a:moveTo>
                  <a:pt x="0" y="0"/>
                </a:moveTo>
                <a:lnTo>
                  <a:pt x="4800333" y="0"/>
                </a:lnTo>
                <a:lnTo>
                  <a:pt x="4800333" y="4848822"/>
                </a:lnTo>
                <a:lnTo>
                  <a:pt x="0" y="4848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370294" y="2056643"/>
            <a:ext cx="2372938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A9DAF5"/>
                </a:solidFill>
                <a:latin typeface="Genty Sans"/>
                <a:ea typeface="Genty Sans"/>
                <a:cs typeface="Genty Sans"/>
                <a:sym typeface="Genty Sans"/>
              </a:rPr>
              <a:t>your romantic relationship is going well 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022120" y="3180593"/>
            <a:ext cx="1681172" cy="117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A9DAF5"/>
                </a:solidFill>
                <a:latin typeface="Genty Sans"/>
                <a:ea typeface="Genty Sans"/>
                <a:cs typeface="Genty Sans"/>
                <a:sym typeface="Genty Sans"/>
              </a:rPr>
              <a:t>you’re in good health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471655" y="2025770"/>
            <a:ext cx="2372938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A9DAF5"/>
                </a:solidFill>
                <a:latin typeface="Genty Sans"/>
                <a:ea typeface="Genty Sans"/>
                <a:cs typeface="Genty Sans"/>
                <a:sym typeface="Genty Sans"/>
              </a:rPr>
              <a:t>work is going well and you got promoted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54253" y="6727752"/>
            <a:ext cx="2372938" cy="193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A9DAF5"/>
                </a:solidFill>
                <a:latin typeface="Genty Sans"/>
                <a:ea typeface="Genty Sans"/>
                <a:cs typeface="Genty Sans"/>
                <a:sym typeface="Genty Sans"/>
              </a:rPr>
              <a:t>eating 3x 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A9DAF5"/>
                </a:solidFill>
                <a:latin typeface="Genty Sans"/>
                <a:ea typeface="Genty Sans"/>
                <a:cs typeface="Genty Sans"/>
                <a:sym typeface="Genty Sans"/>
              </a:rPr>
              <a:t>a day and drinking plenty of water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022120" y="7489752"/>
            <a:ext cx="1681172" cy="117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A9DAF5"/>
                </a:solidFill>
                <a:latin typeface="Genty Sans"/>
                <a:ea typeface="Genty Sans"/>
                <a:cs typeface="Genty Sans"/>
                <a:sym typeface="Genty Sans"/>
              </a:rPr>
              <a:t>weekly social hang out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969729" y="7265658"/>
            <a:ext cx="2372938" cy="117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A9DAF5"/>
                </a:solidFill>
                <a:latin typeface="Genty Sans"/>
                <a:ea typeface="Genty Sans"/>
                <a:cs typeface="Genty Sans"/>
                <a:sym typeface="Genty Sans"/>
              </a:rPr>
              <a:t>exercising 2-3 times 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A9DAF5"/>
                </a:solidFill>
                <a:latin typeface="Genty Sans"/>
                <a:ea typeface="Genty Sans"/>
                <a:cs typeface="Genty Sans"/>
                <a:sym typeface="Genty Sans"/>
              </a:rPr>
              <a:t>a week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023594">
            <a:off x="1045396" y="-1062155"/>
            <a:ext cx="13699873" cy="14069189"/>
          </a:xfrm>
          <a:custGeom>
            <a:avLst/>
            <a:gdLst/>
            <a:ahLst/>
            <a:cxnLst/>
            <a:rect r="r" b="b" t="t" l="l"/>
            <a:pathLst>
              <a:path h="14069189" w="13699873">
                <a:moveTo>
                  <a:pt x="0" y="0"/>
                </a:moveTo>
                <a:lnTo>
                  <a:pt x="13699873" y="0"/>
                </a:lnTo>
                <a:lnTo>
                  <a:pt x="13699873" y="14069189"/>
                </a:lnTo>
                <a:lnTo>
                  <a:pt x="0" y="14069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846043"/>
            <a:ext cx="12012662" cy="3098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7ADB6"/>
                </a:solidFill>
                <a:latin typeface="Genty Sans"/>
                <a:ea typeface="Genty Sans"/>
                <a:cs typeface="Genty Sans"/>
                <a:sym typeface="Genty Sans"/>
              </a:rPr>
              <a:t>You can have it all. </a:t>
            </a:r>
          </a:p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7ADB6"/>
                </a:solidFill>
                <a:latin typeface="Genty Sans"/>
                <a:ea typeface="Genty Sans"/>
                <a:cs typeface="Genty Sans"/>
                <a:sym typeface="Genty Sans"/>
              </a:rPr>
              <a:t>You just can’t have it all </a:t>
            </a:r>
          </a:p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>
                <a:solidFill>
                  <a:srgbClr val="F7ADB6"/>
                </a:solidFill>
                <a:latin typeface="Genty Sans"/>
                <a:ea typeface="Genty Sans"/>
                <a:cs typeface="Genty Sans"/>
                <a:sym typeface="Genty Sans"/>
              </a:rPr>
              <a:t>at once.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414110" y="949328"/>
            <a:ext cx="3873890" cy="8388343"/>
          </a:xfrm>
          <a:custGeom>
            <a:avLst/>
            <a:gdLst/>
            <a:ahLst/>
            <a:cxnLst/>
            <a:rect r="r" b="b" t="t" l="l"/>
            <a:pathLst>
              <a:path h="8388343" w="3873890">
                <a:moveTo>
                  <a:pt x="0" y="0"/>
                </a:moveTo>
                <a:lnTo>
                  <a:pt x="3873890" y="0"/>
                </a:lnTo>
                <a:lnTo>
                  <a:pt x="3873890" y="8388344"/>
                </a:lnTo>
                <a:lnTo>
                  <a:pt x="0" y="8388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480639" y="-1395991"/>
            <a:ext cx="13342229" cy="13928382"/>
          </a:xfrm>
          <a:custGeom>
            <a:avLst/>
            <a:gdLst/>
            <a:ahLst/>
            <a:cxnLst/>
            <a:rect r="r" b="b" t="t" l="l"/>
            <a:pathLst>
              <a:path h="13928382" w="13342229">
                <a:moveTo>
                  <a:pt x="0" y="0"/>
                </a:moveTo>
                <a:lnTo>
                  <a:pt x="13342229" y="0"/>
                </a:lnTo>
                <a:lnTo>
                  <a:pt x="13342229" y="13928382"/>
                </a:lnTo>
                <a:lnTo>
                  <a:pt x="0" y="13928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78634">
            <a:off x="6060703" y="1034986"/>
            <a:ext cx="1362954" cy="810958"/>
          </a:xfrm>
          <a:custGeom>
            <a:avLst/>
            <a:gdLst/>
            <a:ahLst/>
            <a:cxnLst/>
            <a:rect r="r" b="b" t="t" l="l"/>
            <a:pathLst>
              <a:path h="810958" w="1362954">
                <a:moveTo>
                  <a:pt x="0" y="0"/>
                </a:moveTo>
                <a:lnTo>
                  <a:pt x="1362954" y="0"/>
                </a:lnTo>
                <a:lnTo>
                  <a:pt x="1362954" y="810958"/>
                </a:lnTo>
                <a:lnTo>
                  <a:pt x="0" y="810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3660772"/>
            <a:ext cx="6185992" cy="3098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The Many Hats of  Leadership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068677" y="1249362"/>
            <a:ext cx="10166153" cy="7769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</a:p>
          <a:p>
            <a:pPr algn="l">
              <a:lnSpc>
                <a:spcPts val="3249"/>
              </a:lnSpc>
            </a:pPr>
            <a:r>
              <a:rPr lang="en-US" sz="2499" b="true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Clinical leadership isn’t one job — it’s the intersection of many</a:t>
            </a:r>
          </a:p>
          <a:p>
            <a:pPr algn="l">
              <a:lnSpc>
                <a:spcPts val="3249"/>
              </a:lnSpc>
            </a:pPr>
          </a:p>
          <a:p>
            <a:pPr algn="l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b="true" sz="2499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Clinician </a:t>
            </a:r>
            <a:r>
              <a:rPr lang="en-US" b="true" sz="24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– Providing care, documenting outcomes, and upholding fidelity</a:t>
            </a:r>
          </a:p>
          <a:p>
            <a:pPr algn="l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b="true" sz="2499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Supervisor </a:t>
            </a:r>
            <a:r>
              <a:rPr lang="en-US" b="true" sz="24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– Supporting growth, managing performance, holding accountability</a:t>
            </a:r>
          </a:p>
          <a:p>
            <a:pPr algn="l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b="true" sz="2499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Administrator</a:t>
            </a:r>
            <a:r>
              <a:rPr lang="en-US" b="true" sz="24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– Navigating policies, budgets, data, and systems</a:t>
            </a:r>
          </a:p>
          <a:p>
            <a:pPr algn="l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b="true" sz="2499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Crisis Coordinator</a:t>
            </a:r>
            <a:r>
              <a:rPr lang="en-US" b="true" sz="24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– Responding to team and client emergencies in real time</a:t>
            </a:r>
          </a:p>
          <a:p>
            <a:pPr algn="l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b="true" sz="2499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Anchor</a:t>
            </a:r>
            <a:r>
              <a:rPr lang="en-US" b="true" sz="24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– Creating psychological safety for your staff</a:t>
            </a:r>
          </a:p>
          <a:p>
            <a:pPr algn="l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b="true" sz="2499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Systems Liaison</a:t>
            </a:r>
            <a:r>
              <a:rPr lang="en-US" b="true" sz="24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– Translating executive priorities into clinical practice, and vice versa</a:t>
            </a:r>
          </a:p>
          <a:p>
            <a:pPr algn="l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b="true" sz="2499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Problem Solver</a:t>
            </a:r>
            <a:r>
              <a:rPr lang="en-US" b="true" sz="24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– Navigating unexpected issues that require creativity and judgment</a:t>
            </a:r>
          </a:p>
          <a:p>
            <a:pPr algn="l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b="true" sz="2499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Visible Leader</a:t>
            </a:r>
            <a:r>
              <a:rPr lang="en-US" b="true" sz="24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– Modeling calm, capacity, and clarity,</a:t>
            </a:r>
          </a:p>
          <a:p>
            <a:pPr algn="l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b="true" sz="2499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even under pressure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34038" y="808963"/>
            <a:ext cx="10886586" cy="11364857"/>
          </a:xfrm>
          <a:custGeom>
            <a:avLst/>
            <a:gdLst/>
            <a:ahLst/>
            <a:cxnLst/>
            <a:rect r="r" b="b" t="t" l="l"/>
            <a:pathLst>
              <a:path h="11364857" w="10886586">
                <a:moveTo>
                  <a:pt x="0" y="0"/>
                </a:moveTo>
                <a:lnTo>
                  <a:pt x="10886585" y="0"/>
                </a:lnTo>
                <a:lnTo>
                  <a:pt x="10886585" y="11364857"/>
                </a:lnTo>
                <a:lnTo>
                  <a:pt x="0" y="11364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000107"/>
            <a:ext cx="16230600" cy="671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It’s not just burnout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It’s what happens when your empathy has nowhere to go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The cumulative toll of showing up for everyone else, clients,</a:t>
            </a:r>
            <a:r>
              <a:rPr lang="en-US" sz="32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 team, system, without pause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The emotional residue of supervising trauma work while absorbing system pressure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Feeling responsible for morale, quality, and outcomes...while neglecting your own needs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It’s not just being tired, it’s feeling hollow, like your fire has dimmed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Compassion fatigue is not burnout. It’s cumulative depletion.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In l</a:t>
            </a:r>
            <a:r>
              <a:rPr lang="en-US" sz="32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eadership, it doesn’t always look like falling apart. Sometimes it looks like holding it together too well for too long.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70012" y="968101"/>
            <a:ext cx="14147976" cy="2089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What is Compassion Fatigue in Clinical Leadership?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5400000">
            <a:off x="-3362870" y="-3235669"/>
            <a:ext cx="13134321" cy="13711340"/>
          </a:xfrm>
          <a:custGeom>
            <a:avLst/>
            <a:gdLst/>
            <a:ahLst/>
            <a:cxnLst/>
            <a:rect r="r" b="b" t="t" l="l"/>
            <a:pathLst>
              <a:path h="13711340" w="13134321">
                <a:moveTo>
                  <a:pt x="13134321" y="0"/>
                </a:moveTo>
                <a:lnTo>
                  <a:pt x="0" y="0"/>
                </a:lnTo>
                <a:lnTo>
                  <a:pt x="0" y="13711340"/>
                </a:lnTo>
                <a:lnTo>
                  <a:pt x="13134321" y="13711340"/>
                </a:lnTo>
                <a:lnTo>
                  <a:pt x="1313432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80229" y="1009650"/>
            <a:ext cx="12727543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What Does It Look Like?</a:t>
            </a:r>
          </a:p>
        </p:txBody>
      </p:sp>
      <p:sp>
        <p:nvSpPr>
          <p:cNvPr name="Freeform 4" id="4"/>
          <p:cNvSpPr/>
          <p:nvPr/>
        </p:nvSpPr>
        <p:spPr>
          <a:xfrm flipH="false" flipV="true" rot="8304477">
            <a:off x="14941695" y="-112604"/>
            <a:ext cx="1821560" cy="3327050"/>
          </a:xfrm>
          <a:custGeom>
            <a:avLst/>
            <a:gdLst/>
            <a:ahLst/>
            <a:cxnLst/>
            <a:rect r="r" b="b" t="t" l="l"/>
            <a:pathLst>
              <a:path h="3327050" w="1821560">
                <a:moveTo>
                  <a:pt x="0" y="3327049"/>
                </a:moveTo>
                <a:lnTo>
                  <a:pt x="1821560" y="3327049"/>
                </a:lnTo>
                <a:lnTo>
                  <a:pt x="1821560" y="0"/>
                </a:lnTo>
                <a:lnTo>
                  <a:pt x="0" y="0"/>
                </a:lnTo>
                <a:lnTo>
                  <a:pt x="0" y="332704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67396" y="2426044"/>
            <a:ext cx="14953208" cy="638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Spoiler: It’s not just tears or irritability</a:t>
            </a:r>
          </a:p>
          <a:p>
            <a:pPr algn="l">
              <a:lnSpc>
                <a:spcPts val="4200"/>
              </a:lnSpc>
            </a:pP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Saying “I’m fine” when you’re clearly not, because you’re the one who’s </a:t>
            </a:r>
            <a:r>
              <a:rPr lang="en-US" sz="3000" i="true">
                <a:solidFill>
                  <a:srgbClr val="5378BC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supposed </a:t>
            </a:r>
            <a:r>
              <a:rPr lang="en-US" sz="30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to be fine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Over-functioning: doing more, delegating less, losing trust in others’ follow-through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Becoming less patient, more detached, or overly directive in supervision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Dreading meetings. Dreading being needed. Dreading being not needed.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Secretly googling jobs that</a:t>
            </a:r>
            <a:r>
              <a:rPr lang="en-US" sz="30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 require “less people-ing”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Feeling like you’re failing even</a:t>
            </a:r>
            <a:r>
              <a:rPr lang="en-US" sz="3000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 when you're showing up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5378B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 doesn’t mean you’re failing — it means you’re full. And that’s fixable!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2174829" y="1028700"/>
            <a:ext cx="10848786" cy="10224980"/>
          </a:xfrm>
          <a:custGeom>
            <a:avLst/>
            <a:gdLst/>
            <a:ahLst/>
            <a:cxnLst/>
            <a:rect r="r" b="b" t="t" l="l"/>
            <a:pathLst>
              <a:path h="10224980" w="10848786">
                <a:moveTo>
                  <a:pt x="0" y="10224980"/>
                </a:moveTo>
                <a:lnTo>
                  <a:pt x="10848786" y="10224980"/>
                </a:lnTo>
                <a:lnTo>
                  <a:pt x="10848786" y="0"/>
                </a:lnTo>
                <a:lnTo>
                  <a:pt x="0" y="0"/>
                </a:lnTo>
                <a:lnTo>
                  <a:pt x="0" y="102249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64282" y="1162050"/>
            <a:ext cx="7959436" cy="1079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Pulse Check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12823" y="2501806"/>
            <a:ext cx="10462353" cy="5519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3399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Let’s be honest for a moment</a:t>
            </a:r>
          </a:p>
          <a:p>
            <a:pPr algn="l">
              <a:lnSpc>
                <a:spcPts val="4419"/>
              </a:lnSpc>
            </a:pPr>
            <a:r>
              <a:rPr lang="en-US" sz="3399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Raise your hand if you feel this statement is true</a:t>
            </a:r>
          </a:p>
          <a:p>
            <a:pPr algn="l">
              <a:lnSpc>
                <a:spcPts val="4419"/>
              </a:lnSpc>
            </a:pPr>
          </a:p>
          <a:p>
            <a:pPr algn="l" marL="734056" indent="-367028" lvl="1">
              <a:lnSpc>
                <a:spcPts val="4419"/>
              </a:lnSpc>
              <a:buFont typeface="Arial"/>
              <a:buChar char="•"/>
            </a:pPr>
            <a:r>
              <a:rPr lang="en-US" sz="3399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If I don’t do it, it won’t get done</a:t>
            </a:r>
          </a:p>
          <a:p>
            <a:pPr algn="l" marL="734056" indent="-367028" lvl="1">
              <a:lnSpc>
                <a:spcPts val="4419"/>
              </a:lnSpc>
              <a:buFont typeface="Arial"/>
              <a:buChar char="•"/>
            </a:pPr>
            <a:r>
              <a:rPr lang="en-US" sz="3399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Everyone else’s needs get triaged before mine</a:t>
            </a:r>
          </a:p>
          <a:p>
            <a:pPr algn="l" marL="734056" indent="-367028" lvl="1">
              <a:lnSpc>
                <a:spcPts val="4419"/>
              </a:lnSpc>
              <a:buFont typeface="Arial"/>
              <a:buChar char="•"/>
            </a:pPr>
            <a:r>
              <a:rPr lang="en-US" sz="3399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I feel guilty setting boundaries, even when I know better</a:t>
            </a:r>
          </a:p>
          <a:p>
            <a:pPr algn="l" marL="734056" indent="-367028" lvl="1">
              <a:lnSpc>
                <a:spcPts val="4419"/>
              </a:lnSpc>
              <a:buFont typeface="Arial"/>
              <a:buChar char="•"/>
            </a:pPr>
            <a:r>
              <a:rPr lang="en-US" sz="3399">
                <a:solidFill>
                  <a:srgbClr val="5378BC"/>
                </a:solidFill>
                <a:latin typeface="Montserrat"/>
                <a:ea typeface="Montserrat"/>
                <a:cs typeface="Montserrat"/>
                <a:sym typeface="Montserrat"/>
              </a:rPr>
              <a:t>I’ve fantasized about stepping down, just to catch my breath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839191" y="1395169"/>
            <a:ext cx="1000214" cy="1144737"/>
          </a:xfrm>
          <a:custGeom>
            <a:avLst/>
            <a:gdLst/>
            <a:ahLst/>
            <a:cxnLst/>
            <a:rect r="r" b="b" t="t" l="l"/>
            <a:pathLst>
              <a:path h="1144737" w="1000214">
                <a:moveTo>
                  <a:pt x="0" y="0"/>
                </a:moveTo>
                <a:lnTo>
                  <a:pt x="1000214" y="0"/>
                </a:lnTo>
                <a:lnTo>
                  <a:pt x="1000214" y="1144737"/>
                </a:lnTo>
                <a:lnTo>
                  <a:pt x="0" y="1144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427329">
            <a:off x="13608499" y="8113752"/>
            <a:ext cx="1533355" cy="656148"/>
          </a:xfrm>
          <a:custGeom>
            <a:avLst/>
            <a:gdLst/>
            <a:ahLst/>
            <a:cxnLst/>
            <a:rect r="r" b="b" t="t" l="l"/>
            <a:pathLst>
              <a:path h="656148" w="1533355">
                <a:moveTo>
                  <a:pt x="1533355" y="0"/>
                </a:moveTo>
                <a:lnTo>
                  <a:pt x="0" y="0"/>
                </a:lnTo>
                <a:lnTo>
                  <a:pt x="0" y="656148"/>
                </a:lnTo>
                <a:lnTo>
                  <a:pt x="1533355" y="656148"/>
                </a:lnTo>
                <a:lnTo>
                  <a:pt x="15333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25445">
            <a:off x="12979607" y="746142"/>
            <a:ext cx="2787909" cy="2254722"/>
          </a:xfrm>
          <a:custGeom>
            <a:avLst/>
            <a:gdLst/>
            <a:ahLst/>
            <a:cxnLst/>
            <a:rect r="r" b="b" t="t" l="l"/>
            <a:pathLst>
              <a:path h="2254722" w="2787909">
                <a:moveTo>
                  <a:pt x="0" y="0"/>
                </a:moveTo>
                <a:lnTo>
                  <a:pt x="2787910" y="0"/>
                </a:lnTo>
                <a:lnTo>
                  <a:pt x="2787910" y="2254721"/>
                </a:lnTo>
                <a:lnTo>
                  <a:pt x="0" y="2254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2174829" y="1028700"/>
            <a:ext cx="10848786" cy="10224980"/>
          </a:xfrm>
          <a:custGeom>
            <a:avLst/>
            <a:gdLst/>
            <a:ahLst/>
            <a:cxnLst/>
            <a:rect r="r" b="b" t="t" l="l"/>
            <a:pathLst>
              <a:path h="10224980" w="10848786">
                <a:moveTo>
                  <a:pt x="0" y="10224980"/>
                </a:moveTo>
                <a:lnTo>
                  <a:pt x="10848786" y="10224980"/>
                </a:lnTo>
                <a:lnTo>
                  <a:pt x="10848786" y="0"/>
                </a:lnTo>
                <a:lnTo>
                  <a:pt x="0" y="0"/>
                </a:lnTo>
                <a:lnTo>
                  <a:pt x="0" y="102249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673957" y="2373520"/>
            <a:ext cx="7959436" cy="1009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>
                <a:solidFill>
                  <a:srgbClr val="5378BC"/>
                </a:solidFill>
                <a:latin typeface="Genty Sans"/>
                <a:ea typeface="Genty Sans"/>
                <a:cs typeface="Genty Sans"/>
                <a:sym typeface="Genty Sans"/>
              </a:rPr>
              <a:t>There is hope!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123465" y="3640995"/>
            <a:ext cx="9135835" cy="581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 b="true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research highlights that achieving lasting change isn't a one-time event; it's a continuous cycle. </a:t>
            </a:r>
          </a:p>
          <a:p>
            <a:pPr algn="l">
              <a:lnSpc>
                <a:spcPts val="3899"/>
              </a:lnSpc>
            </a:pPr>
          </a:p>
          <a:p>
            <a:pPr algn="l">
              <a:lnSpc>
                <a:spcPts val="3899"/>
              </a:lnSpc>
            </a:pPr>
            <a:r>
              <a:rPr lang="en-US" sz="2999" b="true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It's about consistently reassessing your evolving priorities and feelings, and making adjustments to your work and life choices accordingly. </a:t>
            </a:r>
          </a:p>
          <a:p>
            <a:pPr algn="l">
              <a:lnSpc>
                <a:spcPts val="3899"/>
              </a:lnSpc>
            </a:pPr>
          </a:p>
          <a:p>
            <a:pPr algn="l">
              <a:lnSpc>
                <a:spcPts val="3899"/>
              </a:lnSpc>
            </a:pPr>
            <a:r>
              <a:rPr lang="en-US" sz="2999" b="true">
                <a:solidFill>
                  <a:srgbClr val="5378B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It's a journey of self-discovery and adaptation that leads to meaningful, long-term transformation.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273709" y="2811675"/>
            <a:ext cx="7849756" cy="5523373"/>
          </a:xfrm>
          <a:custGeom>
            <a:avLst/>
            <a:gdLst/>
            <a:ahLst/>
            <a:cxnLst/>
            <a:rect r="r" b="b" t="t" l="l"/>
            <a:pathLst>
              <a:path h="5523373" w="7849756">
                <a:moveTo>
                  <a:pt x="7849756" y="0"/>
                </a:moveTo>
                <a:lnTo>
                  <a:pt x="0" y="0"/>
                </a:lnTo>
                <a:lnTo>
                  <a:pt x="0" y="5523374"/>
                </a:lnTo>
                <a:lnTo>
                  <a:pt x="7849756" y="5523374"/>
                </a:lnTo>
                <a:lnTo>
                  <a:pt x="78497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39191" y="1395169"/>
            <a:ext cx="1000214" cy="1144737"/>
          </a:xfrm>
          <a:custGeom>
            <a:avLst/>
            <a:gdLst/>
            <a:ahLst/>
            <a:cxnLst/>
            <a:rect r="r" b="b" t="t" l="l"/>
            <a:pathLst>
              <a:path h="1144737" w="1000214">
                <a:moveTo>
                  <a:pt x="0" y="0"/>
                </a:moveTo>
                <a:lnTo>
                  <a:pt x="1000214" y="0"/>
                </a:lnTo>
                <a:lnTo>
                  <a:pt x="1000214" y="1144737"/>
                </a:lnTo>
                <a:lnTo>
                  <a:pt x="0" y="11447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427329">
            <a:off x="6048421" y="8647285"/>
            <a:ext cx="1533355" cy="656148"/>
          </a:xfrm>
          <a:custGeom>
            <a:avLst/>
            <a:gdLst/>
            <a:ahLst/>
            <a:cxnLst/>
            <a:rect r="r" b="b" t="t" l="l"/>
            <a:pathLst>
              <a:path h="656148" w="1533355">
                <a:moveTo>
                  <a:pt x="1533355" y="0"/>
                </a:moveTo>
                <a:lnTo>
                  <a:pt x="0" y="0"/>
                </a:lnTo>
                <a:lnTo>
                  <a:pt x="0" y="656148"/>
                </a:lnTo>
                <a:lnTo>
                  <a:pt x="1533355" y="656148"/>
                </a:lnTo>
                <a:lnTo>
                  <a:pt x="153335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425445">
            <a:off x="6447157" y="-450634"/>
            <a:ext cx="2787909" cy="2254722"/>
          </a:xfrm>
          <a:custGeom>
            <a:avLst/>
            <a:gdLst/>
            <a:ahLst/>
            <a:cxnLst/>
            <a:rect r="r" b="b" t="t" l="l"/>
            <a:pathLst>
              <a:path h="2254722" w="2787909">
                <a:moveTo>
                  <a:pt x="0" y="0"/>
                </a:moveTo>
                <a:lnTo>
                  <a:pt x="2787909" y="0"/>
                </a:lnTo>
                <a:lnTo>
                  <a:pt x="2787909" y="2254722"/>
                </a:lnTo>
                <a:lnTo>
                  <a:pt x="0" y="22547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95613" y="9565429"/>
            <a:ext cx="3523952" cy="721571"/>
          </a:xfrm>
          <a:custGeom>
            <a:avLst/>
            <a:gdLst/>
            <a:ahLst/>
            <a:cxnLst/>
            <a:rect r="r" b="b" t="t" l="l"/>
            <a:pathLst>
              <a:path h="721571" w="3523952">
                <a:moveTo>
                  <a:pt x="0" y="0"/>
                </a:moveTo>
                <a:lnTo>
                  <a:pt x="3523952" y="0"/>
                </a:lnTo>
                <a:lnTo>
                  <a:pt x="3523952" y="721571"/>
                </a:lnTo>
                <a:lnTo>
                  <a:pt x="0" y="7215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DAGp4KFzoHU</dc:identifier>
  <dcterms:modified xsi:type="dcterms:W3CDTF">2011-08-01T06:04:30Z</dcterms:modified>
  <cp:revision>1</cp:revision>
  <dc:title>Texas Council CN</dc:title>
</cp:coreProperties>
</file>