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60"/>
  </p:notesMasterIdLst>
  <p:handoutMasterIdLst>
    <p:handoutMasterId r:id="rId61"/>
  </p:handoutMasterIdLst>
  <p:sldIdLst>
    <p:sldId id="406" r:id="rId3"/>
    <p:sldId id="996" r:id="rId4"/>
    <p:sldId id="974" r:id="rId5"/>
    <p:sldId id="944" r:id="rId6"/>
    <p:sldId id="960" r:id="rId7"/>
    <p:sldId id="949" r:id="rId8"/>
    <p:sldId id="950" r:id="rId9"/>
    <p:sldId id="951" r:id="rId10"/>
    <p:sldId id="963" r:id="rId11"/>
    <p:sldId id="973" r:id="rId12"/>
    <p:sldId id="941" r:id="rId13"/>
    <p:sldId id="942" r:id="rId14"/>
    <p:sldId id="994" r:id="rId15"/>
    <p:sldId id="906" r:id="rId16"/>
    <p:sldId id="596" r:id="rId17"/>
    <p:sldId id="952" r:id="rId18"/>
    <p:sldId id="913" r:id="rId19"/>
    <p:sldId id="953" r:id="rId20"/>
    <p:sldId id="914" r:id="rId21"/>
    <p:sldId id="954" r:id="rId22"/>
    <p:sldId id="909" r:id="rId23"/>
    <p:sldId id="964" r:id="rId24"/>
    <p:sldId id="947" r:id="rId25"/>
    <p:sldId id="956" r:id="rId26"/>
    <p:sldId id="907" r:id="rId27"/>
    <p:sldId id="911" r:id="rId28"/>
    <p:sldId id="957" r:id="rId29"/>
    <p:sldId id="908" r:id="rId30"/>
    <p:sldId id="910" r:id="rId31"/>
    <p:sldId id="958" r:id="rId32"/>
    <p:sldId id="962" r:id="rId33"/>
    <p:sldId id="912" r:id="rId34"/>
    <p:sldId id="959" r:id="rId35"/>
    <p:sldId id="995" r:id="rId36"/>
    <p:sldId id="985" r:id="rId37"/>
    <p:sldId id="986" r:id="rId38"/>
    <p:sldId id="967" r:id="rId39"/>
    <p:sldId id="969" r:id="rId40"/>
    <p:sldId id="972" r:id="rId41"/>
    <p:sldId id="968" r:id="rId42"/>
    <p:sldId id="970" r:id="rId43"/>
    <p:sldId id="993" r:id="rId44"/>
    <p:sldId id="977" r:id="rId45"/>
    <p:sldId id="978" r:id="rId46"/>
    <p:sldId id="979" r:id="rId47"/>
    <p:sldId id="980" r:id="rId48"/>
    <p:sldId id="981" r:id="rId49"/>
    <p:sldId id="982" r:id="rId50"/>
    <p:sldId id="983" r:id="rId51"/>
    <p:sldId id="984" r:id="rId52"/>
    <p:sldId id="916" r:id="rId53"/>
    <p:sldId id="975" r:id="rId54"/>
    <p:sldId id="976" r:id="rId55"/>
    <p:sldId id="988" r:id="rId56"/>
    <p:sldId id="989" r:id="rId57"/>
    <p:sldId id="990" r:id="rId58"/>
    <p:sldId id="991" r:id="rId59"/>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6" autoAdjust="0"/>
    <p:restoredTop sz="94558" autoAdjust="0"/>
  </p:normalViewPr>
  <p:slideViewPr>
    <p:cSldViewPr>
      <p:cViewPr varScale="1">
        <p:scale>
          <a:sx n="144" d="100"/>
          <a:sy n="144" d="100"/>
        </p:scale>
        <p:origin x="229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ADB2F42-F2A0-4253-88CF-3168686416CB}"/>
              </a:ext>
            </a:extLst>
          </p:cNvPr>
          <p:cNvSpPr>
            <a:spLocks noGrp="1" noChangeArrowheads="1"/>
          </p:cNvSpPr>
          <p:nvPr>
            <p:ph type="hdr" sz="quarter"/>
          </p:nvPr>
        </p:nvSpPr>
        <p:spPr bwMode="auto">
          <a:xfrm>
            <a:off x="0" y="0"/>
            <a:ext cx="3011488" cy="461963"/>
          </a:xfrm>
          <a:prstGeom prst="rect">
            <a:avLst/>
          </a:prstGeom>
          <a:noFill/>
          <a:ln>
            <a:noFill/>
          </a:ln>
          <a:effectLst/>
        </p:spPr>
        <p:txBody>
          <a:bodyPr vert="horz" wrap="square" lIns="92488" tIns="46243" rIns="92488" bIns="46243" numCol="1" anchor="t" anchorCtr="0" compatLnSpc="1">
            <a:prstTxWarp prst="textNoShape">
              <a:avLst/>
            </a:prstTxWarp>
          </a:bodyPr>
          <a:lstStyle>
            <a:lvl1pPr>
              <a:defRPr sz="1200"/>
            </a:lvl1pPr>
          </a:lstStyle>
          <a:p>
            <a:pPr>
              <a:defRPr/>
            </a:pPr>
            <a:endParaRPr lang="en-US" altLang="en-US"/>
          </a:p>
        </p:txBody>
      </p:sp>
      <p:sp>
        <p:nvSpPr>
          <p:cNvPr id="46083" name="Rectangle 3">
            <a:extLst>
              <a:ext uri="{FF2B5EF4-FFF2-40B4-BE49-F238E27FC236}">
                <a16:creationId xmlns:a16="http://schemas.microsoft.com/office/drawing/2014/main" id="{DC9C2EFB-EAFE-42BE-8C77-54FE81CE5AE8}"/>
              </a:ext>
            </a:extLst>
          </p:cNvPr>
          <p:cNvSpPr>
            <a:spLocks noGrp="1" noChangeArrowheads="1"/>
          </p:cNvSpPr>
          <p:nvPr>
            <p:ph type="dt" sz="quarter" idx="1"/>
          </p:nvPr>
        </p:nvSpPr>
        <p:spPr bwMode="auto">
          <a:xfrm>
            <a:off x="3937000" y="0"/>
            <a:ext cx="3011488" cy="461963"/>
          </a:xfrm>
          <a:prstGeom prst="rect">
            <a:avLst/>
          </a:prstGeom>
          <a:noFill/>
          <a:ln>
            <a:noFill/>
          </a:ln>
          <a:effectLst/>
        </p:spPr>
        <p:txBody>
          <a:bodyPr vert="horz" wrap="square" lIns="92488" tIns="46243" rIns="92488" bIns="46243" numCol="1" anchor="t" anchorCtr="0" compatLnSpc="1">
            <a:prstTxWarp prst="textNoShape">
              <a:avLst/>
            </a:prstTxWarp>
          </a:bodyPr>
          <a:lstStyle>
            <a:lvl1pPr algn="r">
              <a:defRPr sz="1200"/>
            </a:lvl1pPr>
          </a:lstStyle>
          <a:p>
            <a:pPr>
              <a:defRPr/>
            </a:pPr>
            <a:endParaRPr lang="en-US" altLang="en-US"/>
          </a:p>
        </p:txBody>
      </p:sp>
      <p:sp>
        <p:nvSpPr>
          <p:cNvPr id="46084" name="Rectangle 4">
            <a:extLst>
              <a:ext uri="{FF2B5EF4-FFF2-40B4-BE49-F238E27FC236}">
                <a16:creationId xmlns:a16="http://schemas.microsoft.com/office/drawing/2014/main" id="{22906492-317E-48E7-A8B0-30D6637254E2}"/>
              </a:ext>
            </a:extLst>
          </p:cNvPr>
          <p:cNvSpPr>
            <a:spLocks noGrp="1" noChangeArrowheads="1"/>
          </p:cNvSpPr>
          <p:nvPr>
            <p:ph type="ftr" sz="quarter" idx="2"/>
          </p:nvPr>
        </p:nvSpPr>
        <p:spPr bwMode="auto">
          <a:xfrm>
            <a:off x="0" y="8772526"/>
            <a:ext cx="3011488" cy="461963"/>
          </a:xfrm>
          <a:prstGeom prst="rect">
            <a:avLst/>
          </a:prstGeom>
          <a:noFill/>
          <a:ln>
            <a:noFill/>
          </a:ln>
          <a:effectLst/>
        </p:spPr>
        <p:txBody>
          <a:bodyPr vert="horz" wrap="square" lIns="92488" tIns="46243" rIns="92488" bIns="46243" numCol="1" anchor="b" anchorCtr="0" compatLnSpc="1">
            <a:prstTxWarp prst="textNoShape">
              <a:avLst/>
            </a:prstTxWarp>
          </a:bodyPr>
          <a:lstStyle>
            <a:lvl1pPr>
              <a:defRPr sz="1200"/>
            </a:lvl1pPr>
          </a:lstStyle>
          <a:p>
            <a:pPr>
              <a:defRPr/>
            </a:pPr>
            <a:endParaRPr lang="en-US" altLang="en-US"/>
          </a:p>
        </p:txBody>
      </p:sp>
      <p:sp>
        <p:nvSpPr>
          <p:cNvPr id="46085" name="Rectangle 5">
            <a:extLst>
              <a:ext uri="{FF2B5EF4-FFF2-40B4-BE49-F238E27FC236}">
                <a16:creationId xmlns:a16="http://schemas.microsoft.com/office/drawing/2014/main" id="{54C81502-C3B5-486E-9924-5D505717CCF4}"/>
              </a:ext>
            </a:extLst>
          </p:cNvPr>
          <p:cNvSpPr>
            <a:spLocks noGrp="1" noChangeArrowheads="1"/>
          </p:cNvSpPr>
          <p:nvPr>
            <p:ph type="sldNum" sz="quarter" idx="3"/>
          </p:nvPr>
        </p:nvSpPr>
        <p:spPr bwMode="auto">
          <a:xfrm>
            <a:off x="3937000" y="8772526"/>
            <a:ext cx="3011488" cy="461963"/>
          </a:xfrm>
          <a:prstGeom prst="rect">
            <a:avLst/>
          </a:prstGeom>
          <a:noFill/>
          <a:ln>
            <a:noFill/>
          </a:ln>
          <a:effectLst/>
        </p:spPr>
        <p:txBody>
          <a:bodyPr vert="horz" wrap="square" lIns="92488" tIns="46243" rIns="92488" bIns="46243" numCol="1" anchor="b" anchorCtr="0" compatLnSpc="1">
            <a:prstTxWarp prst="textNoShape">
              <a:avLst/>
            </a:prstTxWarp>
          </a:bodyPr>
          <a:lstStyle>
            <a:lvl1pPr algn="r">
              <a:defRPr sz="1200" smtClean="0"/>
            </a:lvl1pPr>
          </a:lstStyle>
          <a:p>
            <a:pPr>
              <a:defRPr/>
            </a:pPr>
            <a:fld id="{EC12812E-9505-437E-8DCA-33F323BF24C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400E2C8-1333-4566-A896-B39E19AFBFDA}"/>
              </a:ext>
            </a:extLst>
          </p:cNvPr>
          <p:cNvSpPr>
            <a:spLocks noGrp="1" noChangeArrowheads="1"/>
          </p:cNvSpPr>
          <p:nvPr>
            <p:ph type="hdr" sz="quarter"/>
          </p:nvPr>
        </p:nvSpPr>
        <p:spPr bwMode="auto">
          <a:xfrm>
            <a:off x="0" y="0"/>
            <a:ext cx="3011488" cy="461963"/>
          </a:xfrm>
          <a:prstGeom prst="rect">
            <a:avLst/>
          </a:prstGeom>
          <a:noFill/>
          <a:ln>
            <a:noFill/>
          </a:ln>
          <a:effectLst/>
        </p:spPr>
        <p:txBody>
          <a:bodyPr vert="horz" wrap="square" lIns="92488" tIns="46243" rIns="92488" bIns="46243" numCol="1" anchor="t" anchorCtr="0" compatLnSpc="1">
            <a:prstTxWarp prst="textNoShape">
              <a:avLst/>
            </a:prstTxWarp>
          </a:bodyPr>
          <a:lstStyle>
            <a:lvl1pPr>
              <a:defRPr sz="1200"/>
            </a:lvl1pPr>
          </a:lstStyle>
          <a:p>
            <a:pPr>
              <a:defRPr/>
            </a:pPr>
            <a:endParaRPr lang="en-US" altLang="en-US"/>
          </a:p>
        </p:txBody>
      </p:sp>
      <p:sp>
        <p:nvSpPr>
          <p:cNvPr id="18435" name="Rectangle 3">
            <a:extLst>
              <a:ext uri="{FF2B5EF4-FFF2-40B4-BE49-F238E27FC236}">
                <a16:creationId xmlns:a16="http://schemas.microsoft.com/office/drawing/2014/main" id="{8581AEBD-3F5B-4090-A13B-E48FCEF92776}"/>
              </a:ext>
            </a:extLst>
          </p:cNvPr>
          <p:cNvSpPr>
            <a:spLocks noGrp="1" noChangeArrowheads="1"/>
          </p:cNvSpPr>
          <p:nvPr>
            <p:ph type="dt" idx="1"/>
          </p:nvPr>
        </p:nvSpPr>
        <p:spPr bwMode="auto">
          <a:xfrm>
            <a:off x="3938588" y="0"/>
            <a:ext cx="3011487" cy="461963"/>
          </a:xfrm>
          <a:prstGeom prst="rect">
            <a:avLst/>
          </a:prstGeom>
          <a:noFill/>
          <a:ln>
            <a:noFill/>
          </a:ln>
          <a:effectLst/>
        </p:spPr>
        <p:txBody>
          <a:bodyPr vert="horz" wrap="square" lIns="92488" tIns="46243" rIns="92488" bIns="46243" numCol="1" anchor="t" anchorCtr="0" compatLnSpc="1">
            <a:prstTxWarp prst="textNoShape">
              <a:avLst/>
            </a:prstTxWarp>
          </a:bodyPr>
          <a:lstStyle>
            <a:lvl1pPr algn="r">
              <a:defRPr sz="1200"/>
            </a:lvl1pPr>
          </a:lstStyle>
          <a:p>
            <a:pPr>
              <a:defRPr/>
            </a:pPr>
            <a:endParaRPr lang="en-US" altLang="en-US"/>
          </a:p>
        </p:txBody>
      </p:sp>
      <p:sp>
        <p:nvSpPr>
          <p:cNvPr id="2052" name="Rectangle 4">
            <a:extLst>
              <a:ext uri="{FF2B5EF4-FFF2-40B4-BE49-F238E27FC236}">
                <a16:creationId xmlns:a16="http://schemas.microsoft.com/office/drawing/2014/main" id="{391706A5-6086-46C8-B061-9FCE9509B2F8}"/>
              </a:ext>
            </a:extLst>
          </p:cNvPr>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B8B2E3A4-6CCB-41FC-A92A-53B5E6FAD3FB}"/>
              </a:ext>
            </a:extLst>
          </p:cNvPr>
          <p:cNvSpPr>
            <a:spLocks noGrp="1" noChangeArrowheads="1"/>
          </p:cNvSpPr>
          <p:nvPr>
            <p:ph type="body" sz="quarter" idx="3"/>
          </p:nvPr>
        </p:nvSpPr>
        <p:spPr bwMode="auto">
          <a:xfrm>
            <a:off x="927100" y="4387850"/>
            <a:ext cx="5095875" cy="4156075"/>
          </a:xfrm>
          <a:prstGeom prst="rect">
            <a:avLst/>
          </a:prstGeom>
          <a:noFill/>
          <a:ln>
            <a:noFill/>
          </a:ln>
          <a:effectLst/>
        </p:spPr>
        <p:txBody>
          <a:bodyPr vert="horz" wrap="square" lIns="92488" tIns="46243" rIns="92488" bIns="4624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8438" name="Rectangle 6">
            <a:extLst>
              <a:ext uri="{FF2B5EF4-FFF2-40B4-BE49-F238E27FC236}">
                <a16:creationId xmlns:a16="http://schemas.microsoft.com/office/drawing/2014/main" id="{41C83378-9136-4976-900E-E9EEDAC504BB}"/>
              </a:ext>
            </a:extLst>
          </p:cNvPr>
          <p:cNvSpPr>
            <a:spLocks noGrp="1" noChangeArrowheads="1"/>
          </p:cNvSpPr>
          <p:nvPr>
            <p:ph type="ftr" sz="quarter" idx="4"/>
          </p:nvPr>
        </p:nvSpPr>
        <p:spPr bwMode="auto">
          <a:xfrm>
            <a:off x="0" y="8774113"/>
            <a:ext cx="3011488" cy="461962"/>
          </a:xfrm>
          <a:prstGeom prst="rect">
            <a:avLst/>
          </a:prstGeom>
          <a:noFill/>
          <a:ln>
            <a:noFill/>
          </a:ln>
          <a:effectLst/>
        </p:spPr>
        <p:txBody>
          <a:bodyPr vert="horz" wrap="square" lIns="92488" tIns="46243" rIns="92488" bIns="46243" numCol="1" anchor="b" anchorCtr="0" compatLnSpc="1">
            <a:prstTxWarp prst="textNoShape">
              <a:avLst/>
            </a:prstTxWarp>
          </a:bodyPr>
          <a:lstStyle>
            <a:lvl1pPr>
              <a:defRPr sz="1200"/>
            </a:lvl1pPr>
          </a:lstStyle>
          <a:p>
            <a:pPr>
              <a:defRPr/>
            </a:pPr>
            <a:endParaRPr lang="en-US" altLang="en-US"/>
          </a:p>
        </p:txBody>
      </p:sp>
      <p:sp>
        <p:nvSpPr>
          <p:cNvPr id="18439" name="Rectangle 7">
            <a:extLst>
              <a:ext uri="{FF2B5EF4-FFF2-40B4-BE49-F238E27FC236}">
                <a16:creationId xmlns:a16="http://schemas.microsoft.com/office/drawing/2014/main" id="{8A5D68DC-7E58-4504-A61D-7C721C3F2E69}"/>
              </a:ext>
            </a:extLst>
          </p:cNvPr>
          <p:cNvSpPr>
            <a:spLocks noGrp="1" noChangeArrowheads="1"/>
          </p:cNvSpPr>
          <p:nvPr>
            <p:ph type="sldNum" sz="quarter" idx="5"/>
          </p:nvPr>
        </p:nvSpPr>
        <p:spPr bwMode="auto">
          <a:xfrm>
            <a:off x="3938588" y="8774113"/>
            <a:ext cx="3011487" cy="461962"/>
          </a:xfrm>
          <a:prstGeom prst="rect">
            <a:avLst/>
          </a:prstGeom>
          <a:noFill/>
          <a:ln>
            <a:noFill/>
          </a:ln>
          <a:effectLst/>
        </p:spPr>
        <p:txBody>
          <a:bodyPr vert="horz" wrap="square" lIns="92488" tIns="46243" rIns="92488" bIns="46243" numCol="1" anchor="b" anchorCtr="0" compatLnSpc="1">
            <a:prstTxWarp prst="textNoShape">
              <a:avLst/>
            </a:prstTxWarp>
          </a:bodyPr>
          <a:lstStyle>
            <a:lvl1pPr algn="r">
              <a:defRPr sz="1200" smtClean="0"/>
            </a:lvl1pPr>
          </a:lstStyle>
          <a:p>
            <a:pPr>
              <a:defRPr/>
            </a:pPr>
            <a:fld id="{E47169E8-E0D0-4AF9-9229-C53D03C19B3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1388B45-813E-41E2-8BA2-20CFCB2143E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AA829CA-654A-46AA-B3EC-E6DDE31DED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E9378A8-21B1-4FE3-887D-464135A0E7B8}"/>
              </a:ext>
            </a:extLst>
          </p:cNvPr>
          <p:cNvSpPr>
            <a:spLocks noGrp="1" noChangeArrowheads="1"/>
          </p:cNvSpPr>
          <p:nvPr>
            <p:ph type="sldNum" sz="quarter" idx="12"/>
          </p:nvPr>
        </p:nvSpPr>
        <p:spPr>
          <a:ln/>
        </p:spPr>
        <p:txBody>
          <a:bodyPr/>
          <a:lstStyle>
            <a:lvl1pPr>
              <a:defRPr/>
            </a:lvl1pPr>
          </a:lstStyle>
          <a:p>
            <a:pPr>
              <a:defRPr/>
            </a:pPr>
            <a:fld id="{00830A28-038E-4563-B45F-4D4E91DF6EE0}" type="slidenum">
              <a:rPr lang="en-US" altLang="en-US"/>
              <a:pPr>
                <a:defRPr/>
              </a:pPr>
              <a:t>‹#›</a:t>
            </a:fld>
            <a:endParaRPr lang="en-US" altLang="en-US"/>
          </a:p>
        </p:txBody>
      </p:sp>
    </p:spTree>
    <p:extLst>
      <p:ext uri="{BB962C8B-B14F-4D97-AF65-F5344CB8AC3E}">
        <p14:creationId xmlns:p14="http://schemas.microsoft.com/office/powerpoint/2010/main" val="1564926197"/>
      </p:ext>
    </p:extLst>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55E0A1-A87F-4CA9-8F43-44973E02A0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A0D51F3-81BA-4ECF-AB77-D72DC7A6D4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76CDEFB-0DFA-46AC-AFFF-D96E4B2BF12B}"/>
              </a:ext>
            </a:extLst>
          </p:cNvPr>
          <p:cNvSpPr>
            <a:spLocks noGrp="1" noChangeArrowheads="1"/>
          </p:cNvSpPr>
          <p:nvPr>
            <p:ph type="sldNum" sz="quarter" idx="12"/>
          </p:nvPr>
        </p:nvSpPr>
        <p:spPr>
          <a:ln/>
        </p:spPr>
        <p:txBody>
          <a:bodyPr/>
          <a:lstStyle>
            <a:lvl1pPr>
              <a:defRPr/>
            </a:lvl1pPr>
          </a:lstStyle>
          <a:p>
            <a:pPr>
              <a:defRPr/>
            </a:pPr>
            <a:fld id="{04E78E2D-A063-446D-A023-203128DCF74F}" type="slidenum">
              <a:rPr lang="en-US" altLang="en-US"/>
              <a:pPr>
                <a:defRPr/>
              </a:pPr>
              <a:t>‹#›</a:t>
            </a:fld>
            <a:endParaRPr lang="en-US" altLang="en-US"/>
          </a:p>
        </p:txBody>
      </p:sp>
    </p:spTree>
    <p:extLst>
      <p:ext uri="{BB962C8B-B14F-4D97-AF65-F5344CB8AC3E}">
        <p14:creationId xmlns:p14="http://schemas.microsoft.com/office/powerpoint/2010/main" val="3901056052"/>
      </p:ext>
    </p:extLst>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E2F2FB-C8C8-45F2-9754-844CB3338B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4281AAE-567D-4ED4-B484-A32ED20911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D641D47-58BB-43CF-A6D6-9074C6F39467}"/>
              </a:ext>
            </a:extLst>
          </p:cNvPr>
          <p:cNvSpPr>
            <a:spLocks noGrp="1" noChangeArrowheads="1"/>
          </p:cNvSpPr>
          <p:nvPr>
            <p:ph type="sldNum" sz="quarter" idx="12"/>
          </p:nvPr>
        </p:nvSpPr>
        <p:spPr>
          <a:ln/>
        </p:spPr>
        <p:txBody>
          <a:bodyPr/>
          <a:lstStyle>
            <a:lvl1pPr>
              <a:defRPr/>
            </a:lvl1pPr>
          </a:lstStyle>
          <a:p>
            <a:pPr>
              <a:defRPr/>
            </a:pPr>
            <a:fld id="{A225D4E2-0436-449F-B682-BC74EE593D4B}" type="slidenum">
              <a:rPr lang="en-US" altLang="en-US"/>
              <a:pPr>
                <a:defRPr/>
              </a:pPr>
              <a:t>‹#›</a:t>
            </a:fld>
            <a:endParaRPr lang="en-US" altLang="en-US"/>
          </a:p>
        </p:txBody>
      </p:sp>
    </p:spTree>
    <p:extLst>
      <p:ext uri="{BB962C8B-B14F-4D97-AF65-F5344CB8AC3E}">
        <p14:creationId xmlns:p14="http://schemas.microsoft.com/office/powerpoint/2010/main" val="1376375125"/>
      </p:ext>
    </p:extLst>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8D3D9DA-EB8B-4A5A-8AD1-3067F7FF55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EA43486-5537-4DA7-9CB6-56353E9498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981F820-BA77-4951-A760-30A342198050}"/>
              </a:ext>
            </a:extLst>
          </p:cNvPr>
          <p:cNvSpPr>
            <a:spLocks noGrp="1" noChangeArrowheads="1"/>
          </p:cNvSpPr>
          <p:nvPr>
            <p:ph type="sldNum" sz="quarter" idx="12"/>
          </p:nvPr>
        </p:nvSpPr>
        <p:spPr>
          <a:ln/>
        </p:spPr>
        <p:txBody>
          <a:bodyPr/>
          <a:lstStyle>
            <a:lvl1pPr>
              <a:defRPr/>
            </a:lvl1pPr>
          </a:lstStyle>
          <a:p>
            <a:pPr>
              <a:defRPr/>
            </a:pPr>
            <a:fld id="{80166EEB-BF99-4CCE-9B4A-348A66D64223}" type="slidenum">
              <a:rPr lang="en-US" altLang="en-US"/>
              <a:pPr>
                <a:defRPr/>
              </a:pPr>
              <a:t>‹#›</a:t>
            </a:fld>
            <a:endParaRPr lang="en-US" altLang="en-US"/>
          </a:p>
        </p:txBody>
      </p:sp>
    </p:spTree>
    <p:extLst>
      <p:ext uri="{BB962C8B-B14F-4D97-AF65-F5344CB8AC3E}">
        <p14:creationId xmlns:p14="http://schemas.microsoft.com/office/powerpoint/2010/main" val="1048428798"/>
      </p:ext>
    </p:extLst>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30C46-03F0-4CC1-AA1F-480B24461DCC}" type="slidenum">
              <a:rPr lang="en-US" altLang="en-US"/>
              <a:pPr>
                <a:defRPr/>
              </a:pPr>
              <a:t>‹#›</a:t>
            </a:fld>
            <a:endParaRPr lang="en-US" altLang="en-US"/>
          </a:p>
        </p:txBody>
      </p:sp>
    </p:spTree>
    <p:extLst>
      <p:ext uri="{BB962C8B-B14F-4D97-AF65-F5344CB8AC3E}">
        <p14:creationId xmlns:p14="http://schemas.microsoft.com/office/powerpoint/2010/main" val="642382854"/>
      </p:ext>
    </p:extLst>
  </p:cSld>
  <p:clrMapOvr>
    <a:masterClrMapping/>
  </p:clrMapOvr>
  <p:transition>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9114FF-C295-4BB5-AE6F-286127D39353}" type="slidenum">
              <a:rPr lang="en-US" altLang="en-US"/>
              <a:pPr>
                <a:defRPr/>
              </a:pPr>
              <a:t>‹#›</a:t>
            </a:fld>
            <a:endParaRPr lang="en-US" altLang="en-US"/>
          </a:p>
        </p:txBody>
      </p:sp>
    </p:spTree>
    <p:extLst>
      <p:ext uri="{BB962C8B-B14F-4D97-AF65-F5344CB8AC3E}">
        <p14:creationId xmlns:p14="http://schemas.microsoft.com/office/powerpoint/2010/main" val="3431322855"/>
      </p:ext>
    </p:extLst>
  </p:cSld>
  <p:clrMapOvr>
    <a:masterClrMapping/>
  </p:clrMapOvr>
  <p:transition>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F9A33-2C5F-4025-82B9-44EF68F63151}" type="slidenum">
              <a:rPr lang="en-US" altLang="en-US"/>
              <a:pPr>
                <a:defRPr/>
              </a:pPr>
              <a:t>‹#›</a:t>
            </a:fld>
            <a:endParaRPr lang="en-US" altLang="en-US"/>
          </a:p>
        </p:txBody>
      </p:sp>
    </p:spTree>
    <p:extLst>
      <p:ext uri="{BB962C8B-B14F-4D97-AF65-F5344CB8AC3E}">
        <p14:creationId xmlns:p14="http://schemas.microsoft.com/office/powerpoint/2010/main" val="3995034650"/>
      </p:ext>
    </p:extLst>
  </p:cSld>
  <p:clrMapOvr>
    <a:masterClrMapping/>
  </p:clrMapOvr>
  <p:transition>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45B3DF-9426-4E31-BDD5-569159522863}" type="slidenum">
              <a:rPr lang="en-US" altLang="en-US"/>
              <a:pPr>
                <a:defRPr/>
              </a:pPr>
              <a:t>‹#›</a:t>
            </a:fld>
            <a:endParaRPr lang="en-US" altLang="en-US"/>
          </a:p>
        </p:txBody>
      </p:sp>
    </p:spTree>
    <p:extLst>
      <p:ext uri="{BB962C8B-B14F-4D97-AF65-F5344CB8AC3E}">
        <p14:creationId xmlns:p14="http://schemas.microsoft.com/office/powerpoint/2010/main" val="2210521681"/>
      </p:ext>
    </p:extLst>
  </p:cSld>
  <p:clrMapOvr>
    <a:masterClrMapping/>
  </p:clrMapOvr>
  <p:transition>
    <p:pull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F09190-6E62-4436-B514-2769F6EF20E4}" type="slidenum">
              <a:rPr lang="en-US" altLang="en-US"/>
              <a:pPr>
                <a:defRPr/>
              </a:pPr>
              <a:t>‹#›</a:t>
            </a:fld>
            <a:endParaRPr lang="en-US" altLang="en-US"/>
          </a:p>
        </p:txBody>
      </p:sp>
    </p:spTree>
    <p:extLst>
      <p:ext uri="{BB962C8B-B14F-4D97-AF65-F5344CB8AC3E}">
        <p14:creationId xmlns:p14="http://schemas.microsoft.com/office/powerpoint/2010/main" val="1059297021"/>
      </p:ext>
    </p:extLst>
  </p:cSld>
  <p:clrMapOvr>
    <a:masterClrMapping/>
  </p:clrMapOvr>
  <p:transition>
    <p:pull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69C3F5-3841-4FF2-A90F-818332A13A8D}" type="slidenum">
              <a:rPr lang="en-US" altLang="en-US"/>
              <a:pPr>
                <a:defRPr/>
              </a:pPr>
              <a:t>‹#›</a:t>
            </a:fld>
            <a:endParaRPr lang="en-US" altLang="en-US"/>
          </a:p>
        </p:txBody>
      </p:sp>
    </p:spTree>
    <p:extLst>
      <p:ext uri="{BB962C8B-B14F-4D97-AF65-F5344CB8AC3E}">
        <p14:creationId xmlns:p14="http://schemas.microsoft.com/office/powerpoint/2010/main" val="3615695308"/>
      </p:ext>
    </p:extLst>
  </p:cSld>
  <p:clrMapOvr>
    <a:masterClrMapping/>
  </p:clrMapOvr>
  <p:transition>
    <p:pull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5358DB-0253-4EC2-A2CE-30207E068184}" type="slidenum">
              <a:rPr lang="en-US" altLang="en-US"/>
              <a:pPr>
                <a:defRPr/>
              </a:pPr>
              <a:t>‹#›</a:t>
            </a:fld>
            <a:endParaRPr lang="en-US" altLang="en-US"/>
          </a:p>
        </p:txBody>
      </p:sp>
    </p:spTree>
    <p:extLst>
      <p:ext uri="{BB962C8B-B14F-4D97-AF65-F5344CB8AC3E}">
        <p14:creationId xmlns:p14="http://schemas.microsoft.com/office/powerpoint/2010/main" val="4034306992"/>
      </p:ext>
    </p:extLst>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7806AA-3592-448B-BFFB-59D692CA47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142EAE4-19A1-45B8-93DE-87D3EFDAE7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56025F0-21F1-4C97-9855-797D3DB7AD41}"/>
              </a:ext>
            </a:extLst>
          </p:cNvPr>
          <p:cNvSpPr>
            <a:spLocks noGrp="1" noChangeArrowheads="1"/>
          </p:cNvSpPr>
          <p:nvPr>
            <p:ph type="sldNum" sz="quarter" idx="12"/>
          </p:nvPr>
        </p:nvSpPr>
        <p:spPr>
          <a:ln/>
        </p:spPr>
        <p:txBody>
          <a:bodyPr/>
          <a:lstStyle>
            <a:lvl1pPr>
              <a:defRPr/>
            </a:lvl1pPr>
          </a:lstStyle>
          <a:p>
            <a:pPr>
              <a:defRPr/>
            </a:pPr>
            <a:fld id="{0BFD12FE-3C27-4369-B33E-06BDE0818826}" type="slidenum">
              <a:rPr lang="en-US" altLang="en-US"/>
              <a:pPr>
                <a:defRPr/>
              </a:pPr>
              <a:t>‹#›</a:t>
            </a:fld>
            <a:endParaRPr lang="en-US" altLang="en-US"/>
          </a:p>
        </p:txBody>
      </p:sp>
    </p:spTree>
    <p:extLst>
      <p:ext uri="{BB962C8B-B14F-4D97-AF65-F5344CB8AC3E}">
        <p14:creationId xmlns:p14="http://schemas.microsoft.com/office/powerpoint/2010/main" val="3070348499"/>
      </p:ext>
    </p:extLst>
  </p:cSld>
  <p:clrMapOvr>
    <a:masterClrMapping/>
  </p:clrMapOvr>
  <p:transition>
    <p:pull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D6C974-5B93-4BD0-BD88-D47EC844A145}" type="slidenum">
              <a:rPr lang="en-US" altLang="en-US"/>
              <a:pPr>
                <a:defRPr/>
              </a:pPr>
              <a:t>‹#›</a:t>
            </a:fld>
            <a:endParaRPr lang="en-US" altLang="en-US"/>
          </a:p>
        </p:txBody>
      </p:sp>
    </p:spTree>
    <p:extLst>
      <p:ext uri="{BB962C8B-B14F-4D97-AF65-F5344CB8AC3E}">
        <p14:creationId xmlns:p14="http://schemas.microsoft.com/office/powerpoint/2010/main" val="3505714518"/>
      </p:ext>
    </p:extLst>
  </p:cSld>
  <p:clrMapOvr>
    <a:masterClrMapping/>
  </p:clrMapOvr>
  <p:transition>
    <p:pull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2311B1-1CE1-4AF6-9278-8F0428894F26}" type="slidenum">
              <a:rPr lang="en-US" altLang="en-US"/>
              <a:pPr>
                <a:defRPr/>
              </a:pPr>
              <a:t>‹#›</a:t>
            </a:fld>
            <a:endParaRPr lang="en-US" altLang="en-US"/>
          </a:p>
        </p:txBody>
      </p:sp>
    </p:spTree>
    <p:extLst>
      <p:ext uri="{BB962C8B-B14F-4D97-AF65-F5344CB8AC3E}">
        <p14:creationId xmlns:p14="http://schemas.microsoft.com/office/powerpoint/2010/main" val="2838042685"/>
      </p:ext>
    </p:extLst>
  </p:cSld>
  <p:clrMapOvr>
    <a:masterClrMapping/>
  </p:clrMapOvr>
  <p:transition>
    <p:pull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896F4E-4BF4-47BE-8F25-8A98978B359B}" type="slidenum">
              <a:rPr lang="en-US" altLang="en-US"/>
              <a:pPr>
                <a:defRPr/>
              </a:pPr>
              <a:t>‹#›</a:t>
            </a:fld>
            <a:endParaRPr lang="en-US" altLang="en-US"/>
          </a:p>
        </p:txBody>
      </p:sp>
    </p:spTree>
    <p:extLst>
      <p:ext uri="{BB962C8B-B14F-4D97-AF65-F5344CB8AC3E}">
        <p14:creationId xmlns:p14="http://schemas.microsoft.com/office/powerpoint/2010/main" val="2417893758"/>
      </p:ext>
    </p:extLst>
  </p:cSld>
  <p:clrMapOvr>
    <a:masterClrMapping/>
  </p:clrMapOvr>
  <p:transition>
    <p:pull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09B0BD-8919-49E8-978B-608DBD70D945}" type="slidenum">
              <a:rPr lang="en-US" altLang="en-US"/>
              <a:pPr>
                <a:defRPr/>
              </a:pPr>
              <a:t>‹#›</a:t>
            </a:fld>
            <a:endParaRPr lang="en-US" altLang="en-US"/>
          </a:p>
        </p:txBody>
      </p:sp>
    </p:spTree>
    <p:extLst>
      <p:ext uri="{BB962C8B-B14F-4D97-AF65-F5344CB8AC3E}">
        <p14:creationId xmlns:p14="http://schemas.microsoft.com/office/powerpoint/2010/main" val="1800152582"/>
      </p:ext>
    </p:extLst>
  </p:cSld>
  <p:clrMapOvr>
    <a:masterClrMapping/>
  </p:clrMapOvr>
  <p:transition>
    <p:pull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C2545F-0352-4521-AB9B-F2C7A1026063}" type="slidenum">
              <a:rPr lang="en-US" altLang="en-US"/>
              <a:pPr>
                <a:defRPr/>
              </a:pPr>
              <a:t>‹#›</a:t>
            </a:fld>
            <a:endParaRPr lang="en-US" altLang="en-US"/>
          </a:p>
        </p:txBody>
      </p:sp>
    </p:spTree>
    <p:extLst>
      <p:ext uri="{BB962C8B-B14F-4D97-AF65-F5344CB8AC3E}">
        <p14:creationId xmlns:p14="http://schemas.microsoft.com/office/powerpoint/2010/main" val="4093071493"/>
      </p:ext>
    </p:extLst>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FDA9B2DC-A6C1-45C6-AC7A-E09ABD2E98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B066103-B318-4049-BD7F-B096197D0A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F778D18-54F9-4A90-B496-59B737E1BFF0}"/>
              </a:ext>
            </a:extLst>
          </p:cNvPr>
          <p:cNvSpPr>
            <a:spLocks noGrp="1" noChangeArrowheads="1"/>
          </p:cNvSpPr>
          <p:nvPr>
            <p:ph type="sldNum" sz="quarter" idx="12"/>
          </p:nvPr>
        </p:nvSpPr>
        <p:spPr>
          <a:ln/>
        </p:spPr>
        <p:txBody>
          <a:bodyPr/>
          <a:lstStyle>
            <a:lvl1pPr>
              <a:defRPr/>
            </a:lvl1pPr>
          </a:lstStyle>
          <a:p>
            <a:pPr>
              <a:defRPr/>
            </a:pPr>
            <a:fld id="{1FDC0581-5645-4E40-AEBF-55706E8D6C37}" type="slidenum">
              <a:rPr lang="en-US" altLang="en-US"/>
              <a:pPr>
                <a:defRPr/>
              </a:pPr>
              <a:t>‹#›</a:t>
            </a:fld>
            <a:endParaRPr lang="en-US" altLang="en-US"/>
          </a:p>
        </p:txBody>
      </p:sp>
    </p:spTree>
    <p:extLst>
      <p:ext uri="{BB962C8B-B14F-4D97-AF65-F5344CB8AC3E}">
        <p14:creationId xmlns:p14="http://schemas.microsoft.com/office/powerpoint/2010/main" val="1868972977"/>
      </p:ext>
    </p:extLst>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48B5AE2-8028-4E8F-88E3-49CD1AD505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E5E4CCD-2DD6-47F6-B23F-602AFF3590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6F82C2E-D29B-41C3-BDF4-C5E0B77A68E6}"/>
              </a:ext>
            </a:extLst>
          </p:cNvPr>
          <p:cNvSpPr>
            <a:spLocks noGrp="1" noChangeArrowheads="1"/>
          </p:cNvSpPr>
          <p:nvPr>
            <p:ph type="sldNum" sz="quarter" idx="12"/>
          </p:nvPr>
        </p:nvSpPr>
        <p:spPr>
          <a:ln/>
        </p:spPr>
        <p:txBody>
          <a:bodyPr/>
          <a:lstStyle>
            <a:lvl1pPr>
              <a:defRPr/>
            </a:lvl1pPr>
          </a:lstStyle>
          <a:p>
            <a:pPr>
              <a:defRPr/>
            </a:pPr>
            <a:fld id="{80AFE047-7502-410B-972D-F6BF901AC20A}" type="slidenum">
              <a:rPr lang="en-US" altLang="en-US"/>
              <a:pPr>
                <a:defRPr/>
              </a:pPr>
              <a:t>‹#›</a:t>
            </a:fld>
            <a:endParaRPr lang="en-US" altLang="en-US"/>
          </a:p>
        </p:txBody>
      </p:sp>
    </p:spTree>
    <p:extLst>
      <p:ext uri="{BB962C8B-B14F-4D97-AF65-F5344CB8AC3E}">
        <p14:creationId xmlns:p14="http://schemas.microsoft.com/office/powerpoint/2010/main" val="1812571383"/>
      </p:ext>
    </p:extLst>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5E0F79D-005C-45C7-855A-D08B23E268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25C3B21-2B55-4BFE-97B9-6DB533CB46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F31AD6B-F37E-4483-A4BC-0E448FB5EFDE}"/>
              </a:ext>
            </a:extLst>
          </p:cNvPr>
          <p:cNvSpPr>
            <a:spLocks noGrp="1" noChangeArrowheads="1"/>
          </p:cNvSpPr>
          <p:nvPr>
            <p:ph type="sldNum" sz="quarter" idx="12"/>
          </p:nvPr>
        </p:nvSpPr>
        <p:spPr>
          <a:ln/>
        </p:spPr>
        <p:txBody>
          <a:bodyPr/>
          <a:lstStyle>
            <a:lvl1pPr>
              <a:defRPr/>
            </a:lvl1pPr>
          </a:lstStyle>
          <a:p>
            <a:pPr>
              <a:defRPr/>
            </a:pPr>
            <a:fld id="{E519AFAB-CF61-4C86-8E4F-508242151E3A}" type="slidenum">
              <a:rPr lang="en-US" altLang="en-US"/>
              <a:pPr>
                <a:defRPr/>
              </a:pPr>
              <a:t>‹#›</a:t>
            </a:fld>
            <a:endParaRPr lang="en-US" altLang="en-US"/>
          </a:p>
        </p:txBody>
      </p:sp>
    </p:spTree>
    <p:extLst>
      <p:ext uri="{BB962C8B-B14F-4D97-AF65-F5344CB8AC3E}">
        <p14:creationId xmlns:p14="http://schemas.microsoft.com/office/powerpoint/2010/main" val="1979540848"/>
      </p:ext>
    </p:extLst>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B49E9FF-594D-4D74-9AF1-7634215690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B49E27E-550F-469F-A0B8-AF2FC56B3F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2886EED-5DE2-47B1-855A-03FE2D3E92BC}"/>
              </a:ext>
            </a:extLst>
          </p:cNvPr>
          <p:cNvSpPr>
            <a:spLocks noGrp="1" noChangeArrowheads="1"/>
          </p:cNvSpPr>
          <p:nvPr>
            <p:ph type="sldNum" sz="quarter" idx="12"/>
          </p:nvPr>
        </p:nvSpPr>
        <p:spPr>
          <a:ln/>
        </p:spPr>
        <p:txBody>
          <a:bodyPr/>
          <a:lstStyle>
            <a:lvl1pPr>
              <a:defRPr/>
            </a:lvl1pPr>
          </a:lstStyle>
          <a:p>
            <a:pPr>
              <a:defRPr/>
            </a:pPr>
            <a:fld id="{784A5528-F2A1-4656-84CC-5AFC0C21356E}" type="slidenum">
              <a:rPr lang="en-US" altLang="en-US"/>
              <a:pPr>
                <a:defRPr/>
              </a:pPr>
              <a:t>‹#›</a:t>
            </a:fld>
            <a:endParaRPr lang="en-US" altLang="en-US"/>
          </a:p>
        </p:txBody>
      </p:sp>
    </p:spTree>
    <p:extLst>
      <p:ext uri="{BB962C8B-B14F-4D97-AF65-F5344CB8AC3E}">
        <p14:creationId xmlns:p14="http://schemas.microsoft.com/office/powerpoint/2010/main" val="1034123313"/>
      </p:ext>
    </p:extLst>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65554B0-AB3B-4A17-BD3A-DCE821977C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4233AC1-B51E-4E17-88BB-B77BF319CE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62F3A409-91FA-47A6-ACA6-C27B6CFB414F}"/>
              </a:ext>
            </a:extLst>
          </p:cNvPr>
          <p:cNvSpPr>
            <a:spLocks noGrp="1" noChangeArrowheads="1"/>
          </p:cNvSpPr>
          <p:nvPr>
            <p:ph type="sldNum" sz="quarter" idx="12"/>
          </p:nvPr>
        </p:nvSpPr>
        <p:spPr>
          <a:ln/>
        </p:spPr>
        <p:txBody>
          <a:bodyPr/>
          <a:lstStyle>
            <a:lvl1pPr>
              <a:defRPr/>
            </a:lvl1pPr>
          </a:lstStyle>
          <a:p>
            <a:pPr>
              <a:defRPr/>
            </a:pPr>
            <a:fld id="{29369E26-A1F4-46B9-865C-E71430A2EBA7}" type="slidenum">
              <a:rPr lang="en-US" altLang="en-US"/>
              <a:pPr>
                <a:defRPr/>
              </a:pPr>
              <a:t>‹#›</a:t>
            </a:fld>
            <a:endParaRPr lang="en-US" altLang="en-US"/>
          </a:p>
        </p:txBody>
      </p:sp>
    </p:spTree>
    <p:extLst>
      <p:ext uri="{BB962C8B-B14F-4D97-AF65-F5344CB8AC3E}">
        <p14:creationId xmlns:p14="http://schemas.microsoft.com/office/powerpoint/2010/main" val="2044943673"/>
      </p:ext>
    </p:extLst>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B1AFBC7-39C8-4FDE-AE87-09519E4707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3F642D9-7CD6-4F18-8DBA-3A29CE764C1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CF24D61-03E0-4540-AB59-E0D4730447D3}"/>
              </a:ext>
            </a:extLst>
          </p:cNvPr>
          <p:cNvSpPr>
            <a:spLocks noGrp="1" noChangeArrowheads="1"/>
          </p:cNvSpPr>
          <p:nvPr>
            <p:ph type="sldNum" sz="quarter" idx="12"/>
          </p:nvPr>
        </p:nvSpPr>
        <p:spPr>
          <a:ln/>
        </p:spPr>
        <p:txBody>
          <a:bodyPr/>
          <a:lstStyle>
            <a:lvl1pPr>
              <a:defRPr/>
            </a:lvl1pPr>
          </a:lstStyle>
          <a:p>
            <a:pPr>
              <a:defRPr/>
            </a:pPr>
            <a:fld id="{EBBD7524-87EB-491C-9E95-0CC2385C77F2}" type="slidenum">
              <a:rPr lang="en-US" altLang="en-US"/>
              <a:pPr>
                <a:defRPr/>
              </a:pPr>
              <a:t>‹#›</a:t>
            </a:fld>
            <a:endParaRPr lang="en-US" altLang="en-US"/>
          </a:p>
        </p:txBody>
      </p:sp>
    </p:spTree>
    <p:extLst>
      <p:ext uri="{BB962C8B-B14F-4D97-AF65-F5344CB8AC3E}">
        <p14:creationId xmlns:p14="http://schemas.microsoft.com/office/powerpoint/2010/main" val="2916157108"/>
      </p:ext>
    </p:extLst>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30E71F9-5F18-4165-9D8C-5AAD5FECBE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20C5EEA-F71B-40D3-B2D9-D8568CF5A9F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F4C6D56-74EC-4A74-B881-EF26907B6033}"/>
              </a:ext>
            </a:extLst>
          </p:cNvPr>
          <p:cNvSpPr>
            <a:spLocks noGrp="1" noChangeArrowheads="1"/>
          </p:cNvSpPr>
          <p:nvPr>
            <p:ph type="sldNum" sz="quarter" idx="12"/>
          </p:nvPr>
        </p:nvSpPr>
        <p:spPr>
          <a:ln/>
        </p:spPr>
        <p:txBody>
          <a:bodyPr/>
          <a:lstStyle>
            <a:lvl1pPr>
              <a:defRPr/>
            </a:lvl1pPr>
          </a:lstStyle>
          <a:p>
            <a:pPr>
              <a:defRPr/>
            </a:pPr>
            <a:fld id="{B9515C19-6380-4EAD-9893-7F14CC7CED23}" type="slidenum">
              <a:rPr lang="en-US" altLang="en-US"/>
              <a:pPr>
                <a:defRPr/>
              </a:pPr>
              <a:t>‹#›</a:t>
            </a:fld>
            <a:endParaRPr lang="en-US" altLang="en-US"/>
          </a:p>
        </p:txBody>
      </p:sp>
    </p:spTree>
    <p:extLst>
      <p:ext uri="{BB962C8B-B14F-4D97-AF65-F5344CB8AC3E}">
        <p14:creationId xmlns:p14="http://schemas.microsoft.com/office/powerpoint/2010/main" val="3187581517"/>
      </p:ext>
    </p:extLst>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F3A9C77-742F-412A-9205-1B2512D3E7D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A2AB728-EAEE-4A7B-8911-1637FFFA694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F9DB0B3-2E46-41BB-9C97-19757239B2C0}"/>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a:extLst>
              <a:ext uri="{FF2B5EF4-FFF2-40B4-BE49-F238E27FC236}">
                <a16:creationId xmlns:a16="http://schemas.microsoft.com/office/drawing/2014/main" id="{DF132AC4-20E6-4D13-ADF0-DDEBF494321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B73BF994-C70A-44E8-BAA8-647A5B612918}"/>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0EC1BB4-3FBE-4B04-95FE-E22460C384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pull dir="rd"/>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E84CA6E-0AFE-4C70-899B-E61BB0E1B8E1}" type="slidenum">
              <a:rPr lang="en-US" altLang="en-US"/>
              <a:pPr>
                <a:defRPr/>
              </a:pPr>
              <a:t>‹#›</a:t>
            </a:fld>
            <a:endParaRPr lang="en-US" altLang="en-US"/>
          </a:p>
        </p:txBody>
      </p:sp>
    </p:spTree>
    <p:extLst>
      <p:ext uri="{BB962C8B-B14F-4D97-AF65-F5344CB8AC3E}">
        <p14:creationId xmlns:p14="http://schemas.microsoft.com/office/powerpoint/2010/main" val="16447715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pull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021587-FA3F-4909-A301-467F5612D8E1}"/>
              </a:ext>
            </a:extLst>
          </p:cNvPr>
          <p:cNvSpPr>
            <a:spLocks noGrp="1" noChangeArrowheads="1"/>
          </p:cNvSpPr>
          <p:nvPr>
            <p:ph type="ctrTitle"/>
          </p:nvPr>
        </p:nvSpPr>
        <p:spPr>
          <a:xfrm>
            <a:off x="12583" y="88900"/>
            <a:ext cx="9144000" cy="2349500"/>
          </a:xfrm>
        </p:spPr>
        <p:txBody>
          <a:bodyPr anchor="ctr"/>
          <a:lstStyle/>
          <a:p>
            <a:r>
              <a:rPr lang="en-US" altLang="en-US" dirty="0">
                <a:solidFill>
                  <a:srgbClr val="990033"/>
                </a:solidFill>
              </a:rPr>
              <a:t>Ethics, AI, and Healthcare:</a:t>
            </a:r>
            <a:br>
              <a:rPr lang="en-US" altLang="en-US" sz="8000" dirty="0">
                <a:solidFill>
                  <a:srgbClr val="990033"/>
                </a:solidFill>
              </a:rPr>
            </a:br>
            <a:r>
              <a:rPr lang="en-US" altLang="en-US" dirty="0">
                <a:solidFill>
                  <a:srgbClr val="990033"/>
                </a:solidFill>
              </a:rPr>
              <a:t>A Continuing Conversation</a:t>
            </a:r>
          </a:p>
        </p:txBody>
      </p:sp>
      <p:sp>
        <p:nvSpPr>
          <p:cNvPr id="4099" name="Rectangle 3">
            <a:extLst>
              <a:ext uri="{FF2B5EF4-FFF2-40B4-BE49-F238E27FC236}">
                <a16:creationId xmlns:a16="http://schemas.microsoft.com/office/drawing/2014/main" id="{E28514C4-8A97-4693-BC2C-9291D0B5A910}"/>
              </a:ext>
            </a:extLst>
          </p:cNvPr>
          <p:cNvSpPr>
            <a:spLocks noGrp="1" noChangeArrowheads="1"/>
          </p:cNvSpPr>
          <p:nvPr>
            <p:ph type="subTitle" idx="1"/>
          </p:nvPr>
        </p:nvSpPr>
        <p:spPr>
          <a:xfrm>
            <a:off x="0" y="2971800"/>
            <a:ext cx="9144000" cy="914400"/>
          </a:xfrm>
        </p:spPr>
        <p:txBody>
          <a:bodyPr/>
          <a:lstStyle/>
          <a:p>
            <a:pPr>
              <a:lnSpc>
                <a:spcPct val="80000"/>
              </a:lnSpc>
            </a:pPr>
            <a:r>
              <a:rPr lang="en-US" altLang="en-US" sz="2800" dirty="0">
                <a:solidFill>
                  <a:srgbClr val="000099"/>
                </a:solidFill>
              </a:rPr>
              <a:t>Texas Council of Community Centers</a:t>
            </a:r>
          </a:p>
          <a:p>
            <a:pPr>
              <a:lnSpc>
                <a:spcPct val="90000"/>
              </a:lnSpc>
            </a:pPr>
            <a:r>
              <a:rPr lang="en-US" altLang="en-US" dirty="0">
                <a:solidFill>
                  <a:srgbClr val="000099"/>
                </a:solidFill>
              </a:rPr>
              <a:t>June 27, 2025</a:t>
            </a:r>
          </a:p>
          <a:p>
            <a:pPr>
              <a:lnSpc>
                <a:spcPct val="90000"/>
              </a:lnSpc>
            </a:pPr>
            <a:endParaRPr lang="en-US" altLang="en-US" dirty="0">
              <a:solidFill>
                <a:srgbClr val="000099"/>
              </a:solidFill>
            </a:endParaRPr>
          </a:p>
        </p:txBody>
      </p:sp>
      <p:pic>
        <p:nvPicPr>
          <p:cNvPr id="4100" name="Picture 4" descr="Logo_be_2">
            <a:extLst>
              <a:ext uri="{FF2B5EF4-FFF2-40B4-BE49-F238E27FC236}">
                <a16:creationId xmlns:a16="http://schemas.microsoft.com/office/drawing/2014/main" id="{FB498B55-A6EC-41FD-87CA-13463693F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11480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B07AD1A8-F0A0-44B7-9812-FEC3D1B89F20}"/>
              </a:ext>
            </a:extLst>
          </p:cNvPr>
          <p:cNvSpPr txBox="1">
            <a:spLocks noChangeArrowheads="1"/>
          </p:cNvSpPr>
          <p:nvPr/>
        </p:nvSpPr>
        <p:spPr bwMode="auto">
          <a:xfrm>
            <a:off x="0" y="5715000"/>
            <a:ext cx="9144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50000"/>
              </a:lnSpc>
              <a:spcBef>
                <a:spcPct val="50000"/>
              </a:spcBef>
              <a:buFontTx/>
              <a:buNone/>
            </a:pPr>
            <a:r>
              <a:rPr lang="en-US" altLang="en-US" sz="2000"/>
              <a:t>Michael A. Gillette, Ph.D.</a:t>
            </a:r>
          </a:p>
          <a:p>
            <a:pPr algn="ctr">
              <a:lnSpc>
                <a:spcPct val="50000"/>
              </a:lnSpc>
              <a:spcBef>
                <a:spcPct val="50000"/>
              </a:spcBef>
              <a:buFontTx/>
              <a:buNone/>
            </a:pPr>
            <a:r>
              <a:rPr lang="en-US" altLang="en-US" sz="2000"/>
              <a:t>(434)384-5322     mgillette@bsvinc.com </a:t>
            </a:r>
          </a:p>
          <a:p>
            <a:pPr algn="ctr">
              <a:lnSpc>
                <a:spcPct val="50000"/>
              </a:lnSpc>
              <a:spcBef>
                <a:spcPct val="50000"/>
              </a:spcBef>
              <a:buFontTx/>
              <a:buNone/>
            </a:pPr>
            <a:r>
              <a:rPr lang="en-US" altLang="en-US" sz="2000"/>
              <a:t>http://www.bsvinc.com</a:t>
            </a:r>
          </a:p>
        </p:txBody>
      </p:sp>
    </p:spTree>
  </p:cSld>
  <p:clrMapOvr>
    <a:masterClrMapping/>
  </p:clrMapOvr>
  <p:transition>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9B6F5BB-2720-44D6-AD08-90115A989C39}"/>
              </a:ext>
            </a:extLst>
          </p:cNvPr>
          <p:cNvSpPr>
            <a:spLocks noGrp="1" noChangeArrowheads="1"/>
          </p:cNvSpPr>
          <p:nvPr>
            <p:ph type="title" idx="4294967295"/>
          </p:nvPr>
        </p:nvSpPr>
        <p:spPr>
          <a:xfrm>
            <a:off x="0" y="2133600"/>
            <a:ext cx="9144000" cy="762000"/>
          </a:xfrm>
        </p:spPr>
        <p:txBody>
          <a:bodyPr/>
          <a:lstStyle/>
          <a:p>
            <a:r>
              <a:rPr lang="en-US" altLang="en-US" sz="7200" dirty="0">
                <a:solidFill>
                  <a:srgbClr val="000099"/>
                </a:solidFill>
              </a:rPr>
              <a:t>What We</a:t>
            </a:r>
            <a:br>
              <a:rPr lang="en-US" altLang="en-US" sz="7200" dirty="0">
                <a:solidFill>
                  <a:srgbClr val="000099"/>
                </a:solidFill>
              </a:rPr>
            </a:br>
            <a:r>
              <a:rPr lang="en-US" altLang="en-US" sz="7200" dirty="0">
                <a:solidFill>
                  <a:srgbClr val="000099"/>
                </a:solidFill>
              </a:rPr>
              <a:t>Will Not Discuss</a:t>
            </a:r>
          </a:p>
        </p:txBody>
      </p:sp>
    </p:spTree>
    <p:extLst>
      <p:ext uri="{BB962C8B-B14F-4D97-AF65-F5344CB8AC3E}">
        <p14:creationId xmlns:p14="http://schemas.microsoft.com/office/powerpoint/2010/main" val="1736101333"/>
      </p:ext>
    </p:extLst>
  </p:cSld>
  <p:clrMapOvr>
    <a:masterClrMapping/>
  </p:clrMapOvr>
  <p:transition>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0" y="2289383"/>
            <a:ext cx="9144000" cy="2667000"/>
          </a:xfrm>
        </p:spPr>
        <p:txBody>
          <a:bodyPr/>
          <a:lstStyle/>
          <a:p>
            <a:pPr marL="0" indent="0" algn="ctr">
              <a:buNone/>
            </a:pPr>
            <a:r>
              <a:rPr lang="en-US" altLang="en-US" sz="6600" dirty="0"/>
              <a:t>Intentional Immoral Uses</a:t>
            </a:r>
          </a:p>
        </p:txBody>
      </p:sp>
      <p:sp>
        <p:nvSpPr>
          <p:cNvPr id="13316" name="Text Box 4"/>
          <p:cNvSpPr txBox="1">
            <a:spLocks noChangeArrowheads="1"/>
          </p:cNvSpPr>
          <p:nvPr/>
        </p:nvSpPr>
        <p:spPr bwMode="auto">
          <a:xfrm>
            <a:off x="1524000" y="9906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 Simple Issue”</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2731091957"/>
      </p:ext>
    </p:extLst>
  </p:cSld>
  <p:clrMapOvr>
    <a:masterClrMapping/>
  </p:clrMapOvr>
  <p:transition>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0" y="2362200"/>
            <a:ext cx="9144000" cy="2667000"/>
          </a:xfrm>
        </p:spPr>
        <p:txBody>
          <a:bodyPr/>
          <a:lstStyle/>
          <a:p>
            <a:pPr marL="0" indent="0" algn="ctr">
              <a:buNone/>
            </a:pPr>
            <a:r>
              <a:rPr lang="en-US" altLang="en-US" sz="6600" dirty="0"/>
              <a:t>Deep Fakes</a:t>
            </a:r>
          </a:p>
          <a:p>
            <a:pPr>
              <a:buFontTx/>
              <a:buNone/>
            </a:pPr>
            <a:r>
              <a:rPr lang="en-US" altLang="en-US" sz="2400" dirty="0"/>
              <a:t>  </a:t>
            </a:r>
          </a:p>
        </p:txBody>
      </p:sp>
      <p:sp>
        <p:nvSpPr>
          <p:cNvPr id="13316" name="Text Box 4"/>
          <p:cNvSpPr txBox="1">
            <a:spLocks noChangeArrowheads="1"/>
          </p:cNvSpPr>
          <p:nvPr/>
        </p:nvSpPr>
        <p:spPr bwMode="auto">
          <a:xfrm>
            <a:off x="0" y="9906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 Less Simple </a:t>
            </a:r>
            <a:r>
              <a:rPr lang="en-US" altLang="en-US" sz="2800" dirty="0">
                <a:solidFill>
                  <a:srgbClr val="000099"/>
                </a:solidFill>
              </a:rPr>
              <a:t>Iteration of a Simple </a:t>
            </a: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Issue”</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229345370"/>
      </p:ext>
    </p:extLst>
  </p:cSld>
  <p:clrMapOvr>
    <a:masterClrMapping/>
  </p:clrMapOvr>
  <p:transition>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28600"/>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0" y="2590800"/>
            <a:ext cx="9144000" cy="519113"/>
          </a:xfrm>
        </p:spPr>
        <p:txBody>
          <a:bodyPr/>
          <a:lstStyle/>
          <a:p>
            <a:pPr algn="ctr">
              <a:buFontTx/>
              <a:buNone/>
            </a:pPr>
            <a:r>
              <a:rPr lang="en-US" altLang="en-US" sz="5400" dirty="0"/>
              <a:t>Autonomous Subroutines</a:t>
            </a:r>
          </a:p>
          <a:p>
            <a:pPr algn="ctr">
              <a:buFontTx/>
              <a:buNone/>
            </a:pPr>
            <a:r>
              <a:rPr lang="en-US" altLang="en-US" sz="3600" dirty="0"/>
              <a:t>(Cheating at Chess, Blackmailing Programmers)</a:t>
            </a:r>
          </a:p>
          <a:p>
            <a:pPr algn="ctr">
              <a:buFontTx/>
              <a:buNone/>
            </a:pPr>
            <a:r>
              <a:rPr lang="en-US" altLang="en-US" sz="2400" dirty="0"/>
              <a:t>  </a:t>
            </a:r>
          </a:p>
        </p:txBody>
      </p:sp>
      <p:sp>
        <p:nvSpPr>
          <p:cNvPr id="13316" name="Text Box 4"/>
          <p:cNvSpPr txBox="1">
            <a:spLocks noChangeArrowheads="1"/>
          </p:cNvSpPr>
          <p:nvPr/>
        </p:nvSpPr>
        <p:spPr bwMode="auto">
          <a:xfrm>
            <a:off x="0" y="990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The Biggest and Scariest Challenge</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13167146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9B6F5BB-2720-44D6-AD08-90115A989C39}"/>
              </a:ext>
            </a:extLst>
          </p:cNvPr>
          <p:cNvSpPr>
            <a:spLocks noGrp="1" noChangeArrowheads="1"/>
          </p:cNvSpPr>
          <p:nvPr>
            <p:ph type="title" idx="4294967295"/>
          </p:nvPr>
        </p:nvSpPr>
        <p:spPr>
          <a:xfrm>
            <a:off x="0" y="2286000"/>
            <a:ext cx="9144000" cy="762000"/>
          </a:xfrm>
        </p:spPr>
        <p:txBody>
          <a:bodyPr/>
          <a:lstStyle/>
          <a:p>
            <a:r>
              <a:rPr lang="en-US" altLang="en-US" sz="7200" dirty="0">
                <a:solidFill>
                  <a:srgbClr val="000099"/>
                </a:solidFill>
              </a:rPr>
              <a:t>What We Discussed Quickly Last Year</a:t>
            </a:r>
          </a:p>
        </p:txBody>
      </p:sp>
    </p:spTree>
    <p:extLst>
      <p:ext uri="{BB962C8B-B14F-4D97-AF65-F5344CB8AC3E}">
        <p14:creationId xmlns:p14="http://schemas.microsoft.com/office/powerpoint/2010/main" val="4138186965"/>
      </p:ext>
    </p:extLst>
  </p:cSld>
  <p:clrMapOvr>
    <a:masterClrMapping/>
  </p:clrMapOvr>
  <p:transition>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6807"/>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304800" y="1676400"/>
            <a:ext cx="8458200" cy="4876800"/>
          </a:xfrm>
        </p:spPr>
        <p:txBody>
          <a:bodyPr/>
          <a:lstStyle/>
          <a:p>
            <a:pPr>
              <a:buFontTx/>
              <a:buNone/>
            </a:pPr>
            <a:r>
              <a:rPr lang="en-US" altLang="en-US" sz="3600" dirty="0"/>
              <a:t>Inherent Bias:</a:t>
            </a:r>
          </a:p>
          <a:p>
            <a:pPr>
              <a:buFontTx/>
              <a:buNone/>
            </a:pPr>
            <a:endParaRPr lang="en-US" altLang="en-US" sz="1400" dirty="0"/>
          </a:p>
          <a:p>
            <a:pPr>
              <a:buFontTx/>
              <a:buNone/>
            </a:pPr>
            <a:r>
              <a:rPr lang="en-US" altLang="en-US" sz="2400" dirty="0"/>
              <a:t>  	  One of the most serious problems with AI in its present stage of evolution is its complete lack of critical thinking ability.  The AI is only able to re-package existing data based on statistical probabilities.  By definition, it will replicate any and all bias, both explicit and implicit, that it encounters.</a:t>
            </a:r>
          </a:p>
          <a:p>
            <a:pPr>
              <a:buFontTx/>
              <a:buNone/>
            </a:pPr>
            <a:endParaRPr lang="en-US" altLang="en-US" sz="2400" dirty="0"/>
          </a:p>
          <a:p>
            <a:pPr>
              <a:buFontTx/>
              <a:buNone/>
            </a:pPr>
            <a:r>
              <a:rPr lang="en-US" altLang="en-US" sz="2400" dirty="0"/>
              <a:t>	  Implicit bias is a major problem that AI will exacerbate. (social assumptions, outdated race-based diagnostic criteria, </a:t>
            </a:r>
            <a:r>
              <a:rPr lang="en-US" altLang="en-US" sz="2400" dirty="0" err="1"/>
              <a:t>underpresentative</a:t>
            </a:r>
            <a:r>
              <a:rPr lang="en-US" altLang="en-US" sz="2400" dirty="0"/>
              <a:t> study participation, publication bias, </a:t>
            </a:r>
            <a:r>
              <a:rPr lang="en-US" altLang="en-US" sz="2400" dirty="0" err="1"/>
              <a:t>etc</a:t>
            </a:r>
            <a:r>
              <a:rPr lang="en-US" altLang="en-US" sz="2400" dirty="0"/>
              <a:t>…)</a:t>
            </a:r>
          </a:p>
          <a:p>
            <a:pPr>
              <a:buFontTx/>
              <a:buNone/>
            </a:pPr>
            <a:r>
              <a:rPr lang="en-US" altLang="en-US" sz="2400" dirty="0"/>
              <a:t>  </a:t>
            </a:r>
          </a:p>
        </p:txBody>
      </p:sp>
      <p:sp>
        <p:nvSpPr>
          <p:cNvPr id="13316" name="Text Box 4"/>
          <p:cNvSpPr txBox="1">
            <a:spLocks noChangeArrowheads="1"/>
          </p:cNvSpPr>
          <p:nvPr/>
        </p:nvSpPr>
        <p:spPr bwMode="auto">
          <a:xfrm>
            <a:off x="0" y="852487"/>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dirty="0">
                <a:solidFill>
                  <a:srgbClr val="000099"/>
                </a:solidFill>
              </a:rPr>
              <a:t>“More Serious Issues”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cSld>
  <p:clrMapOvr>
    <a:masterClrMapping/>
  </p:clrMapOvr>
  <p:transition>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6807"/>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685800" y="1676400"/>
            <a:ext cx="7772400" cy="3886200"/>
          </a:xfrm>
        </p:spPr>
        <p:txBody>
          <a:bodyPr/>
          <a:lstStyle/>
          <a:p>
            <a:pPr>
              <a:buFontTx/>
              <a:buNone/>
            </a:pPr>
            <a:r>
              <a:rPr lang="en-US" altLang="en-US" sz="3600" dirty="0"/>
              <a:t>	</a:t>
            </a:r>
            <a:r>
              <a:rPr lang="en-US" altLang="en-US" sz="2800" dirty="0"/>
              <a:t>The most serious risk of bias in AI models derives from the lack of introspection or critical thinking.  By outputting results based solely on probabilistic assessment, the AI is unable to recognize deficits in the data upon which it is trained.  Alternatively, it is possible that by training AI on the totality of published data, biases will appear as background noise in the data set and will cancel out, generating a less biased result.</a:t>
            </a:r>
          </a:p>
          <a:p>
            <a:pPr>
              <a:buFontTx/>
              <a:buNone/>
            </a:pPr>
            <a:r>
              <a:rPr lang="en-US" altLang="en-US" sz="2400" dirty="0"/>
              <a:t>  </a:t>
            </a:r>
          </a:p>
        </p:txBody>
      </p:sp>
      <p:sp>
        <p:nvSpPr>
          <p:cNvPr id="13316" name="Text Box 4"/>
          <p:cNvSpPr txBox="1">
            <a:spLocks noChangeArrowheads="1"/>
          </p:cNvSpPr>
          <p:nvPr/>
        </p:nvSpPr>
        <p:spPr bwMode="auto">
          <a:xfrm>
            <a:off x="0" y="852487"/>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“Inherent Bias Analysis”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2279239481"/>
      </p:ext>
    </p:extLst>
  </p:cSld>
  <p:clrMapOvr>
    <a:masterClrMapping/>
  </p:clrMapOvr>
  <p:transition>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304800" y="1676400"/>
            <a:ext cx="8458200" cy="4876800"/>
          </a:xfrm>
        </p:spPr>
        <p:txBody>
          <a:bodyPr/>
          <a:lstStyle/>
          <a:p>
            <a:pPr>
              <a:buFontTx/>
              <a:buNone/>
            </a:pPr>
            <a:r>
              <a:rPr lang="en-US" altLang="en-US" sz="3600" dirty="0"/>
              <a:t>Social Equity:</a:t>
            </a:r>
          </a:p>
          <a:p>
            <a:pPr>
              <a:buFontTx/>
              <a:buNone/>
            </a:pPr>
            <a:r>
              <a:rPr lang="en-US" altLang="en-US" sz="2400" dirty="0"/>
              <a:t>  </a:t>
            </a:r>
          </a:p>
          <a:p>
            <a:pPr>
              <a:buFontTx/>
              <a:buNone/>
            </a:pPr>
            <a:r>
              <a:rPr lang="en-US" altLang="en-US" sz="2400" dirty="0"/>
              <a:t>	Given the costs that could be generated by the application of AI technologies, will some have access to high quality AI interventions while others do not?</a:t>
            </a:r>
          </a:p>
          <a:p>
            <a:pPr>
              <a:buFontTx/>
              <a:buNone/>
            </a:pPr>
            <a:endParaRPr lang="en-US" altLang="en-US" sz="2400" dirty="0"/>
          </a:p>
          <a:p>
            <a:pPr>
              <a:buFontTx/>
              <a:buNone/>
            </a:pPr>
            <a:r>
              <a:rPr lang="en-US" altLang="en-US" sz="2400" dirty="0"/>
              <a:t>	Given the cost savings that could be generated by the application of AI technologies, will some individuals be required to rely upon AI interventions while others are not?</a:t>
            </a:r>
          </a:p>
        </p:txBody>
      </p:sp>
      <p:sp>
        <p:nvSpPr>
          <p:cNvPr id="13316" name="Text Box 4"/>
          <p:cNvSpPr txBox="1">
            <a:spLocks noChangeArrowheads="1"/>
          </p:cNvSpPr>
          <p:nvPr/>
        </p:nvSpPr>
        <p:spPr bwMode="auto">
          <a:xfrm>
            <a:off x="1524000" y="9906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dirty="0">
                <a:solidFill>
                  <a:srgbClr val="000099"/>
                </a:solidFill>
              </a:rPr>
              <a:t>“Equity and Access”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31731741"/>
      </p:ext>
    </p:extLst>
  </p:cSld>
  <p:clrMapOvr>
    <a:masterClrMapping/>
  </p:clrMapOvr>
  <p:transition>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1913"/>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533400" y="1447800"/>
            <a:ext cx="8458200" cy="4876800"/>
          </a:xfrm>
        </p:spPr>
        <p:txBody>
          <a:bodyPr/>
          <a:lstStyle/>
          <a:p>
            <a:pPr>
              <a:buFontTx/>
              <a:buNone/>
            </a:pPr>
            <a:r>
              <a:rPr lang="en-US" altLang="en-US" sz="3600" dirty="0"/>
              <a:t>This issue could present itself in multiple ways:</a:t>
            </a:r>
          </a:p>
          <a:p>
            <a:pPr>
              <a:buFont typeface="Wingdings" panose="05000000000000000000" pitchFamily="2" charset="2"/>
              <a:buChar char="Ø"/>
            </a:pPr>
            <a:r>
              <a:rPr lang="en-US" altLang="en-US" sz="3600" dirty="0"/>
              <a:t>Only the wealthy can access AI</a:t>
            </a:r>
          </a:p>
          <a:p>
            <a:pPr>
              <a:buFont typeface="Wingdings" panose="05000000000000000000" pitchFamily="2" charset="2"/>
              <a:buChar char="Ø"/>
            </a:pPr>
            <a:r>
              <a:rPr lang="en-US" altLang="en-US" sz="3600" dirty="0"/>
              <a:t>Only the wealthy can access preferred human interactions</a:t>
            </a:r>
          </a:p>
          <a:p>
            <a:pPr>
              <a:buFont typeface="Wingdings" panose="05000000000000000000" pitchFamily="2" charset="2"/>
              <a:buChar char="Ø"/>
            </a:pPr>
            <a:r>
              <a:rPr lang="en-US" altLang="en-US" sz="3600" dirty="0"/>
              <a:t>Only the wealthy can access high-end AI while others are forced into lower quality AI interactions</a:t>
            </a:r>
            <a:endParaRPr lang="en-US" altLang="en-US" sz="2400" dirty="0"/>
          </a:p>
        </p:txBody>
      </p:sp>
      <p:sp>
        <p:nvSpPr>
          <p:cNvPr id="13316" name="Text Box 4"/>
          <p:cNvSpPr txBox="1">
            <a:spLocks noChangeArrowheads="1"/>
          </p:cNvSpPr>
          <p:nvPr/>
        </p:nvSpPr>
        <p:spPr bwMode="auto">
          <a:xfrm>
            <a:off x="0" y="749614"/>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“Equity and Access Analysis”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589239757"/>
      </p:ext>
    </p:extLst>
  </p:cSld>
  <p:clrMapOvr>
    <a:masterClrMapping/>
  </p:clrMapOvr>
  <p:transition>
    <p:pull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8100"/>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685800" y="1600200"/>
            <a:ext cx="7772400" cy="4038600"/>
          </a:xfrm>
        </p:spPr>
        <p:txBody>
          <a:bodyPr/>
          <a:lstStyle/>
          <a:p>
            <a:pPr>
              <a:buFontTx/>
              <a:buNone/>
            </a:pPr>
            <a:r>
              <a:rPr lang="en-US" altLang="en-US" sz="3600" dirty="0"/>
              <a:t>Data Collection, Access, and Privacy:</a:t>
            </a:r>
            <a:endParaRPr lang="en-US" altLang="en-US" sz="800" dirty="0"/>
          </a:p>
          <a:p>
            <a:pPr>
              <a:buFontTx/>
              <a:buNone/>
            </a:pPr>
            <a:r>
              <a:rPr lang="en-US" altLang="en-US" sz="800" dirty="0"/>
              <a:t>  </a:t>
            </a:r>
          </a:p>
          <a:p>
            <a:pPr>
              <a:buFontTx/>
              <a:buNone/>
            </a:pPr>
            <a:r>
              <a:rPr lang="en-US" altLang="en-US" sz="2400" dirty="0"/>
              <a:t>	AI systems need to be “trained” on specific data sets in order to be effective. Which data sets will be used?  Must people give consent for their data to be used? How do we store and use the tremendous amount of data that AI could produce?</a:t>
            </a:r>
            <a:endParaRPr lang="en-US" altLang="en-US" sz="1100" dirty="0"/>
          </a:p>
        </p:txBody>
      </p:sp>
      <p:sp>
        <p:nvSpPr>
          <p:cNvPr id="13316" name="Text Box 4"/>
          <p:cNvSpPr txBox="1">
            <a:spLocks noChangeArrowheads="1"/>
          </p:cNvSpPr>
          <p:nvPr/>
        </p:nvSpPr>
        <p:spPr bwMode="auto">
          <a:xfrm>
            <a:off x="0" y="8001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dirty="0">
                <a:solidFill>
                  <a:srgbClr val="000099"/>
                </a:solidFill>
              </a:rPr>
              <a:t>“Data Gathering and Protection”</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804032878"/>
      </p:ext>
    </p:extLst>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0C231-A6DC-70B7-D22A-3F18EDF27F44}"/>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DA258987-12A8-F001-AA68-CEDBF81B06DB}"/>
              </a:ext>
            </a:extLst>
          </p:cNvPr>
          <p:cNvSpPr>
            <a:spLocks noGrp="1" noChangeArrowheads="1"/>
          </p:cNvSpPr>
          <p:nvPr>
            <p:ph type="title" idx="4294967295"/>
          </p:nvPr>
        </p:nvSpPr>
        <p:spPr>
          <a:xfrm>
            <a:off x="0" y="2438400"/>
            <a:ext cx="9144000" cy="762000"/>
          </a:xfrm>
        </p:spPr>
        <p:txBody>
          <a:bodyPr/>
          <a:lstStyle/>
          <a:p>
            <a:r>
              <a:rPr lang="en-US" altLang="en-US" sz="7200" dirty="0">
                <a:solidFill>
                  <a:srgbClr val="990033"/>
                </a:solidFill>
              </a:rPr>
              <a:t>Check-in Code:</a:t>
            </a:r>
            <a:br>
              <a:rPr lang="en-US" altLang="en-US" sz="7200" dirty="0">
                <a:solidFill>
                  <a:srgbClr val="990033"/>
                </a:solidFill>
              </a:rPr>
            </a:br>
            <a:r>
              <a:rPr lang="en-US" altLang="en-US" sz="7200" dirty="0">
                <a:solidFill>
                  <a:srgbClr val="990033"/>
                </a:solidFill>
              </a:rPr>
              <a:t>4003</a:t>
            </a:r>
          </a:p>
        </p:txBody>
      </p:sp>
    </p:spTree>
    <p:extLst>
      <p:ext uri="{BB962C8B-B14F-4D97-AF65-F5344CB8AC3E}">
        <p14:creationId xmlns:p14="http://schemas.microsoft.com/office/powerpoint/2010/main" val="3454545113"/>
      </p:ext>
    </p:extLst>
  </p:cSld>
  <p:clrMapOvr>
    <a:masterClrMapping/>
  </p:clrMapOvr>
  <p:transition>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8100"/>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685800" y="1409700"/>
            <a:ext cx="7772400" cy="4038600"/>
          </a:xfrm>
        </p:spPr>
        <p:txBody>
          <a:bodyPr/>
          <a:lstStyle/>
          <a:p>
            <a:pPr>
              <a:buFontTx/>
              <a:buNone/>
            </a:pPr>
            <a:r>
              <a:rPr lang="en-US" altLang="en-US" sz="3600" dirty="0"/>
              <a:t>	Consider the analogue of leftover tissue and blood use.  If providers are only given access to client information for a specific purpose, then any other use of that information will be unconsented and unethical. Should AI collected data be routinely destroyed unless clients consent for additional use?</a:t>
            </a:r>
            <a:endParaRPr lang="en-US" altLang="en-US" sz="1100" dirty="0"/>
          </a:p>
        </p:txBody>
      </p:sp>
      <p:sp>
        <p:nvSpPr>
          <p:cNvPr id="13316" name="Text Box 4"/>
          <p:cNvSpPr txBox="1">
            <a:spLocks noChangeArrowheads="1"/>
          </p:cNvSpPr>
          <p:nvPr/>
        </p:nvSpPr>
        <p:spPr bwMode="auto">
          <a:xfrm>
            <a:off x="0" y="8001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“Data Gathering Analysis”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239857986"/>
      </p:ext>
    </p:extLst>
  </p:cSld>
  <p:clrMapOvr>
    <a:masterClrMapping/>
  </p:clrMapOvr>
  <p:transition>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1913"/>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342900" y="1405461"/>
            <a:ext cx="8458200" cy="4648200"/>
          </a:xfrm>
        </p:spPr>
        <p:txBody>
          <a:bodyPr/>
          <a:lstStyle/>
          <a:p>
            <a:pPr>
              <a:buFontTx/>
              <a:buNone/>
            </a:pPr>
            <a:r>
              <a:rPr lang="en-US" altLang="en-US" sz="3600" dirty="0"/>
              <a:t>Transparency Type One:</a:t>
            </a:r>
            <a:endParaRPr lang="en-US" altLang="en-US" sz="2400" dirty="0"/>
          </a:p>
          <a:p>
            <a:pPr>
              <a:buFontTx/>
              <a:buNone/>
            </a:pPr>
            <a:r>
              <a:rPr lang="en-US" altLang="en-US" sz="2400" dirty="0"/>
              <a:t>	Do recipients of care have a right to know when a report or diagnosis is generated by AI?  For instance, technology now exists that would allow an AI to record everything that is said in a clinical encounter and to then generate a summary of the event and recommendations for diagnosis and follow-up work.  Would it be ethical for a mental health provider to use such technology to create a first draft of a progress note? How is this different than providers using scribes during patient encounters?  If this technology is used, must the provider disclose that fact to patients, other providers, or third-party payers?</a:t>
            </a:r>
          </a:p>
        </p:txBody>
      </p:sp>
      <p:sp>
        <p:nvSpPr>
          <p:cNvPr id="13316" name="Text Box 4"/>
          <p:cNvSpPr txBox="1">
            <a:spLocks noChangeArrowheads="1"/>
          </p:cNvSpPr>
          <p:nvPr/>
        </p:nvSpPr>
        <p:spPr bwMode="auto">
          <a:xfrm>
            <a:off x="0" y="823913"/>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dirty="0">
                <a:solidFill>
                  <a:srgbClr val="000099"/>
                </a:solidFill>
              </a:rPr>
              <a:t>“Disclosure Issues”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882628616"/>
      </p:ext>
    </p:extLst>
  </p:cSld>
  <p:clrMapOvr>
    <a:masterClrMapping/>
  </p:clrMapOvr>
  <p:transition>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1913"/>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914400" y="1371600"/>
            <a:ext cx="7696200" cy="3395139"/>
          </a:xfrm>
        </p:spPr>
        <p:txBody>
          <a:bodyPr/>
          <a:lstStyle/>
          <a:p>
            <a:pPr>
              <a:buFontTx/>
              <a:buNone/>
            </a:pPr>
            <a:r>
              <a:rPr lang="en-US" altLang="en-US" sz="3600" dirty="0"/>
              <a:t>	When was the last time you asked your accountant if he used a calculator to do your taxes?  Is the use of an excel spreadsheet disclosed to the IRS?</a:t>
            </a:r>
          </a:p>
          <a:p>
            <a:pPr>
              <a:buFontTx/>
              <a:buNone/>
            </a:pPr>
            <a:r>
              <a:rPr lang="en-US" altLang="en-US" sz="3600" dirty="0"/>
              <a:t>	Corrected for confidentiality (data use), must we disclose information about the tools that we use?</a:t>
            </a:r>
          </a:p>
        </p:txBody>
      </p:sp>
      <p:sp>
        <p:nvSpPr>
          <p:cNvPr id="13316" name="Text Box 4"/>
          <p:cNvSpPr txBox="1">
            <a:spLocks noChangeArrowheads="1"/>
          </p:cNvSpPr>
          <p:nvPr/>
        </p:nvSpPr>
        <p:spPr bwMode="auto">
          <a:xfrm>
            <a:off x="0" y="823913"/>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“Transparency Type One Analysis”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2010941545"/>
      </p:ext>
    </p:extLst>
  </p:cSld>
  <p:clrMapOvr>
    <a:masterClrMapping/>
  </p:clrMapOvr>
  <p:transition>
    <p:pull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1913"/>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990600" y="1524000"/>
            <a:ext cx="6934200" cy="4648200"/>
          </a:xfrm>
        </p:spPr>
        <p:txBody>
          <a:bodyPr/>
          <a:lstStyle/>
          <a:p>
            <a:pPr>
              <a:buFontTx/>
              <a:buNone/>
            </a:pPr>
            <a:r>
              <a:rPr lang="en-US" altLang="en-US" sz="3600" dirty="0"/>
              <a:t>Transparency Type Two:</a:t>
            </a:r>
          </a:p>
          <a:p>
            <a:pPr>
              <a:buFontTx/>
              <a:buNone/>
            </a:pPr>
            <a:endParaRPr lang="en-US" altLang="en-US" sz="2400" dirty="0"/>
          </a:p>
          <a:p>
            <a:pPr>
              <a:buFontTx/>
              <a:buNone/>
            </a:pPr>
            <a:r>
              <a:rPr lang="en-US" altLang="en-US" sz="2400" dirty="0"/>
              <a:t>	Would it be ethical to present a robotic interface as authentically human?  Beyond robocalls, would it be ethical to use a synthetic companion to soothe the mood of an individual with dementia if the patient cannot differentiate between a machine and a biological care provider?  Is there any ethical issue associated with the use of chatbots if there is full disclosure of their use?</a:t>
            </a:r>
          </a:p>
          <a:p>
            <a:pPr>
              <a:buFontTx/>
              <a:buNone/>
            </a:pPr>
            <a:r>
              <a:rPr lang="en-US" altLang="en-US" sz="2400" dirty="0"/>
              <a:t>  </a:t>
            </a:r>
          </a:p>
        </p:txBody>
      </p:sp>
      <p:sp>
        <p:nvSpPr>
          <p:cNvPr id="13316" name="Text Box 4"/>
          <p:cNvSpPr txBox="1">
            <a:spLocks noChangeArrowheads="1"/>
          </p:cNvSpPr>
          <p:nvPr/>
        </p:nvSpPr>
        <p:spPr bwMode="auto">
          <a:xfrm>
            <a:off x="0" y="823913"/>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“Disclosure Issues”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3496498462"/>
      </p:ext>
    </p:extLst>
  </p:cSld>
  <p:clrMapOvr>
    <a:masterClrMapping/>
  </p:clrMapOvr>
  <p:transition>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1913"/>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1752600" y="1676400"/>
            <a:ext cx="6400800" cy="4648200"/>
          </a:xfrm>
        </p:spPr>
        <p:txBody>
          <a:bodyPr/>
          <a:lstStyle/>
          <a:p>
            <a:pPr>
              <a:buFontTx/>
              <a:buNone/>
            </a:pPr>
            <a:r>
              <a:rPr lang="en-US" altLang="en-US" sz="3600" dirty="0"/>
              <a:t>Should we ever lie to patients?</a:t>
            </a:r>
          </a:p>
          <a:p>
            <a:pPr>
              <a:buFontTx/>
              <a:buNone/>
            </a:pPr>
            <a:endParaRPr lang="en-US" altLang="en-US" sz="3600" dirty="0"/>
          </a:p>
          <a:p>
            <a:pPr>
              <a:buFont typeface="Wingdings" panose="05000000000000000000" pitchFamily="2" charset="2"/>
              <a:buChar char="Ø"/>
            </a:pPr>
            <a:r>
              <a:rPr lang="en-US" altLang="en-US" sz="3600" dirty="0"/>
              <a:t>Your dogs are fine.</a:t>
            </a:r>
          </a:p>
          <a:p>
            <a:pPr>
              <a:buFont typeface="Wingdings" panose="05000000000000000000" pitchFamily="2" charset="2"/>
              <a:buChar char="Ø"/>
            </a:pPr>
            <a:r>
              <a:rPr lang="en-US" altLang="en-US" sz="3600" dirty="0"/>
              <a:t>The kids are on the way.</a:t>
            </a:r>
          </a:p>
          <a:p>
            <a:pPr>
              <a:buFont typeface="Wingdings" panose="05000000000000000000" pitchFamily="2" charset="2"/>
              <a:buChar char="Ø"/>
            </a:pPr>
            <a:r>
              <a:rPr lang="en-US" altLang="en-US" sz="3600" dirty="0"/>
              <a:t>Placebos</a:t>
            </a:r>
            <a:endParaRPr lang="en-US" altLang="en-US" sz="2400" dirty="0"/>
          </a:p>
          <a:p>
            <a:pPr>
              <a:buFontTx/>
              <a:buNone/>
            </a:pPr>
            <a:r>
              <a:rPr lang="en-US" altLang="en-US" sz="2400" dirty="0"/>
              <a:t>  </a:t>
            </a:r>
          </a:p>
        </p:txBody>
      </p:sp>
      <p:sp>
        <p:nvSpPr>
          <p:cNvPr id="13316" name="Text Box 4"/>
          <p:cNvSpPr txBox="1">
            <a:spLocks noChangeArrowheads="1"/>
          </p:cNvSpPr>
          <p:nvPr/>
        </p:nvSpPr>
        <p:spPr bwMode="auto">
          <a:xfrm>
            <a:off x="0" y="823913"/>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“Transparency Type Two Analysis”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91796246"/>
      </p:ext>
    </p:extLst>
  </p:cSld>
  <p:clrMapOvr>
    <a:masterClrMapping/>
  </p:clrMapOvr>
  <p:transition>
    <p:pull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647700" y="1765883"/>
            <a:ext cx="7848600" cy="3048000"/>
          </a:xfrm>
        </p:spPr>
        <p:txBody>
          <a:bodyPr/>
          <a:lstStyle/>
          <a:p>
            <a:pPr>
              <a:buFontTx/>
              <a:buNone/>
            </a:pPr>
            <a:r>
              <a:rPr lang="en-US" altLang="en-US" sz="3600" dirty="0"/>
              <a:t>Caring, Reciprocity, and Intentionality:</a:t>
            </a:r>
          </a:p>
          <a:p>
            <a:pPr>
              <a:buFontTx/>
              <a:buNone/>
            </a:pPr>
            <a:r>
              <a:rPr lang="en-US" altLang="en-US" sz="2400" dirty="0"/>
              <a:t>  </a:t>
            </a:r>
          </a:p>
          <a:p>
            <a:pPr>
              <a:buFontTx/>
              <a:buNone/>
            </a:pPr>
            <a:r>
              <a:rPr lang="en-US" altLang="en-US" sz="2400" dirty="0"/>
              <a:t>	Are any human interactions defined by an ethic of caring that involves an intentional relationship based on an emotional commitment?  In healthcare, for instance, is the provider-recipient relationship bi-lateral? Should we be concerned with whether or not a provider actually “cares” for the individual served?</a:t>
            </a:r>
          </a:p>
        </p:txBody>
      </p:sp>
      <p:sp>
        <p:nvSpPr>
          <p:cNvPr id="13316" name="Text Box 4"/>
          <p:cNvSpPr txBox="1">
            <a:spLocks noChangeArrowheads="1"/>
          </p:cNvSpPr>
          <p:nvPr/>
        </p:nvSpPr>
        <p:spPr bwMode="auto">
          <a:xfrm>
            <a:off x="1524000" y="9906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dirty="0">
                <a:solidFill>
                  <a:srgbClr val="000099"/>
                </a:solidFill>
              </a:rPr>
              <a:t>“Relational Issues”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511865515"/>
      </p:ext>
    </p:extLst>
  </p:cSld>
  <p:clrMapOvr>
    <a:masterClrMapping/>
  </p:clrMapOvr>
  <p:transition>
    <p:pull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1219200" y="1752600"/>
            <a:ext cx="7010400" cy="3505200"/>
          </a:xfrm>
        </p:spPr>
        <p:txBody>
          <a:bodyPr/>
          <a:lstStyle/>
          <a:p>
            <a:pPr>
              <a:buFontTx/>
              <a:buNone/>
            </a:pPr>
            <a:r>
              <a:rPr lang="en-US" altLang="en-US" sz="3600" dirty="0"/>
              <a:t>Interpersonal Value</a:t>
            </a:r>
            <a:r>
              <a:rPr lang="en-US" altLang="en-US" sz="2400" dirty="0"/>
              <a:t>:</a:t>
            </a:r>
          </a:p>
          <a:p>
            <a:pPr>
              <a:buFontTx/>
              <a:buNone/>
            </a:pPr>
            <a:r>
              <a:rPr lang="en-US" altLang="en-US" sz="2400" dirty="0"/>
              <a:t>  </a:t>
            </a:r>
          </a:p>
          <a:p>
            <a:pPr>
              <a:buFontTx/>
              <a:buNone/>
            </a:pPr>
            <a:r>
              <a:rPr lang="en-US" altLang="en-US" sz="2400" dirty="0"/>
              <a:t>	  As a continuation of the previous concern, what about the value of “therapeutic touch”?  Is there a social and emotional component of human relationships that cannot be replicated by non-intentional beings?  Would an artificially heated “hand”, do as well as its biological human counterpart?</a:t>
            </a:r>
          </a:p>
        </p:txBody>
      </p:sp>
      <p:sp>
        <p:nvSpPr>
          <p:cNvPr id="13316" name="Text Box 4"/>
          <p:cNvSpPr txBox="1">
            <a:spLocks noChangeArrowheads="1"/>
          </p:cNvSpPr>
          <p:nvPr/>
        </p:nvSpPr>
        <p:spPr bwMode="auto">
          <a:xfrm>
            <a:off x="1524000" y="9906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dirty="0">
                <a:solidFill>
                  <a:srgbClr val="000099"/>
                </a:solidFill>
              </a:rPr>
              <a:t>“Relational Issues”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4138621483"/>
      </p:ext>
    </p:extLst>
  </p:cSld>
  <p:clrMapOvr>
    <a:masterClrMapping/>
  </p:clrMapOvr>
  <p:transition>
    <p:pull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1295400" y="1905000"/>
            <a:ext cx="7010400" cy="3505200"/>
          </a:xfrm>
        </p:spPr>
        <p:txBody>
          <a:bodyPr/>
          <a:lstStyle/>
          <a:p>
            <a:pPr>
              <a:buFontTx/>
              <a:buNone/>
            </a:pPr>
            <a:r>
              <a:rPr lang="en-US" altLang="en-US" sz="3600" dirty="0"/>
              <a:t>	We must distinguish between assessing the moral value of an action vs. the moral value of an actor. What matters most- relationships or outcomes?</a:t>
            </a:r>
            <a:endParaRPr lang="en-US" altLang="en-US" sz="2400" dirty="0"/>
          </a:p>
        </p:txBody>
      </p:sp>
      <p:sp>
        <p:nvSpPr>
          <p:cNvPr id="13316" name="Text Box 4"/>
          <p:cNvSpPr txBox="1">
            <a:spLocks noChangeArrowheads="1"/>
          </p:cNvSpPr>
          <p:nvPr/>
        </p:nvSpPr>
        <p:spPr bwMode="auto">
          <a:xfrm>
            <a:off x="1524000" y="9906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“Relational Issues Analysis”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3300632817"/>
      </p:ext>
    </p:extLst>
  </p:cSld>
  <p:clrMapOvr>
    <a:masterClrMapping/>
  </p:clrMapOvr>
  <p:transition>
    <p:pull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304800" y="1676400"/>
            <a:ext cx="8458200" cy="4191000"/>
          </a:xfrm>
        </p:spPr>
        <p:txBody>
          <a:bodyPr/>
          <a:lstStyle/>
          <a:p>
            <a:pPr>
              <a:buFontTx/>
              <a:buNone/>
            </a:pPr>
            <a:r>
              <a:rPr lang="en-US" altLang="en-US" sz="3600" dirty="0"/>
              <a:t>	Quality of Care in Healthcare Applications- Verification and Oversight:</a:t>
            </a:r>
          </a:p>
          <a:p>
            <a:pPr>
              <a:buFontTx/>
              <a:buNone/>
            </a:pPr>
            <a:r>
              <a:rPr lang="en-US" altLang="en-US" sz="2400" dirty="0"/>
              <a:t>  </a:t>
            </a:r>
          </a:p>
          <a:p>
            <a:pPr>
              <a:buFontTx/>
              <a:buNone/>
            </a:pPr>
            <a:r>
              <a:rPr lang="en-US" altLang="en-US" sz="2400" dirty="0"/>
              <a:t>	  If a significant level of trust exists in AI care providers, who will provide oversight to verify that results are appropriate and diagnoses are correct?  What checks and balances are in place?  How can you assess accuracy if you cannot analyze the underlying data as quickly or completely as the AI model?</a:t>
            </a:r>
          </a:p>
        </p:txBody>
      </p:sp>
      <p:sp>
        <p:nvSpPr>
          <p:cNvPr id="13316" name="Text Box 4"/>
          <p:cNvSpPr txBox="1">
            <a:spLocks noChangeArrowheads="1"/>
          </p:cNvSpPr>
          <p:nvPr/>
        </p:nvSpPr>
        <p:spPr bwMode="auto">
          <a:xfrm>
            <a:off x="1524000" y="9906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dirty="0">
                <a:solidFill>
                  <a:srgbClr val="000099"/>
                </a:solidFill>
              </a:rPr>
              <a:t>“Accountability Issues”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2383283046"/>
      </p:ext>
    </p:extLst>
  </p:cSld>
  <p:clrMapOvr>
    <a:masterClrMapping/>
  </p:clrMapOvr>
  <p:transition>
    <p:pull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1104900" y="1752600"/>
            <a:ext cx="7086600" cy="4110911"/>
          </a:xfrm>
        </p:spPr>
        <p:txBody>
          <a:bodyPr/>
          <a:lstStyle/>
          <a:p>
            <a:pPr>
              <a:buFontTx/>
              <a:buNone/>
            </a:pPr>
            <a:r>
              <a:rPr lang="en-US" altLang="en-US" sz="3600" dirty="0"/>
              <a:t>Moral Agency and Responsibility:</a:t>
            </a:r>
          </a:p>
          <a:p>
            <a:pPr>
              <a:buFontTx/>
              <a:buNone/>
            </a:pPr>
            <a:r>
              <a:rPr lang="en-US" altLang="en-US" sz="2400" dirty="0"/>
              <a:t>  </a:t>
            </a:r>
          </a:p>
          <a:p>
            <a:pPr>
              <a:buFontTx/>
              <a:buNone/>
            </a:pPr>
            <a:r>
              <a:rPr lang="en-US" altLang="en-US" sz="2400" dirty="0"/>
              <a:t>	Who will be responsible if an automaton makes a mistake?  Who pays when the AI healthcare kills a patient?  Not all bad outcomes are the result of poor practice, however, so who will have the moral agency to hold responsibility based on a differentiation of responsible and irresponsible behavior?</a:t>
            </a:r>
          </a:p>
        </p:txBody>
      </p:sp>
      <p:sp>
        <p:nvSpPr>
          <p:cNvPr id="13316" name="Text Box 4"/>
          <p:cNvSpPr txBox="1">
            <a:spLocks noChangeArrowheads="1"/>
          </p:cNvSpPr>
          <p:nvPr/>
        </p:nvSpPr>
        <p:spPr bwMode="auto">
          <a:xfrm>
            <a:off x="1524000" y="9906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dirty="0">
                <a:solidFill>
                  <a:srgbClr val="000099"/>
                </a:solidFill>
              </a:rPr>
              <a:t>“Accountability Issues”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2056797664"/>
      </p:ext>
    </p:extLst>
  </p:cSld>
  <p:clrMapOvr>
    <a:masterClrMapping/>
  </p:clrMapOvr>
  <p:transition>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9B6F5BB-2720-44D6-AD08-90115A989C39}"/>
              </a:ext>
            </a:extLst>
          </p:cNvPr>
          <p:cNvSpPr>
            <a:spLocks noGrp="1" noChangeArrowheads="1"/>
          </p:cNvSpPr>
          <p:nvPr>
            <p:ph type="title" idx="4294967295"/>
          </p:nvPr>
        </p:nvSpPr>
        <p:spPr>
          <a:xfrm>
            <a:off x="0" y="2286000"/>
            <a:ext cx="9144000" cy="762000"/>
          </a:xfrm>
        </p:spPr>
        <p:txBody>
          <a:bodyPr/>
          <a:lstStyle/>
          <a:p>
            <a:r>
              <a:rPr lang="en-US" altLang="en-US" sz="7200" dirty="0">
                <a:solidFill>
                  <a:srgbClr val="000099"/>
                </a:solidFill>
              </a:rPr>
              <a:t>A Quick Review</a:t>
            </a:r>
            <a:br>
              <a:rPr lang="en-US" altLang="en-US" sz="7200" dirty="0">
                <a:solidFill>
                  <a:srgbClr val="000099"/>
                </a:solidFill>
              </a:rPr>
            </a:br>
            <a:r>
              <a:rPr lang="en-US" altLang="en-US" sz="7200" dirty="0">
                <a:solidFill>
                  <a:srgbClr val="000099"/>
                </a:solidFill>
              </a:rPr>
              <a:t>From Last Year</a:t>
            </a:r>
          </a:p>
        </p:txBody>
      </p:sp>
    </p:spTree>
    <p:extLst>
      <p:ext uri="{BB962C8B-B14F-4D97-AF65-F5344CB8AC3E}">
        <p14:creationId xmlns:p14="http://schemas.microsoft.com/office/powerpoint/2010/main" val="190547066"/>
      </p:ext>
    </p:extLst>
  </p:cSld>
  <p:clrMapOvr>
    <a:masterClrMapping/>
  </p:clrMapOvr>
  <p:transition>
    <p:pull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94" y="76200"/>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1028700" y="1676400"/>
            <a:ext cx="7086600" cy="1981200"/>
          </a:xfrm>
        </p:spPr>
        <p:txBody>
          <a:bodyPr/>
          <a:lstStyle/>
          <a:p>
            <a:pPr>
              <a:buFontTx/>
              <a:buNone/>
            </a:pPr>
            <a:r>
              <a:rPr lang="en-US" altLang="en-US" sz="3600" dirty="0"/>
              <a:t>	</a:t>
            </a:r>
            <a:r>
              <a:rPr lang="en-US" altLang="en-US" sz="2800" dirty="0"/>
              <a:t>Once sufficient trust is placed in AI processes, will errors become the equivalent of “acts of God”?</a:t>
            </a:r>
          </a:p>
        </p:txBody>
      </p:sp>
      <p:sp>
        <p:nvSpPr>
          <p:cNvPr id="13316" name="Text Box 4"/>
          <p:cNvSpPr txBox="1">
            <a:spLocks noChangeArrowheads="1"/>
          </p:cNvSpPr>
          <p:nvPr/>
        </p:nvSpPr>
        <p:spPr bwMode="auto">
          <a:xfrm>
            <a:off x="-9788" y="776286"/>
            <a:ext cx="914889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“Accountability Issues Analysis”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
        <p:nvSpPr>
          <p:cNvPr id="2" name="TextBox 1">
            <a:extLst>
              <a:ext uri="{FF2B5EF4-FFF2-40B4-BE49-F238E27FC236}">
                <a16:creationId xmlns:a16="http://schemas.microsoft.com/office/drawing/2014/main" id="{69D933D8-8C0C-6760-1A02-40D7B9FB689E}"/>
              </a:ext>
            </a:extLst>
          </p:cNvPr>
          <p:cNvSpPr txBox="1"/>
          <p:nvPr/>
        </p:nvSpPr>
        <p:spPr>
          <a:xfrm>
            <a:off x="1371600" y="3657600"/>
            <a:ext cx="7010400" cy="1815882"/>
          </a:xfrm>
          <a:prstGeom prst="rect">
            <a:avLst/>
          </a:prstGeom>
          <a:noFill/>
        </p:spPr>
        <p:txBody>
          <a:bodyPr wrap="square" rtlCol="0">
            <a:spAutoFit/>
          </a:bodyPr>
          <a:lstStyle/>
          <a:p>
            <a:r>
              <a:rPr lang="en-US" sz="2800" dirty="0"/>
              <a:t>Is there a moral difference in trusting AI with regard to objective data analysis (e.g. radiologic imaging) as opposed to decisions that involve subjective value judgments (e.g. the triage)?</a:t>
            </a:r>
          </a:p>
        </p:txBody>
      </p:sp>
    </p:spTree>
    <p:extLst>
      <p:ext uri="{BB962C8B-B14F-4D97-AF65-F5344CB8AC3E}">
        <p14:creationId xmlns:p14="http://schemas.microsoft.com/office/powerpoint/2010/main" val="250522939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94" y="76200"/>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1028700" y="2057400"/>
            <a:ext cx="7086600" cy="1981200"/>
          </a:xfrm>
        </p:spPr>
        <p:txBody>
          <a:bodyPr/>
          <a:lstStyle/>
          <a:p>
            <a:pPr>
              <a:buFontTx/>
              <a:buNone/>
            </a:pPr>
            <a:r>
              <a:rPr lang="en-US" altLang="en-US" sz="3600" dirty="0"/>
              <a:t>	</a:t>
            </a:r>
            <a:r>
              <a:rPr lang="en-US" altLang="en-US" sz="2800" dirty="0"/>
              <a:t>We already trust the “human black box” (intuition), and we even trust the “dog black box” (cancer sniffing dogs). Why wouldn’t we trust the AI black box? Is this an unreasonable bias toward the biological?</a:t>
            </a:r>
          </a:p>
        </p:txBody>
      </p:sp>
      <p:sp>
        <p:nvSpPr>
          <p:cNvPr id="13316" name="Text Box 4"/>
          <p:cNvSpPr txBox="1">
            <a:spLocks noChangeArrowheads="1"/>
          </p:cNvSpPr>
          <p:nvPr/>
        </p:nvSpPr>
        <p:spPr bwMode="auto">
          <a:xfrm>
            <a:off x="-9788" y="776286"/>
            <a:ext cx="914889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“Accountability Issues Analysis”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3072131377"/>
      </p:ext>
    </p:extLst>
  </p:cSld>
  <p:clrMapOvr>
    <a:masterClrMapping/>
  </p:clrMapOvr>
  <p:transition>
    <p:pull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28600"/>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966132" y="1752600"/>
            <a:ext cx="7364136" cy="4343400"/>
          </a:xfrm>
        </p:spPr>
        <p:txBody>
          <a:bodyPr/>
          <a:lstStyle/>
          <a:p>
            <a:pPr>
              <a:buFontTx/>
              <a:buNone/>
            </a:pPr>
            <a:r>
              <a:rPr lang="en-US" altLang="en-US" sz="3600" dirty="0"/>
              <a:t>Augmentation vs. Replacement:</a:t>
            </a:r>
          </a:p>
          <a:p>
            <a:pPr>
              <a:buFontTx/>
              <a:buNone/>
            </a:pPr>
            <a:r>
              <a:rPr lang="en-US" altLang="en-US" sz="2400" dirty="0"/>
              <a:t>  </a:t>
            </a:r>
          </a:p>
          <a:p>
            <a:pPr>
              <a:buFontTx/>
              <a:buNone/>
            </a:pPr>
            <a:r>
              <a:rPr lang="en-US" altLang="en-US" sz="2400" dirty="0"/>
              <a:t>	Do we need to worry about what a replacement of human labor will do to the economy?  Will opportunities to maximize profit encourage excessive use of AI?  Will the appropriate use of AI throw too many people out of work?  Which jobs will be replaced?  In healthcare, for instance, will this flatten the hierarchy of medicine or result in “clinical gentrification”?</a:t>
            </a:r>
          </a:p>
        </p:txBody>
      </p:sp>
      <p:sp>
        <p:nvSpPr>
          <p:cNvPr id="13316" name="Text Box 4"/>
          <p:cNvSpPr txBox="1">
            <a:spLocks noChangeArrowheads="1"/>
          </p:cNvSpPr>
          <p:nvPr/>
        </p:nvSpPr>
        <p:spPr bwMode="auto">
          <a:xfrm>
            <a:off x="0" y="990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dirty="0">
                <a:solidFill>
                  <a:srgbClr val="000099"/>
                </a:solidFill>
              </a:rPr>
              <a:t>“Societal Issues”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307719932"/>
      </p:ext>
    </p:extLst>
  </p:cSld>
  <p:clrMapOvr>
    <a:masterClrMapping/>
  </p:clrMapOvr>
  <p:transition>
    <p:pull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28600"/>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990600" y="2133600"/>
            <a:ext cx="7543800" cy="2971800"/>
          </a:xfrm>
        </p:spPr>
        <p:txBody>
          <a:bodyPr/>
          <a:lstStyle/>
          <a:p>
            <a:pPr>
              <a:buFontTx/>
              <a:buNone/>
            </a:pPr>
            <a:r>
              <a:rPr lang="en-US" altLang="en-US" sz="3600" dirty="0"/>
              <a:t>	Have you ever lost any sleep whatsoever over the massive numbers of lost slide rule manufacture jobs caused by the introduction of the electronic calculator?</a:t>
            </a:r>
            <a:endParaRPr lang="en-US" altLang="en-US" sz="2400" dirty="0"/>
          </a:p>
        </p:txBody>
      </p:sp>
      <p:sp>
        <p:nvSpPr>
          <p:cNvPr id="13316" name="Text Box 4"/>
          <p:cNvSpPr txBox="1">
            <a:spLocks noChangeArrowheads="1"/>
          </p:cNvSpPr>
          <p:nvPr/>
        </p:nvSpPr>
        <p:spPr bwMode="auto">
          <a:xfrm>
            <a:off x="0" y="990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r>
              <a:rPr lang="en-US" altLang="en-US" sz="2800" dirty="0">
                <a:solidFill>
                  <a:srgbClr val="000099"/>
                </a:solidFill>
              </a:rPr>
              <a:t>Augmentation and Replacement Analysis</a:t>
            </a: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2847336484"/>
      </p:ext>
    </p:extLst>
  </p:cSld>
  <p:clrMapOvr>
    <a:masterClrMapping/>
  </p:clrMapOvr>
  <p:transition>
    <p:pull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4955B-76FE-DA5F-A916-DBD1FAE6E771}"/>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73FCFAE3-4C5F-5ABF-6EAF-B43F81D64E9D}"/>
              </a:ext>
            </a:extLst>
          </p:cNvPr>
          <p:cNvSpPr>
            <a:spLocks noGrp="1" noChangeArrowheads="1"/>
          </p:cNvSpPr>
          <p:nvPr>
            <p:ph type="title" idx="4294967295"/>
          </p:nvPr>
        </p:nvSpPr>
        <p:spPr>
          <a:xfrm>
            <a:off x="0" y="2286000"/>
            <a:ext cx="9144000" cy="762000"/>
          </a:xfrm>
        </p:spPr>
        <p:txBody>
          <a:bodyPr/>
          <a:lstStyle/>
          <a:p>
            <a:r>
              <a:rPr lang="en-US" altLang="en-US" sz="7200" dirty="0">
                <a:solidFill>
                  <a:srgbClr val="000099"/>
                </a:solidFill>
              </a:rPr>
              <a:t>What We Did Not</a:t>
            </a:r>
            <a:br>
              <a:rPr lang="en-US" altLang="en-US" sz="7200" dirty="0">
                <a:solidFill>
                  <a:srgbClr val="000099"/>
                </a:solidFill>
              </a:rPr>
            </a:br>
            <a:r>
              <a:rPr lang="en-US" altLang="en-US" sz="7200" dirty="0" err="1">
                <a:solidFill>
                  <a:srgbClr val="000099"/>
                </a:solidFill>
              </a:rPr>
              <a:t>DiscussLast</a:t>
            </a:r>
            <a:r>
              <a:rPr lang="en-US" altLang="en-US" sz="7200" dirty="0">
                <a:solidFill>
                  <a:srgbClr val="000099"/>
                </a:solidFill>
              </a:rPr>
              <a:t> Year</a:t>
            </a:r>
          </a:p>
        </p:txBody>
      </p:sp>
    </p:spTree>
    <p:extLst>
      <p:ext uri="{BB962C8B-B14F-4D97-AF65-F5344CB8AC3E}">
        <p14:creationId xmlns:p14="http://schemas.microsoft.com/office/powerpoint/2010/main" val="2650325186"/>
      </p:ext>
    </p:extLst>
  </p:cSld>
  <p:clrMapOvr>
    <a:masterClrMapping/>
  </p:clrMapOvr>
  <p:transition>
    <p:pull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DEB5D-87D0-917C-33DC-25D9965246B4}"/>
            </a:ext>
          </a:extLst>
        </p:cNvPr>
        <p:cNvGrpSpPr/>
        <p:nvPr/>
      </p:nvGrpSpPr>
      <p:grpSpPr>
        <a:xfrm>
          <a:off x="0" y="0"/>
          <a:ext cx="0" cy="0"/>
          <a:chOff x="0" y="0"/>
          <a:chExt cx="0" cy="0"/>
        </a:xfrm>
      </p:grpSpPr>
      <p:sp>
        <p:nvSpPr>
          <p:cNvPr id="13314" name="Rectangle 2">
            <a:extLst>
              <a:ext uri="{FF2B5EF4-FFF2-40B4-BE49-F238E27FC236}">
                <a16:creationId xmlns:a16="http://schemas.microsoft.com/office/drawing/2014/main" id="{10644A50-0843-D909-545D-C65AB95B968A}"/>
              </a:ext>
            </a:extLst>
          </p:cNvPr>
          <p:cNvSpPr>
            <a:spLocks noGrp="1" noChangeArrowheads="1"/>
          </p:cNvSpPr>
          <p:nvPr>
            <p:ph type="title"/>
          </p:nvPr>
        </p:nvSpPr>
        <p:spPr>
          <a:xfrm>
            <a:off x="0" y="38100"/>
            <a:ext cx="9144000" cy="762000"/>
          </a:xfrm>
        </p:spPr>
        <p:txBody>
          <a:bodyPr/>
          <a:lstStyle/>
          <a:p>
            <a:r>
              <a:rPr lang="en-US" altLang="en-US" sz="4800" dirty="0">
                <a:solidFill>
                  <a:srgbClr val="990033"/>
                </a:solidFill>
              </a:rPr>
              <a:t>AI Ethics</a:t>
            </a:r>
            <a:endParaRPr lang="en-US" altLang="en-US" sz="4800" dirty="0"/>
          </a:p>
        </p:txBody>
      </p:sp>
      <p:sp>
        <p:nvSpPr>
          <p:cNvPr id="13315" name="Rectangle 3">
            <a:extLst>
              <a:ext uri="{FF2B5EF4-FFF2-40B4-BE49-F238E27FC236}">
                <a16:creationId xmlns:a16="http://schemas.microsoft.com/office/drawing/2014/main" id="{A391F453-1CD2-B843-46A2-4EC7CF8A581E}"/>
              </a:ext>
            </a:extLst>
          </p:cNvPr>
          <p:cNvSpPr>
            <a:spLocks noGrp="1" noChangeArrowheads="1"/>
          </p:cNvSpPr>
          <p:nvPr>
            <p:ph type="body" sz="half" idx="1"/>
          </p:nvPr>
        </p:nvSpPr>
        <p:spPr>
          <a:xfrm>
            <a:off x="304800" y="1905000"/>
            <a:ext cx="8610600" cy="4038600"/>
          </a:xfrm>
        </p:spPr>
        <p:txBody>
          <a:bodyPr/>
          <a:lstStyle/>
          <a:p>
            <a:pPr>
              <a:buFontTx/>
              <a:buNone/>
            </a:pPr>
            <a:r>
              <a:rPr lang="en-US" altLang="en-US" sz="3600" dirty="0"/>
              <a:t>Predictive Analytics and Care Coordination:</a:t>
            </a:r>
            <a:endParaRPr lang="en-US" altLang="en-US" sz="800" dirty="0"/>
          </a:p>
          <a:p>
            <a:pPr>
              <a:buFontTx/>
              <a:buNone/>
            </a:pPr>
            <a:r>
              <a:rPr lang="en-US" altLang="en-US" sz="800" dirty="0"/>
              <a:t>  </a:t>
            </a:r>
          </a:p>
          <a:p>
            <a:pPr>
              <a:buFontTx/>
              <a:buNone/>
            </a:pPr>
            <a:r>
              <a:rPr lang="en-US" altLang="en-US" sz="2400" dirty="0"/>
              <a:t>	If we trust the data generated by AI, would it be ethical to use that information to make predictions about public health trends and then adjust the systems response to predicted areas of stress within the healthcare environment?</a:t>
            </a:r>
          </a:p>
          <a:p>
            <a:pPr>
              <a:buFontTx/>
              <a:buNone/>
            </a:pPr>
            <a:endParaRPr lang="en-US" altLang="en-US" sz="2400" dirty="0"/>
          </a:p>
          <a:p>
            <a:pPr>
              <a:buFontTx/>
              <a:buNone/>
            </a:pPr>
            <a:r>
              <a:rPr lang="en-US" altLang="en-US" sz="2400" dirty="0"/>
              <a:t>	Would it be ethical to use predictive analytics on the individual patient level and not just on the systems level?</a:t>
            </a:r>
            <a:endParaRPr lang="en-US" altLang="en-US" sz="1100" dirty="0"/>
          </a:p>
        </p:txBody>
      </p:sp>
      <p:sp>
        <p:nvSpPr>
          <p:cNvPr id="13316" name="Text Box 4">
            <a:extLst>
              <a:ext uri="{FF2B5EF4-FFF2-40B4-BE49-F238E27FC236}">
                <a16:creationId xmlns:a16="http://schemas.microsoft.com/office/drawing/2014/main" id="{69F1FF48-43F2-8194-0C36-6F6DF7DA74C1}"/>
              </a:ext>
            </a:extLst>
          </p:cNvPr>
          <p:cNvSpPr txBox="1">
            <a:spLocks noChangeArrowheads="1"/>
          </p:cNvSpPr>
          <p:nvPr/>
        </p:nvSpPr>
        <p:spPr bwMode="auto">
          <a:xfrm>
            <a:off x="0" y="8001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“Data Use”</a:t>
            </a:r>
          </a:p>
        </p:txBody>
      </p:sp>
      <p:pic>
        <p:nvPicPr>
          <p:cNvPr id="13317" name="Picture 5" descr="Logo_be_2">
            <a:extLst>
              <a:ext uri="{FF2B5EF4-FFF2-40B4-BE49-F238E27FC236}">
                <a16:creationId xmlns:a16="http://schemas.microsoft.com/office/drawing/2014/main" id="{A7A3D051-6703-355D-2AAE-2BA6E58F7B6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660577653"/>
      </p:ext>
    </p:extLst>
  </p:cSld>
  <p:clrMapOvr>
    <a:masterClrMapping/>
  </p:clrMapOvr>
  <p:transition>
    <p:pull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49833-1ADE-D4B4-E189-994DB44D14F8}"/>
            </a:ext>
          </a:extLst>
        </p:cNvPr>
        <p:cNvGrpSpPr/>
        <p:nvPr/>
      </p:nvGrpSpPr>
      <p:grpSpPr>
        <a:xfrm>
          <a:off x="0" y="0"/>
          <a:ext cx="0" cy="0"/>
          <a:chOff x="0" y="0"/>
          <a:chExt cx="0" cy="0"/>
        </a:xfrm>
      </p:grpSpPr>
      <p:sp>
        <p:nvSpPr>
          <p:cNvPr id="13314" name="Rectangle 2">
            <a:extLst>
              <a:ext uri="{FF2B5EF4-FFF2-40B4-BE49-F238E27FC236}">
                <a16:creationId xmlns:a16="http://schemas.microsoft.com/office/drawing/2014/main" id="{4F8E3902-ACEB-EFB2-6358-EBFE603F9FC0}"/>
              </a:ext>
            </a:extLst>
          </p:cNvPr>
          <p:cNvSpPr>
            <a:spLocks noGrp="1" noChangeArrowheads="1"/>
          </p:cNvSpPr>
          <p:nvPr>
            <p:ph type="title"/>
          </p:nvPr>
        </p:nvSpPr>
        <p:spPr>
          <a:xfrm>
            <a:off x="0" y="38100"/>
            <a:ext cx="9144000" cy="762000"/>
          </a:xfrm>
        </p:spPr>
        <p:txBody>
          <a:bodyPr/>
          <a:lstStyle/>
          <a:p>
            <a:r>
              <a:rPr lang="en-US" altLang="en-US" sz="4800" dirty="0">
                <a:solidFill>
                  <a:srgbClr val="990033"/>
                </a:solidFill>
              </a:rPr>
              <a:t>AI Ethics</a:t>
            </a:r>
            <a:endParaRPr lang="en-US" altLang="en-US" sz="4800" dirty="0"/>
          </a:p>
        </p:txBody>
      </p:sp>
      <p:sp>
        <p:nvSpPr>
          <p:cNvPr id="13315" name="Rectangle 3">
            <a:extLst>
              <a:ext uri="{FF2B5EF4-FFF2-40B4-BE49-F238E27FC236}">
                <a16:creationId xmlns:a16="http://schemas.microsoft.com/office/drawing/2014/main" id="{E717EED7-CC41-A9CE-9311-96BC3AE593E3}"/>
              </a:ext>
            </a:extLst>
          </p:cNvPr>
          <p:cNvSpPr>
            <a:spLocks noGrp="1" noChangeArrowheads="1"/>
          </p:cNvSpPr>
          <p:nvPr>
            <p:ph type="body" sz="half" idx="1"/>
          </p:nvPr>
        </p:nvSpPr>
        <p:spPr>
          <a:xfrm>
            <a:off x="1371600" y="1981200"/>
            <a:ext cx="6858000" cy="4038600"/>
          </a:xfrm>
        </p:spPr>
        <p:txBody>
          <a:bodyPr/>
          <a:lstStyle/>
          <a:p>
            <a:pPr>
              <a:buFontTx/>
              <a:buNone/>
            </a:pPr>
            <a:r>
              <a:rPr lang="en-US" altLang="en-US" sz="3600" dirty="0"/>
              <a:t>	  Is the use of AI in spotting trends generally or identifying risk factors individually any different than using an electronic version of the DSM or PDR?</a:t>
            </a:r>
            <a:endParaRPr lang="en-US" altLang="en-US" sz="1100" dirty="0"/>
          </a:p>
        </p:txBody>
      </p:sp>
      <p:sp>
        <p:nvSpPr>
          <p:cNvPr id="13316" name="Text Box 4">
            <a:extLst>
              <a:ext uri="{FF2B5EF4-FFF2-40B4-BE49-F238E27FC236}">
                <a16:creationId xmlns:a16="http://schemas.microsoft.com/office/drawing/2014/main" id="{EC9D94F8-FA27-DDE0-7D0A-8F0C1D8CB157}"/>
              </a:ext>
            </a:extLst>
          </p:cNvPr>
          <p:cNvSpPr txBox="1">
            <a:spLocks noChangeArrowheads="1"/>
          </p:cNvSpPr>
          <p:nvPr/>
        </p:nvSpPr>
        <p:spPr bwMode="auto">
          <a:xfrm>
            <a:off x="0" y="8001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“Data Use Analysis”</a:t>
            </a:r>
          </a:p>
        </p:txBody>
      </p:sp>
      <p:pic>
        <p:nvPicPr>
          <p:cNvPr id="13317" name="Picture 5" descr="Logo_be_2">
            <a:extLst>
              <a:ext uri="{FF2B5EF4-FFF2-40B4-BE49-F238E27FC236}">
                <a16:creationId xmlns:a16="http://schemas.microsoft.com/office/drawing/2014/main" id="{FEAD01F6-7B64-7EAE-E6AC-D9F97283AD4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597336539"/>
      </p:ext>
    </p:extLst>
  </p:cSld>
  <p:clrMapOvr>
    <a:masterClrMapping/>
  </p:clrMapOvr>
  <p:transition>
    <p:pull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1104900" y="1752600"/>
            <a:ext cx="7086600" cy="4110911"/>
          </a:xfrm>
        </p:spPr>
        <p:txBody>
          <a:bodyPr/>
          <a:lstStyle/>
          <a:p>
            <a:pPr>
              <a:buFontTx/>
              <a:buNone/>
            </a:pPr>
            <a:r>
              <a:rPr lang="en-US" altLang="en-US" sz="3600" dirty="0"/>
              <a:t>Google on Steroids:</a:t>
            </a:r>
          </a:p>
          <a:p>
            <a:pPr>
              <a:buFontTx/>
              <a:buNone/>
            </a:pPr>
            <a:r>
              <a:rPr lang="en-US" altLang="en-US" sz="2400" dirty="0"/>
              <a:t>  </a:t>
            </a:r>
          </a:p>
          <a:p>
            <a:pPr>
              <a:buFontTx/>
              <a:buNone/>
            </a:pPr>
            <a:r>
              <a:rPr lang="en-US" altLang="en-US" sz="2400" dirty="0"/>
              <a:t>	Even if providers decide not to use AI in their practices, clients certainly will be accessing this technology. Does an ethical obligation exist to educate individuals served on the proper and safe use of AI as they query their own conditions?</a:t>
            </a:r>
          </a:p>
        </p:txBody>
      </p:sp>
      <p:sp>
        <p:nvSpPr>
          <p:cNvPr id="13316" name="Text Box 4"/>
          <p:cNvSpPr txBox="1">
            <a:spLocks noChangeArrowheads="1"/>
          </p:cNvSpPr>
          <p:nvPr/>
        </p:nvSpPr>
        <p:spPr bwMode="auto">
          <a:xfrm>
            <a:off x="1524000" y="9906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r>
              <a:rPr lang="en-US" altLang="en-US" sz="2800" dirty="0">
                <a:solidFill>
                  <a:srgbClr val="000099"/>
                </a:solidFill>
              </a:rPr>
              <a:t>The Data Question Inverted</a:t>
            </a: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2814505494"/>
      </p:ext>
    </p:extLst>
  </p:cSld>
  <p:clrMapOvr>
    <a:masterClrMapping/>
  </p:clrMapOvr>
  <p:transition>
    <p:pull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762000" y="1600200"/>
            <a:ext cx="7467600" cy="3505200"/>
          </a:xfrm>
        </p:spPr>
        <p:txBody>
          <a:bodyPr/>
          <a:lstStyle/>
          <a:p>
            <a:pPr>
              <a:buFontTx/>
              <a:buNone/>
            </a:pPr>
            <a:r>
              <a:rPr lang="en-US" altLang="en-US" sz="3600" dirty="0"/>
              <a:t>Contraindications</a:t>
            </a:r>
            <a:r>
              <a:rPr lang="en-US" altLang="en-US" sz="2400" dirty="0"/>
              <a:t>:</a:t>
            </a:r>
          </a:p>
          <a:p>
            <a:pPr>
              <a:buFontTx/>
              <a:buNone/>
            </a:pPr>
            <a:r>
              <a:rPr lang="en-US" altLang="en-US" sz="2400" dirty="0"/>
              <a:t>	 </a:t>
            </a:r>
            <a:r>
              <a:rPr lang="en-US" altLang="en-US" sz="2000" dirty="0"/>
              <a:t>What is our ethical responsibility toward individuals who might have irrational mistrust?  Would it be ethical to use AI, even if it could increase efficiency and efficacy, when interacting with an individual who has paranoid thought processes and whose symptoms might be triggered by being “spied upon”?  Even if the data will not be misused, the client might believe that it will be misused. How should a provider screen for possible contraindications based on a client’s presentation? Who makes this judgment and on what information? Does a client have the right to withhold consent for the use of AI in provider-recipient interactions?</a:t>
            </a:r>
          </a:p>
        </p:txBody>
      </p:sp>
      <p:sp>
        <p:nvSpPr>
          <p:cNvPr id="13316" name="Text Box 4"/>
          <p:cNvSpPr txBox="1">
            <a:spLocks noChangeArrowheads="1"/>
          </p:cNvSpPr>
          <p:nvPr/>
        </p:nvSpPr>
        <p:spPr bwMode="auto">
          <a:xfrm>
            <a:off x="1524000" y="9906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dirty="0">
                <a:solidFill>
                  <a:srgbClr val="000099"/>
                </a:solidFill>
              </a:rPr>
              <a:t>“Client-centered Issues Type I”</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2598191459"/>
      </p:ext>
    </p:extLst>
  </p:cSld>
  <p:clrMapOvr>
    <a:masterClrMapping/>
  </p:clrMapOvr>
  <p:transition>
    <p:pull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990600" y="1905000"/>
            <a:ext cx="7162800" cy="3505200"/>
          </a:xfrm>
        </p:spPr>
        <p:txBody>
          <a:bodyPr/>
          <a:lstStyle/>
          <a:p>
            <a:pPr>
              <a:buFontTx/>
              <a:buNone/>
            </a:pPr>
            <a:r>
              <a:rPr lang="en-US" altLang="en-US" sz="3600" dirty="0"/>
              <a:t>	 </a:t>
            </a:r>
            <a:r>
              <a:rPr lang="en-US" altLang="en-US" sz="2800" dirty="0"/>
              <a:t>Fear can have a real debilitating impact even if the basis for the fear is unfounded.  As in all cases, the application of any particular treatment modality must take into account the overall impact of its use and possible unintended side effects.  But what if the use of AI is necessary to satisfy the standard of care?</a:t>
            </a:r>
          </a:p>
        </p:txBody>
      </p:sp>
      <p:sp>
        <p:nvSpPr>
          <p:cNvPr id="13316" name="Text Box 4"/>
          <p:cNvSpPr txBox="1">
            <a:spLocks noChangeArrowheads="1"/>
          </p:cNvSpPr>
          <p:nvPr/>
        </p:nvSpPr>
        <p:spPr bwMode="auto">
          <a:xfrm>
            <a:off x="1524000" y="9906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“Client-centered Issues Type I Analysis”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042962005"/>
      </p:ext>
    </p:extLst>
  </p:cSld>
  <p:clrMapOvr>
    <a:masterClrMapping/>
  </p:clrMapOvr>
  <p:transition>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762000" y="1471536"/>
            <a:ext cx="7315200" cy="2838434"/>
          </a:xfrm>
        </p:spPr>
        <p:txBody>
          <a:bodyPr/>
          <a:lstStyle/>
          <a:p>
            <a:pPr marL="0" indent="0" algn="l" fontAlgn="base">
              <a:buNone/>
            </a:pPr>
            <a:r>
              <a:rPr lang="en-US" sz="2000" dirty="0"/>
              <a:t>AI is typically defined as the ability of a machine to perform cognitive actions, such as perceiving, reasoning, learning, interacting with the environment and problem solving. Artificial intelligence can be generally classified into three types: Artificial Narrow Intelligence, Artificial General Intelligence and Artificial Super Intelligence. The differences between them all are based on their perception capabilities. Artificial Narrow Intelligence (ANI) can only perform a specific task autonomously and has limited, narrow capabilities to perceive the systems they’ve been programmed to interact with. Artificial General Intelligence (AGI): expands beyond a single system and can perceive and function completely like a human being by using multiple capabilities and forming connections to multiple topic areas. Artificial Superintelligence (ASI) will be exceedingly more capable because of a significantly greater memory along with faster data processing and analysis to perceive and understand the world around the system in real time.</a:t>
            </a:r>
            <a:endParaRPr lang="en-US" altLang="en-US" sz="2000" dirty="0">
              <a:latin typeface="+mj-lt"/>
            </a:endParaRPr>
          </a:p>
        </p:txBody>
      </p:sp>
      <p:sp>
        <p:nvSpPr>
          <p:cNvPr id="13316" name="Text Box 4"/>
          <p:cNvSpPr txBox="1">
            <a:spLocks noChangeArrowheads="1"/>
          </p:cNvSpPr>
          <p:nvPr/>
        </p:nvSpPr>
        <p:spPr bwMode="auto">
          <a:xfrm>
            <a:off x="0" y="711994"/>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Definition: Commonwealth of Virginia</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111329535"/>
      </p:ext>
    </p:extLst>
  </p:cSld>
  <p:clrMapOvr>
    <a:masterClrMapping/>
  </p:clrMapOvr>
  <p:transition>
    <p:pull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838200" y="1600200"/>
            <a:ext cx="7467600" cy="4110911"/>
          </a:xfrm>
        </p:spPr>
        <p:txBody>
          <a:bodyPr/>
          <a:lstStyle/>
          <a:p>
            <a:pPr>
              <a:buFontTx/>
              <a:buNone/>
            </a:pPr>
            <a:r>
              <a:rPr lang="en-US" altLang="en-US" sz="3600" dirty="0"/>
              <a:t>Client Use:</a:t>
            </a:r>
          </a:p>
          <a:p>
            <a:pPr>
              <a:buFontTx/>
              <a:buNone/>
            </a:pPr>
            <a:r>
              <a:rPr lang="en-US" altLang="en-US" sz="1400" dirty="0"/>
              <a:t>  </a:t>
            </a:r>
          </a:p>
          <a:p>
            <a:pPr>
              <a:buFontTx/>
              <a:buNone/>
            </a:pPr>
            <a:r>
              <a:rPr lang="en-US" altLang="en-US" sz="2400" dirty="0"/>
              <a:t>	How should staff respond if the use of AI is desired and initiated by the individual served?  Do clients have the right to utilize AI for their own purposes regardless of provider preferences or the impact on other clients? What if a client wanted to use AI to provide a summary and evaluation of a clinical encounter?  What if a client wanted to augment therapy with a chatbot CBT provider or a mood tracker? May a provider refuse to allow devices or technologies desired by the individual served?</a:t>
            </a:r>
          </a:p>
        </p:txBody>
      </p:sp>
      <p:sp>
        <p:nvSpPr>
          <p:cNvPr id="13316" name="Text Box 4"/>
          <p:cNvSpPr txBox="1">
            <a:spLocks noChangeArrowheads="1"/>
          </p:cNvSpPr>
          <p:nvPr/>
        </p:nvSpPr>
        <p:spPr bwMode="auto">
          <a:xfrm>
            <a:off x="1524000" y="9906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“Client-centered Issues Type II ”</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942306694"/>
      </p:ext>
    </p:extLst>
  </p:cSld>
  <p:clrMapOvr>
    <a:masterClrMapping/>
  </p:clrMapOvr>
  <p:transition>
    <p:pull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685800" y="1600200"/>
            <a:ext cx="7620000" cy="3505200"/>
          </a:xfrm>
        </p:spPr>
        <p:txBody>
          <a:bodyPr/>
          <a:lstStyle/>
          <a:p>
            <a:pPr>
              <a:buFontTx/>
              <a:buNone/>
            </a:pPr>
            <a:r>
              <a:rPr lang="en-US" altLang="en-US" sz="3600" dirty="0"/>
              <a:t>	</a:t>
            </a:r>
            <a:r>
              <a:rPr lang="en-US" altLang="en-US" sz="2800" dirty="0"/>
              <a:t>A respect for individual autonomy generates an initial preference for satisfying client desires, modes of interaction, and definition of treatment goals.  Provider discomfort is an insufficient basis for restricting client autonomy.  However, a provider does have the ethical ability to create boundaries on behaviors that threaten therapeutic progress.  The burden in this case would be on the provider to demonstrate that the client’s desired actions frustrate the efficacy of the therapeutic alliance.</a:t>
            </a:r>
          </a:p>
        </p:txBody>
      </p:sp>
      <p:sp>
        <p:nvSpPr>
          <p:cNvPr id="13316" name="Text Box 4"/>
          <p:cNvSpPr txBox="1">
            <a:spLocks noChangeArrowheads="1"/>
          </p:cNvSpPr>
          <p:nvPr/>
        </p:nvSpPr>
        <p:spPr bwMode="auto">
          <a:xfrm>
            <a:off x="1524000" y="9906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“Client-centered Issues Type II Analysis”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3485476"/>
      </p:ext>
    </p:extLst>
  </p:cSld>
  <p:clrMapOvr>
    <a:masterClrMapping/>
  </p:clrMapOvr>
  <p:transition>
    <p:pull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79C5C-5CE6-E3F2-F1E7-7E8542B4EEEB}"/>
            </a:ext>
          </a:extLst>
        </p:cNvPr>
        <p:cNvGrpSpPr/>
        <p:nvPr/>
      </p:nvGrpSpPr>
      <p:grpSpPr>
        <a:xfrm>
          <a:off x="0" y="0"/>
          <a:ext cx="0" cy="0"/>
          <a:chOff x="0" y="0"/>
          <a:chExt cx="0" cy="0"/>
        </a:xfrm>
      </p:grpSpPr>
      <p:sp>
        <p:nvSpPr>
          <p:cNvPr id="13314" name="Rectangle 2">
            <a:extLst>
              <a:ext uri="{FF2B5EF4-FFF2-40B4-BE49-F238E27FC236}">
                <a16:creationId xmlns:a16="http://schemas.microsoft.com/office/drawing/2014/main" id="{A0A924F2-D0CB-2E88-BE91-DB0BB15C2B6E}"/>
              </a:ext>
            </a:extLst>
          </p:cNvPr>
          <p:cNvSpPr>
            <a:spLocks noGrp="1" noChangeArrowheads="1"/>
          </p:cNvSpPr>
          <p:nvPr>
            <p:ph type="title"/>
          </p:nvPr>
        </p:nvSpPr>
        <p:spPr>
          <a:xfrm>
            <a:off x="-4894" y="76200"/>
            <a:ext cx="9144000" cy="762000"/>
          </a:xfrm>
        </p:spPr>
        <p:txBody>
          <a:bodyPr/>
          <a:lstStyle/>
          <a:p>
            <a:r>
              <a:rPr lang="en-US" altLang="en-US" sz="4800" dirty="0">
                <a:solidFill>
                  <a:srgbClr val="990033"/>
                </a:solidFill>
              </a:rPr>
              <a:t>AI Ethics</a:t>
            </a:r>
            <a:endParaRPr lang="en-US" altLang="en-US" sz="4800" dirty="0"/>
          </a:p>
        </p:txBody>
      </p:sp>
      <p:sp>
        <p:nvSpPr>
          <p:cNvPr id="13316" name="Text Box 4">
            <a:extLst>
              <a:ext uri="{FF2B5EF4-FFF2-40B4-BE49-F238E27FC236}">
                <a16:creationId xmlns:a16="http://schemas.microsoft.com/office/drawing/2014/main" id="{A799DD9B-91D8-5317-8E3E-F8C337C6AB16}"/>
              </a:ext>
            </a:extLst>
          </p:cNvPr>
          <p:cNvSpPr txBox="1">
            <a:spLocks noChangeArrowheads="1"/>
          </p:cNvSpPr>
          <p:nvPr/>
        </p:nvSpPr>
        <p:spPr bwMode="auto">
          <a:xfrm>
            <a:off x="-9788" y="776286"/>
            <a:ext cx="914889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“Accountability Issues Analysis”</a:t>
            </a:r>
          </a:p>
        </p:txBody>
      </p:sp>
      <p:pic>
        <p:nvPicPr>
          <p:cNvPr id="13317" name="Picture 5" descr="Logo_be_2">
            <a:extLst>
              <a:ext uri="{FF2B5EF4-FFF2-40B4-BE49-F238E27FC236}">
                <a16:creationId xmlns:a16="http://schemas.microsoft.com/office/drawing/2014/main" id="{5CD1EEE8-41BA-66DB-694C-82F4DD3A9CC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
        <p:nvSpPr>
          <p:cNvPr id="3" name="Rectangle 2">
            <a:extLst>
              <a:ext uri="{FF2B5EF4-FFF2-40B4-BE49-F238E27FC236}">
                <a16:creationId xmlns:a16="http://schemas.microsoft.com/office/drawing/2014/main" id="{4B89CA21-3B4B-BFF0-AA17-AE520B63BDD8}"/>
              </a:ext>
            </a:extLst>
          </p:cNvPr>
          <p:cNvSpPr>
            <a:spLocks noChangeArrowheads="1"/>
          </p:cNvSpPr>
          <p:nvPr/>
        </p:nvSpPr>
        <p:spPr bwMode="auto">
          <a:xfrm>
            <a:off x="602259" y="1828800"/>
            <a:ext cx="7924800" cy="36009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990000"/>
                </a:solidFill>
                <a:effectLst/>
                <a:cs typeface="Arial" panose="020B0604020202020204" pitchFamily="34" charset="0"/>
              </a:rPr>
              <a:t>Summary:</a:t>
            </a:r>
            <a:r>
              <a:rPr kumimoji="0" lang="en-US" altLang="en-US" sz="1800" b="1" i="0" u="none" strike="noStrike" cap="none" normalizeH="0" baseline="0" dirty="0">
                <a:ln>
                  <a:noFill/>
                </a:ln>
                <a:solidFill>
                  <a:srgbClr val="000000"/>
                </a:solidFill>
                <a:effectLst/>
                <a:cs typeface="Arial" panose="020B0604020202020204" pitchFamily="34" charset="0"/>
              </a:rPr>
              <a:t> H.R.238 — 119th Congress (2025-2026)</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b="1"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1" i="0" u="none" strike="noStrike" cap="none" normalizeH="0" baseline="0" dirty="0">
                <a:ln>
                  <a:noFill/>
                </a:ln>
                <a:solidFill>
                  <a:srgbClr val="000000"/>
                </a:solidFill>
                <a:effectLst/>
                <a:cs typeface="Arial" panose="020B0604020202020204" pitchFamily="34" charset="0"/>
              </a:rPr>
            </a:br>
            <a:r>
              <a:rPr kumimoji="0" lang="en-US" altLang="en-US" sz="1800" b="1" i="0" u="none" strike="noStrike" cap="none" normalizeH="0" baseline="0" dirty="0">
                <a:ln>
                  <a:noFill/>
                </a:ln>
                <a:solidFill>
                  <a:srgbClr val="000000"/>
                </a:solidFill>
                <a:effectLst/>
                <a:cs typeface="Arial" panose="020B0604020202020204" pitchFamily="34" charset="0"/>
              </a:rPr>
              <a:t>Introduced in House (01/07/2025)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333333"/>
                </a:solidFill>
                <a:effectLst/>
                <a:cs typeface="Arial" panose="020B0604020202020204" pitchFamily="34" charset="0"/>
              </a:rPr>
              <a:t>Healthy Technology Act of 2025</a:t>
            </a:r>
            <a:endParaRPr kumimoji="0" lang="en-US" altLang="en-US" sz="1800" b="0" i="0" u="none" strike="noStrike" cap="none" normalizeH="0" baseline="0" dirty="0">
              <a:ln>
                <a:noFill/>
              </a:ln>
              <a:solidFill>
                <a:srgbClr val="333333"/>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3333"/>
                </a:solidFill>
                <a:effectLst/>
                <a:cs typeface="Arial" panose="020B0604020202020204" pitchFamily="34" charset="0"/>
              </a:rPr>
              <a:t>This bill establishes that artificial intelligence (AI) or machine learning technology may be eligible to prescribe drugs.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3333"/>
                </a:solidFill>
                <a:effectLst/>
                <a:cs typeface="Arial" panose="020B0604020202020204" pitchFamily="34" charset="0"/>
              </a:rPr>
              <a:t>Currently, certain drugs may be dispensed only upon a prescription provided by a practitioner licensed by law to administer the drug. Under this bill, an AI or machine learning technology may qualify as such a prescribing practitioner if the technology is (1) authorized by state law to prescribe the drug involved; and (2) approved, cleared, or authorized under certain federal provisions pertaining to medical devices and products.</a:t>
            </a: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874987784"/>
      </p:ext>
    </p:extLst>
  </p:cSld>
  <p:clrMapOvr>
    <a:masterClrMapping/>
  </p:clrMapOvr>
  <p:transition>
    <p:pull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9B6F5BB-2720-44D6-AD08-90115A989C39}"/>
              </a:ext>
            </a:extLst>
          </p:cNvPr>
          <p:cNvSpPr>
            <a:spLocks noGrp="1" noChangeArrowheads="1"/>
          </p:cNvSpPr>
          <p:nvPr>
            <p:ph type="title" idx="4294967295"/>
          </p:nvPr>
        </p:nvSpPr>
        <p:spPr>
          <a:xfrm>
            <a:off x="0" y="2133600"/>
            <a:ext cx="9144000" cy="762000"/>
          </a:xfrm>
        </p:spPr>
        <p:txBody>
          <a:bodyPr/>
          <a:lstStyle/>
          <a:p>
            <a:r>
              <a:rPr lang="en-US" altLang="en-US" sz="7200" dirty="0">
                <a:solidFill>
                  <a:srgbClr val="000099"/>
                </a:solidFill>
              </a:rPr>
              <a:t>Educational Uses</a:t>
            </a:r>
          </a:p>
        </p:txBody>
      </p:sp>
    </p:spTree>
    <p:extLst>
      <p:ext uri="{BB962C8B-B14F-4D97-AF65-F5344CB8AC3E}">
        <p14:creationId xmlns:p14="http://schemas.microsoft.com/office/powerpoint/2010/main" val="2010834027"/>
      </p:ext>
    </p:extLst>
  </p:cSld>
  <p:clrMapOvr>
    <a:masterClrMapping/>
  </p:clrMapOvr>
  <p:transition>
    <p:pull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In Clinical Education</a:t>
            </a:r>
            <a:endParaRPr lang="en-US" altLang="en-US" sz="4800" dirty="0"/>
          </a:p>
        </p:txBody>
      </p:sp>
      <p:sp>
        <p:nvSpPr>
          <p:cNvPr id="13315" name="Rectangle 3"/>
          <p:cNvSpPr>
            <a:spLocks noGrp="1" noChangeArrowheads="1"/>
          </p:cNvSpPr>
          <p:nvPr>
            <p:ph type="body" sz="half" idx="1"/>
          </p:nvPr>
        </p:nvSpPr>
        <p:spPr>
          <a:xfrm>
            <a:off x="1447800" y="2201761"/>
            <a:ext cx="6781800" cy="2667000"/>
          </a:xfrm>
        </p:spPr>
        <p:txBody>
          <a:bodyPr/>
          <a:lstStyle/>
          <a:p>
            <a:r>
              <a:rPr lang="en-US" altLang="en-US" sz="4800" dirty="0"/>
              <a:t>Plagiarism</a:t>
            </a:r>
          </a:p>
          <a:p>
            <a:r>
              <a:rPr lang="en-US" altLang="en-US" sz="4800" dirty="0"/>
              <a:t>Copyright Infringement</a:t>
            </a:r>
          </a:p>
          <a:p>
            <a:pPr>
              <a:buFontTx/>
              <a:buNone/>
            </a:pPr>
            <a:r>
              <a:rPr lang="en-US" altLang="en-US" sz="2400" dirty="0"/>
              <a:t>  </a:t>
            </a:r>
          </a:p>
        </p:txBody>
      </p:sp>
      <p:sp>
        <p:nvSpPr>
          <p:cNvPr id="13316" name="Text Box 4"/>
          <p:cNvSpPr txBox="1">
            <a:spLocks noChangeArrowheads="1"/>
          </p:cNvSpPr>
          <p:nvPr/>
        </p:nvSpPr>
        <p:spPr bwMode="auto">
          <a:xfrm>
            <a:off x="1524000" y="9906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“Educational Challenges”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3235456470"/>
      </p:ext>
    </p:extLst>
  </p:cSld>
  <p:clrMapOvr>
    <a:masterClrMapping/>
  </p:clrMapOvr>
  <p:transition>
    <p:pull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In Clinical Education</a:t>
            </a:r>
            <a:endParaRPr lang="en-US" altLang="en-US" sz="4800" dirty="0"/>
          </a:p>
        </p:txBody>
      </p:sp>
      <p:sp>
        <p:nvSpPr>
          <p:cNvPr id="13315" name="Rectangle 3"/>
          <p:cNvSpPr>
            <a:spLocks noGrp="1" noChangeArrowheads="1"/>
          </p:cNvSpPr>
          <p:nvPr>
            <p:ph type="body" sz="half" idx="1"/>
          </p:nvPr>
        </p:nvSpPr>
        <p:spPr>
          <a:xfrm>
            <a:off x="876300" y="2209800"/>
            <a:ext cx="7391400" cy="2667000"/>
          </a:xfrm>
        </p:spPr>
        <p:txBody>
          <a:bodyPr/>
          <a:lstStyle/>
          <a:p>
            <a:pPr marL="0" indent="0">
              <a:buNone/>
            </a:pPr>
            <a:r>
              <a:rPr lang="en-US" altLang="en-US" sz="3600" dirty="0"/>
              <a:t>  AI driven simulations can provide risk-free educational opportunities ranging from dynamic provider-recipient interactions and diagnostic assessment to IV placement.</a:t>
            </a:r>
          </a:p>
          <a:p>
            <a:pPr>
              <a:buFontTx/>
              <a:buNone/>
            </a:pPr>
            <a:r>
              <a:rPr lang="en-US" altLang="en-US" sz="2400" dirty="0"/>
              <a:t>  </a:t>
            </a:r>
          </a:p>
        </p:txBody>
      </p:sp>
      <p:sp>
        <p:nvSpPr>
          <p:cNvPr id="13316" name="Text Box 4"/>
          <p:cNvSpPr txBox="1">
            <a:spLocks noChangeArrowheads="1"/>
          </p:cNvSpPr>
          <p:nvPr/>
        </p:nvSpPr>
        <p:spPr bwMode="auto">
          <a:xfrm>
            <a:off x="0" y="9906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“Advanced Simulations”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3542280080"/>
      </p:ext>
    </p:extLst>
  </p:cSld>
  <p:clrMapOvr>
    <a:masterClrMapping/>
  </p:clrMapOvr>
  <p:transition>
    <p:pull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In Clinical Education</a:t>
            </a:r>
            <a:endParaRPr lang="en-US" altLang="en-US" sz="4800" dirty="0"/>
          </a:p>
        </p:txBody>
      </p:sp>
      <p:sp>
        <p:nvSpPr>
          <p:cNvPr id="13315" name="Rectangle 3"/>
          <p:cNvSpPr>
            <a:spLocks noGrp="1" noChangeArrowheads="1"/>
          </p:cNvSpPr>
          <p:nvPr>
            <p:ph type="body" sz="half" idx="1"/>
          </p:nvPr>
        </p:nvSpPr>
        <p:spPr>
          <a:xfrm>
            <a:off x="1371600" y="2362200"/>
            <a:ext cx="6705600" cy="2667000"/>
          </a:xfrm>
        </p:spPr>
        <p:txBody>
          <a:bodyPr/>
          <a:lstStyle/>
          <a:p>
            <a:pPr marL="0" indent="0">
              <a:buNone/>
            </a:pPr>
            <a:r>
              <a:rPr lang="en-US" altLang="en-US" sz="3600" dirty="0"/>
              <a:t>  AI-guided curricula can be tailored to specific students’ needs based on identified strengths and weaknesses.</a:t>
            </a:r>
          </a:p>
          <a:p>
            <a:pPr>
              <a:buFontTx/>
              <a:buNone/>
            </a:pPr>
            <a:r>
              <a:rPr lang="en-US" altLang="en-US" sz="2400" dirty="0"/>
              <a:t>  </a:t>
            </a:r>
          </a:p>
        </p:txBody>
      </p:sp>
      <p:sp>
        <p:nvSpPr>
          <p:cNvPr id="13316" name="Text Box 4"/>
          <p:cNvSpPr txBox="1">
            <a:spLocks noChangeArrowheads="1"/>
          </p:cNvSpPr>
          <p:nvPr/>
        </p:nvSpPr>
        <p:spPr bwMode="auto">
          <a:xfrm>
            <a:off x="0" y="9906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“Adaptive Learning Platforms”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666159807"/>
      </p:ext>
    </p:extLst>
  </p:cSld>
  <p:clrMapOvr>
    <a:masterClrMapping/>
  </p:clrMapOvr>
  <p:transition>
    <p:pull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In Clinical Education</a:t>
            </a:r>
            <a:endParaRPr lang="en-US" altLang="en-US" sz="4800" dirty="0"/>
          </a:p>
        </p:txBody>
      </p:sp>
      <p:sp>
        <p:nvSpPr>
          <p:cNvPr id="13315" name="Rectangle 3"/>
          <p:cNvSpPr>
            <a:spLocks noGrp="1" noChangeArrowheads="1"/>
          </p:cNvSpPr>
          <p:nvPr>
            <p:ph type="body" sz="half" idx="1"/>
          </p:nvPr>
        </p:nvSpPr>
        <p:spPr>
          <a:xfrm>
            <a:off x="1219200" y="1901701"/>
            <a:ext cx="6819900" cy="2667000"/>
          </a:xfrm>
        </p:spPr>
        <p:txBody>
          <a:bodyPr/>
          <a:lstStyle/>
          <a:p>
            <a:pPr marL="0" indent="0">
              <a:buNone/>
            </a:pPr>
            <a:r>
              <a:rPr lang="en-US" altLang="en-US" sz="3600" dirty="0"/>
              <a:t>  Coupled with adaptive learning platforms, AI can provide real-time feedback on educational progress to identify and address knowledge gaps.  This will support early intervention when students struggle in specific areas.</a:t>
            </a:r>
          </a:p>
          <a:p>
            <a:pPr>
              <a:buFontTx/>
              <a:buNone/>
            </a:pPr>
            <a:r>
              <a:rPr lang="en-US" altLang="en-US" sz="2400" dirty="0"/>
              <a:t>  </a:t>
            </a:r>
          </a:p>
        </p:txBody>
      </p:sp>
      <p:sp>
        <p:nvSpPr>
          <p:cNvPr id="13316" name="Text Box 4"/>
          <p:cNvSpPr txBox="1">
            <a:spLocks noChangeArrowheads="1"/>
          </p:cNvSpPr>
          <p:nvPr/>
        </p:nvSpPr>
        <p:spPr bwMode="auto">
          <a:xfrm>
            <a:off x="0" y="9906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“Assessment”</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3229004935"/>
      </p:ext>
    </p:extLst>
  </p:cSld>
  <p:clrMapOvr>
    <a:masterClrMapping/>
  </p:clrMapOvr>
  <p:transition>
    <p:pull dir="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In Clinical Education</a:t>
            </a:r>
            <a:endParaRPr lang="en-US" altLang="en-US" sz="4800" dirty="0"/>
          </a:p>
        </p:txBody>
      </p:sp>
      <p:sp>
        <p:nvSpPr>
          <p:cNvPr id="13315" name="Rectangle 3"/>
          <p:cNvSpPr>
            <a:spLocks noGrp="1" noChangeArrowheads="1"/>
          </p:cNvSpPr>
          <p:nvPr>
            <p:ph type="body" sz="half" idx="1"/>
          </p:nvPr>
        </p:nvSpPr>
        <p:spPr>
          <a:xfrm>
            <a:off x="990600" y="2209800"/>
            <a:ext cx="7391400" cy="2667000"/>
          </a:xfrm>
        </p:spPr>
        <p:txBody>
          <a:bodyPr/>
          <a:lstStyle/>
          <a:p>
            <a:pPr marL="0" indent="0">
              <a:buNone/>
            </a:pPr>
            <a:r>
              <a:rPr lang="en-US" altLang="en-US" sz="3600" dirty="0"/>
              <a:t>  AGI systems based on LLMs, can identify emerging issues in clinical fields and quickly translate that information into curricular adjustments.</a:t>
            </a:r>
          </a:p>
        </p:txBody>
      </p:sp>
      <p:sp>
        <p:nvSpPr>
          <p:cNvPr id="13316" name="Text Box 4"/>
          <p:cNvSpPr txBox="1">
            <a:spLocks noChangeArrowheads="1"/>
          </p:cNvSpPr>
          <p:nvPr/>
        </p:nvSpPr>
        <p:spPr bwMode="auto">
          <a:xfrm>
            <a:off x="0" y="9906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“Predictive Analytics”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637551242"/>
      </p:ext>
    </p:extLst>
  </p:cSld>
  <p:clrMapOvr>
    <a:masterClrMapping/>
  </p:clrMapOvr>
  <p:transition>
    <p:pull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In Clinical Education</a:t>
            </a:r>
            <a:endParaRPr lang="en-US" altLang="en-US" sz="4800" dirty="0"/>
          </a:p>
        </p:txBody>
      </p:sp>
      <p:sp>
        <p:nvSpPr>
          <p:cNvPr id="13315" name="Rectangle 3"/>
          <p:cNvSpPr>
            <a:spLocks noGrp="1" noChangeArrowheads="1"/>
          </p:cNvSpPr>
          <p:nvPr>
            <p:ph type="body" sz="half" idx="1"/>
          </p:nvPr>
        </p:nvSpPr>
        <p:spPr>
          <a:xfrm>
            <a:off x="1371600" y="2209800"/>
            <a:ext cx="6553200" cy="2667000"/>
          </a:xfrm>
        </p:spPr>
        <p:txBody>
          <a:bodyPr/>
          <a:lstStyle/>
          <a:p>
            <a:pPr marL="0" indent="0">
              <a:buNone/>
            </a:pPr>
            <a:r>
              <a:rPr lang="en-US" altLang="en-US" sz="3600" dirty="0"/>
              <a:t>  Students can use AI transcription software to synthesize information that is presented in text or lectures.</a:t>
            </a:r>
          </a:p>
        </p:txBody>
      </p:sp>
      <p:sp>
        <p:nvSpPr>
          <p:cNvPr id="13316" name="Text Box 4"/>
          <p:cNvSpPr txBox="1">
            <a:spLocks noChangeArrowheads="1"/>
          </p:cNvSpPr>
          <p:nvPr/>
        </p:nvSpPr>
        <p:spPr bwMode="auto">
          <a:xfrm>
            <a:off x="0" y="9906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“Enhanced Note Taking”</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734951062"/>
      </p:ext>
    </p:extLst>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62000"/>
          </a:xfrm>
        </p:spPr>
        <p:txBody>
          <a:bodyPr/>
          <a:lstStyle/>
          <a:p>
            <a:r>
              <a:rPr lang="en-US" altLang="en-US" sz="4800" dirty="0">
                <a:solidFill>
                  <a:srgbClr val="990033"/>
                </a:solidFill>
              </a:rPr>
              <a:t>AI Ethics</a:t>
            </a:r>
            <a:endParaRPr lang="en-US" altLang="en-US" sz="4800" dirty="0"/>
          </a:p>
        </p:txBody>
      </p:sp>
      <p:sp>
        <p:nvSpPr>
          <p:cNvPr id="13315" name="Rectangle 3"/>
          <p:cNvSpPr>
            <a:spLocks noGrp="1" noChangeArrowheads="1"/>
          </p:cNvSpPr>
          <p:nvPr>
            <p:ph type="body" sz="half" idx="1"/>
          </p:nvPr>
        </p:nvSpPr>
        <p:spPr>
          <a:xfrm>
            <a:off x="959141" y="1524000"/>
            <a:ext cx="7315200" cy="2838434"/>
          </a:xfrm>
        </p:spPr>
        <p:txBody>
          <a:bodyPr/>
          <a:lstStyle/>
          <a:p>
            <a:r>
              <a:rPr lang="en-US" altLang="en-US" sz="3600" dirty="0">
                <a:latin typeface="+mj-lt"/>
              </a:rPr>
              <a:t>Artificial Neural Nets</a:t>
            </a:r>
          </a:p>
          <a:p>
            <a:r>
              <a:rPr lang="en-US" altLang="en-US" sz="3600" dirty="0">
                <a:latin typeface="+mj-lt"/>
              </a:rPr>
              <a:t>Pattern Recognition</a:t>
            </a:r>
          </a:p>
          <a:p>
            <a:r>
              <a:rPr lang="en-US" altLang="en-US" sz="3600" dirty="0">
                <a:latin typeface="+mj-lt"/>
              </a:rPr>
              <a:t>Iterative Processing </a:t>
            </a:r>
            <a:r>
              <a:rPr lang="en-US" altLang="en-US" sz="3600" dirty="0">
                <a:latin typeface="+mj-lt"/>
                <a:sym typeface="Wingdings" panose="05000000000000000000" pitchFamily="2" charset="2"/>
              </a:rPr>
              <a:t> Deep Learning</a:t>
            </a:r>
          </a:p>
          <a:p>
            <a:r>
              <a:rPr lang="en-US" altLang="en-US" sz="3600" dirty="0">
                <a:latin typeface="+mj-lt"/>
              </a:rPr>
              <a:t>Training Data </a:t>
            </a:r>
            <a:r>
              <a:rPr lang="en-US" altLang="en-US" sz="3600" dirty="0">
                <a:latin typeface="+mj-lt"/>
                <a:sym typeface="Wingdings" panose="05000000000000000000" pitchFamily="2" charset="2"/>
              </a:rPr>
              <a:t> Large Language Models</a:t>
            </a:r>
          </a:p>
          <a:p>
            <a:r>
              <a:rPr lang="en-US" altLang="en-US" sz="3600" dirty="0">
                <a:latin typeface="+mj-lt"/>
                <a:sym typeface="Wingdings" panose="05000000000000000000" pitchFamily="2" charset="2"/>
              </a:rPr>
              <a:t>Statistical and Probabilistic Output</a:t>
            </a:r>
            <a:endParaRPr lang="en-US" altLang="en-US" sz="3600" dirty="0">
              <a:latin typeface="+mj-lt"/>
            </a:endParaRPr>
          </a:p>
        </p:txBody>
      </p:sp>
      <p:sp>
        <p:nvSpPr>
          <p:cNvPr id="13316" name="Text Box 4"/>
          <p:cNvSpPr txBox="1">
            <a:spLocks noChangeArrowheads="1"/>
          </p:cNvSpPr>
          <p:nvPr/>
        </p:nvSpPr>
        <p:spPr bwMode="auto">
          <a:xfrm>
            <a:off x="0" y="711994"/>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ANI and AGI</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382799688"/>
      </p:ext>
    </p:extLst>
  </p:cSld>
  <p:clrMapOvr>
    <a:masterClrMapping/>
  </p:clrMapOvr>
  <p:transition>
    <p:pull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altLang="en-US" sz="4800" dirty="0">
                <a:solidFill>
                  <a:srgbClr val="990033"/>
                </a:solidFill>
              </a:rPr>
              <a:t>AI In Clinical Education</a:t>
            </a:r>
            <a:endParaRPr lang="en-US" altLang="en-US" sz="4800" dirty="0"/>
          </a:p>
        </p:txBody>
      </p:sp>
      <p:sp>
        <p:nvSpPr>
          <p:cNvPr id="13315" name="Rectangle 3"/>
          <p:cNvSpPr>
            <a:spLocks noGrp="1" noChangeArrowheads="1"/>
          </p:cNvSpPr>
          <p:nvPr>
            <p:ph type="body" sz="half" idx="1"/>
          </p:nvPr>
        </p:nvSpPr>
        <p:spPr>
          <a:xfrm>
            <a:off x="1047925" y="2209800"/>
            <a:ext cx="7239000" cy="2667000"/>
          </a:xfrm>
        </p:spPr>
        <p:txBody>
          <a:bodyPr/>
          <a:lstStyle/>
          <a:p>
            <a:pPr marL="0" indent="0">
              <a:buNone/>
            </a:pPr>
            <a:r>
              <a:rPr lang="en-US" altLang="en-US" sz="3600" dirty="0"/>
              <a:t>  Students must be trained to use AI in healthcare simply because it is an emerging technology that they will necessarily utilize in their future work.</a:t>
            </a:r>
            <a:endParaRPr lang="en-US" altLang="en-US" sz="2400" dirty="0"/>
          </a:p>
        </p:txBody>
      </p:sp>
      <p:sp>
        <p:nvSpPr>
          <p:cNvPr id="13316" name="Text Box 4"/>
          <p:cNvSpPr txBox="1">
            <a:spLocks noChangeArrowheads="1"/>
          </p:cNvSpPr>
          <p:nvPr/>
        </p:nvSpPr>
        <p:spPr bwMode="auto">
          <a:xfrm>
            <a:off x="0" y="9906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“Educational Direction”</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567711116"/>
      </p:ext>
    </p:extLst>
  </p:cSld>
  <p:clrMapOvr>
    <a:masterClrMapping/>
  </p:clrMapOvr>
  <p:transition>
    <p:pull dir="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9B6F5BB-2720-44D6-AD08-90115A989C39}"/>
              </a:ext>
            </a:extLst>
          </p:cNvPr>
          <p:cNvSpPr>
            <a:spLocks noGrp="1" noChangeArrowheads="1"/>
          </p:cNvSpPr>
          <p:nvPr>
            <p:ph type="title" idx="4294967295"/>
          </p:nvPr>
        </p:nvSpPr>
        <p:spPr>
          <a:xfrm>
            <a:off x="0" y="2362200"/>
            <a:ext cx="9144000" cy="762000"/>
          </a:xfrm>
        </p:spPr>
        <p:txBody>
          <a:bodyPr/>
          <a:lstStyle/>
          <a:p>
            <a:r>
              <a:rPr lang="en-US" altLang="en-US" sz="7200" dirty="0">
                <a:solidFill>
                  <a:srgbClr val="000099"/>
                </a:solidFill>
              </a:rPr>
              <a:t>Summary</a:t>
            </a:r>
            <a:br>
              <a:rPr lang="en-US" altLang="en-US" sz="7200" dirty="0">
                <a:solidFill>
                  <a:srgbClr val="000099"/>
                </a:solidFill>
              </a:rPr>
            </a:br>
            <a:r>
              <a:rPr lang="en-US" altLang="en-US" sz="7200" dirty="0">
                <a:solidFill>
                  <a:srgbClr val="000099"/>
                </a:solidFill>
              </a:rPr>
              <a:t>Conclusions</a:t>
            </a:r>
          </a:p>
        </p:txBody>
      </p:sp>
    </p:spTree>
    <p:extLst>
      <p:ext uri="{BB962C8B-B14F-4D97-AF65-F5344CB8AC3E}">
        <p14:creationId xmlns:p14="http://schemas.microsoft.com/office/powerpoint/2010/main" val="1238389788"/>
      </p:ext>
    </p:extLst>
  </p:cSld>
  <p:clrMapOvr>
    <a:masterClrMapping/>
  </p:clrMapOvr>
  <p:transition>
    <p:pull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28600"/>
            <a:ext cx="9144000" cy="762000"/>
          </a:xfrm>
        </p:spPr>
        <p:txBody>
          <a:bodyPr/>
          <a:lstStyle/>
          <a:p>
            <a:r>
              <a:rPr lang="en-US" altLang="en-US" sz="4800" dirty="0">
                <a:solidFill>
                  <a:srgbClr val="990033"/>
                </a:solidFill>
              </a:rPr>
              <a:t>AI Ethics in Healthcare</a:t>
            </a:r>
            <a:endParaRPr lang="en-US" altLang="en-US" sz="4800" dirty="0"/>
          </a:p>
        </p:txBody>
      </p:sp>
      <p:sp>
        <p:nvSpPr>
          <p:cNvPr id="13315" name="Rectangle 3"/>
          <p:cNvSpPr>
            <a:spLocks noGrp="1" noChangeArrowheads="1"/>
          </p:cNvSpPr>
          <p:nvPr>
            <p:ph type="body" sz="half" idx="1"/>
          </p:nvPr>
        </p:nvSpPr>
        <p:spPr>
          <a:xfrm>
            <a:off x="-1430" y="1676046"/>
            <a:ext cx="9144000" cy="519113"/>
          </a:xfrm>
        </p:spPr>
        <p:txBody>
          <a:bodyPr/>
          <a:lstStyle/>
          <a:p>
            <a:pPr algn="ctr">
              <a:buFontTx/>
              <a:buNone/>
            </a:pPr>
            <a:r>
              <a:rPr lang="en-US" altLang="en-US" sz="2400" dirty="0"/>
              <a:t>Implicit Bias</a:t>
            </a:r>
          </a:p>
          <a:p>
            <a:pPr algn="ctr">
              <a:buFontTx/>
              <a:buNone/>
            </a:pPr>
            <a:r>
              <a:rPr lang="en-US" altLang="en-US" sz="2400" dirty="0"/>
              <a:t>  </a:t>
            </a:r>
          </a:p>
        </p:txBody>
      </p:sp>
      <p:sp>
        <p:nvSpPr>
          <p:cNvPr id="13316" name="Text Box 4"/>
          <p:cNvSpPr txBox="1">
            <a:spLocks noChangeArrowheads="1"/>
          </p:cNvSpPr>
          <p:nvPr/>
        </p:nvSpPr>
        <p:spPr bwMode="auto">
          <a:xfrm>
            <a:off x="0" y="990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Non-Unique Challenges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
        <p:nvSpPr>
          <p:cNvPr id="2" name="Rectangle 3">
            <a:extLst>
              <a:ext uri="{FF2B5EF4-FFF2-40B4-BE49-F238E27FC236}">
                <a16:creationId xmlns:a16="http://schemas.microsoft.com/office/drawing/2014/main" id="{CCE1AF17-44B0-C838-F3F4-0B6D419716DB}"/>
              </a:ext>
            </a:extLst>
          </p:cNvPr>
          <p:cNvSpPr txBox="1">
            <a:spLocks noChangeArrowheads="1"/>
          </p:cNvSpPr>
          <p:nvPr/>
        </p:nvSpPr>
        <p:spPr bwMode="auto">
          <a:xfrm>
            <a:off x="-1430" y="2304774"/>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Equity and Access</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  </a:t>
            </a:r>
          </a:p>
        </p:txBody>
      </p:sp>
      <p:sp>
        <p:nvSpPr>
          <p:cNvPr id="3" name="Rectangle 3">
            <a:extLst>
              <a:ext uri="{FF2B5EF4-FFF2-40B4-BE49-F238E27FC236}">
                <a16:creationId xmlns:a16="http://schemas.microsoft.com/office/drawing/2014/main" id="{C1980D4C-4CDB-7ADF-326B-CD9DFBDCC8ED}"/>
              </a:ext>
            </a:extLst>
          </p:cNvPr>
          <p:cNvSpPr txBox="1">
            <a:spLocks noChangeArrowheads="1"/>
          </p:cNvSpPr>
          <p:nvPr/>
        </p:nvSpPr>
        <p:spPr bwMode="auto">
          <a:xfrm>
            <a:off x="-1430" y="2933502"/>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Data Collection and Use</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  </a:t>
            </a:r>
          </a:p>
        </p:txBody>
      </p:sp>
      <p:sp>
        <p:nvSpPr>
          <p:cNvPr id="4" name="Rectangle 3">
            <a:extLst>
              <a:ext uri="{FF2B5EF4-FFF2-40B4-BE49-F238E27FC236}">
                <a16:creationId xmlns:a16="http://schemas.microsoft.com/office/drawing/2014/main" id="{0F833396-1768-1C07-3560-A3312EB871CE}"/>
              </a:ext>
            </a:extLst>
          </p:cNvPr>
          <p:cNvSpPr txBox="1">
            <a:spLocks noChangeArrowheads="1"/>
          </p:cNvSpPr>
          <p:nvPr/>
        </p:nvSpPr>
        <p:spPr bwMode="auto">
          <a:xfrm>
            <a:off x="-76200" y="356223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Quality of Care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  </a:t>
            </a:r>
          </a:p>
        </p:txBody>
      </p:sp>
      <p:sp>
        <p:nvSpPr>
          <p:cNvPr id="5" name="Rectangle 3">
            <a:extLst>
              <a:ext uri="{FF2B5EF4-FFF2-40B4-BE49-F238E27FC236}">
                <a16:creationId xmlns:a16="http://schemas.microsoft.com/office/drawing/2014/main" id="{99E825CB-7FA1-2122-5742-CA60E29CAC55}"/>
              </a:ext>
            </a:extLst>
          </p:cNvPr>
          <p:cNvSpPr txBox="1">
            <a:spLocks noChangeArrowheads="1"/>
          </p:cNvSpPr>
          <p:nvPr/>
        </p:nvSpPr>
        <p:spPr bwMode="auto">
          <a:xfrm>
            <a:off x="0" y="419444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Augmentation vs. Replacement</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  </a:t>
            </a:r>
          </a:p>
        </p:txBody>
      </p:sp>
      <p:sp>
        <p:nvSpPr>
          <p:cNvPr id="6" name="Rectangle 3">
            <a:extLst>
              <a:ext uri="{FF2B5EF4-FFF2-40B4-BE49-F238E27FC236}">
                <a16:creationId xmlns:a16="http://schemas.microsoft.com/office/drawing/2014/main" id="{2874D17E-8A4F-3CFD-E68A-DDF1FE6A4953}"/>
              </a:ext>
            </a:extLst>
          </p:cNvPr>
          <p:cNvSpPr txBox="1">
            <a:spLocks noChangeArrowheads="1"/>
          </p:cNvSpPr>
          <p:nvPr/>
        </p:nvSpPr>
        <p:spPr bwMode="auto">
          <a:xfrm>
            <a:off x="-63617" y="4827237"/>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Transparency Type One: Disclosure</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  </a:t>
            </a:r>
          </a:p>
        </p:txBody>
      </p:sp>
      <p:sp>
        <p:nvSpPr>
          <p:cNvPr id="7" name="Rectangle 3">
            <a:extLst>
              <a:ext uri="{FF2B5EF4-FFF2-40B4-BE49-F238E27FC236}">
                <a16:creationId xmlns:a16="http://schemas.microsoft.com/office/drawing/2014/main" id="{20A5C40C-0FA3-9A84-EFB2-84FBEC5DC61F}"/>
              </a:ext>
            </a:extLst>
          </p:cNvPr>
          <p:cNvSpPr txBox="1">
            <a:spLocks noChangeArrowheads="1"/>
          </p:cNvSpPr>
          <p:nvPr/>
        </p:nvSpPr>
        <p:spPr bwMode="auto">
          <a:xfrm>
            <a:off x="0" y="5458184"/>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Client-centered Issues Types I &amp; II: Client Preference</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  </a:t>
            </a:r>
          </a:p>
        </p:txBody>
      </p:sp>
    </p:spTree>
    <p:extLst>
      <p:ext uri="{BB962C8B-B14F-4D97-AF65-F5344CB8AC3E}">
        <p14:creationId xmlns:p14="http://schemas.microsoft.com/office/powerpoint/2010/main" val="52754755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P spid="2" grpId="0"/>
      <p:bldP spid="3" grpId="0"/>
      <p:bldP spid="4" grpId="0"/>
      <p:bldP spid="5" grpId="0"/>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28600"/>
            <a:ext cx="9144000" cy="762000"/>
          </a:xfrm>
        </p:spPr>
        <p:txBody>
          <a:bodyPr/>
          <a:lstStyle/>
          <a:p>
            <a:r>
              <a:rPr lang="en-US" altLang="en-US" sz="4800" dirty="0">
                <a:solidFill>
                  <a:srgbClr val="990033"/>
                </a:solidFill>
              </a:rPr>
              <a:t>AI Ethics in Healthcare</a:t>
            </a:r>
            <a:endParaRPr lang="en-US" altLang="en-US" sz="4800" dirty="0"/>
          </a:p>
        </p:txBody>
      </p:sp>
      <p:sp>
        <p:nvSpPr>
          <p:cNvPr id="13315" name="Rectangle 3"/>
          <p:cNvSpPr>
            <a:spLocks noGrp="1" noChangeArrowheads="1"/>
          </p:cNvSpPr>
          <p:nvPr>
            <p:ph type="body" sz="half" idx="1"/>
          </p:nvPr>
        </p:nvSpPr>
        <p:spPr>
          <a:xfrm>
            <a:off x="0" y="1978310"/>
            <a:ext cx="9144000" cy="519113"/>
          </a:xfrm>
        </p:spPr>
        <p:txBody>
          <a:bodyPr/>
          <a:lstStyle/>
          <a:p>
            <a:pPr algn="ctr">
              <a:buFontTx/>
              <a:buNone/>
            </a:pPr>
            <a:r>
              <a:rPr lang="en-US" altLang="en-US" sz="2400" dirty="0"/>
              <a:t>Transparency Type Two: Human-mimicking Interactions</a:t>
            </a:r>
          </a:p>
          <a:p>
            <a:pPr algn="ctr">
              <a:buFontTx/>
              <a:buNone/>
            </a:pPr>
            <a:r>
              <a:rPr lang="en-US" altLang="en-US" sz="2400" dirty="0"/>
              <a:t>  </a:t>
            </a:r>
          </a:p>
        </p:txBody>
      </p:sp>
      <p:sp>
        <p:nvSpPr>
          <p:cNvPr id="13316" name="Text Box 4"/>
          <p:cNvSpPr txBox="1">
            <a:spLocks noChangeArrowheads="1"/>
          </p:cNvSpPr>
          <p:nvPr/>
        </p:nvSpPr>
        <p:spPr bwMode="auto">
          <a:xfrm>
            <a:off x="0" y="990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Unique Challenges</a:t>
            </a: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
        <p:nvSpPr>
          <p:cNvPr id="2" name="Rectangle 3">
            <a:extLst>
              <a:ext uri="{FF2B5EF4-FFF2-40B4-BE49-F238E27FC236}">
                <a16:creationId xmlns:a16="http://schemas.microsoft.com/office/drawing/2014/main" id="{CCE1AF17-44B0-C838-F3F4-0B6D419716DB}"/>
              </a:ext>
            </a:extLst>
          </p:cNvPr>
          <p:cNvSpPr txBox="1">
            <a:spLocks noChangeArrowheads="1"/>
          </p:cNvSpPr>
          <p:nvPr/>
        </p:nvSpPr>
        <p:spPr bwMode="auto">
          <a:xfrm>
            <a:off x="304800" y="2861753"/>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Caring, Reciprocity, and Intentionality</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  </a:t>
            </a:r>
          </a:p>
        </p:txBody>
      </p:sp>
      <p:sp>
        <p:nvSpPr>
          <p:cNvPr id="3" name="Rectangle 3">
            <a:extLst>
              <a:ext uri="{FF2B5EF4-FFF2-40B4-BE49-F238E27FC236}">
                <a16:creationId xmlns:a16="http://schemas.microsoft.com/office/drawing/2014/main" id="{C1980D4C-4CDB-7ADF-326B-CD9DFBDCC8ED}"/>
              </a:ext>
            </a:extLst>
          </p:cNvPr>
          <p:cNvSpPr txBox="1">
            <a:spLocks noChangeArrowheads="1"/>
          </p:cNvSpPr>
          <p:nvPr/>
        </p:nvSpPr>
        <p:spPr bwMode="auto">
          <a:xfrm>
            <a:off x="76200" y="3792823"/>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Interpersonal Value</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  </a:t>
            </a:r>
          </a:p>
        </p:txBody>
      </p:sp>
      <p:sp>
        <p:nvSpPr>
          <p:cNvPr id="4" name="Rectangle 3">
            <a:extLst>
              <a:ext uri="{FF2B5EF4-FFF2-40B4-BE49-F238E27FC236}">
                <a16:creationId xmlns:a16="http://schemas.microsoft.com/office/drawing/2014/main" id="{0F833396-1768-1C07-3560-A3312EB871CE}"/>
              </a:ext>
            </a:extLst>
          </p:cNvPr>
          <p:cNvSpPr txBox="1">
            <a:spLocks noChangeArrowheads="1"/>
          </p:cNvSpPr>
          <p:nvPr/>
        </p:nvSpPr>
        <p:spPr bwMode="auto">
          <a:xfrm>
            <a:off x="76200" y="472059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Moral Agency and Responsibility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  </a:t>
            </a:r>
          </a:p>
        </p:txBody>
      </p:sp>
    </p:spTree>
    <p:extLst>
      <p:ext uri="{BB962C8B-B14F-4D97-AF65-F5344CB8AC3E}">
        <p14:creationId xmlns:p14="http://schemas.microsoft.com/office/powerpoint/2010/main" val="293553534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P spid="2" grpId="0"/>
      <p:bldP spid="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4546F-2C54-79C3-89C4-4F9053B4820F}"/>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2EA68DC5-022E-ACC3-EF71-DC17236BDF70}"/>
              </a:ext>
            </a:extLst>
          </p:cNvPr>
          <p:cNvSpPr>
            <a:spLocks noGrp="1" noChangeArrowheads="1"/>
          </p:cNvSpPr>
          <p:nvPr>
            <p:ph type="title" idx="4294967295"/>
          </p:nvPr>
        </p:nvSpPr>
        <p:spPr>
          <a:xfrm>
            <a:off x="0" y="2133600"/>
            <a:ext cx="9144000" cy="762000"/>
          </a:xfrm>
        </p:spPr>
        <p:txBody>
          <a:bodyPr/>
          <a:lstStyle/>
          <a:p>
            <a:r>
              <a:rPr lang="en-US" altLang="en-US" sz="7200" dirty="0">
                <a:solidFill>
                  <a:srgbClr val="000099"/>
                </a:solidFill>
              </a:rPr>
              <a:t>A Few Recent</a:t>
            </a:r>
            <a:br>
              <a:rPr lang="en-US" altLang="en-US" sz="7200" dirty="0">
                <a:solidFill>
                  <a:srgbClr val="000099"/>
                </a:solidFill>
              </a:rPr>
            </a:br>
            <a:r>
              <a:rPr lang="en-US" altLang="en-US" sz="7200" dirty="0">
                <a:solidFill>
                  <a:srgbClr val="000099"/>
                </a:solidFill>
              </a:rPr>
              <a:t>Cases and Issues</a:t>
            </a:r>
          </a:p>
        </p:txBody>
      </p:sp>
    </p:spTree>
    <p:extLst>
      <p:ext uri="{BB962C8B-B14F-4D97-AF65-F5344CB8AC3E}">
        <p14:creationId xmlns:p14="http://schemas.microsoft.com/office/powerpoint/2010/main" val="2724450535"/>
      </p:ext>
    </p:extLst>
  </p:cSld>
  <p:clrMapOvr>
    <a:masterClrMapping/>
  </p:clrMapOvr>
  <p:transition>
    <p:pull dir="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09429-B515-73F2-D67F-C7A60D969E7F}"/>
            </a:ext>
          </a:extLst>
        </p:cNvPr>
        <p:cNvGrpSpPr/>
        <p:nvPr/>
      </p:nvGrpSpPr>
      <p:grpSpPr>
        <a:xfrm>
          <a:off x="0" y="0"/>
          <a:ext cx="0" cy="0"/>
          <a:chOff x="0" y="0"/>
          <a:chExt cx="0" cy="0"/>
        </a:xfrm>
      </p:grpSpPr>
      <p:sp>
        <p:nvSpPr>
          <p:cNvPr id="13314" name="Rectangle 2">
            <a:extLst>
              <a:ext uri="{FF2B5EF4-FFF2-40B4-BE49-F238E27FC236}">
                <a16:creationId xmlns:a16="http://schemas.microsoft.com/office/drawing/2014/main" id="{5F2998E9-3518-0E18-E0BC-BA1DF2B787F9}"/>
              </a:ext>
            </a:extLst>
          </p:cNvPr>
          <p:cNvSpPr>
            <a:spLocks noGrp="1" noChangeArrowheads="1"/>
          </p:cNvSpPr>
          <p:nvPr>
            <p:ph type="title"/>
          </p:nvPr>
        </p:nvSpPr>
        <p:spPr>
          <a:xfrm>
            <a:off x="0" y="16565"/>
            <a:ext cx="9144000" cy="762000"/>
          </a:xfrm>
        </p:spPr>
        <p:txBody>
          <a:bodyPr/>
          <a:lstStyle/>
          <a:p>
            <a:r>
              <a:rPr lang="en-US" altLang="en-US" sz="4800" dirty="0">
                <a:solidFill>
                  <a:srgbClr val="990033"/>
                </a:solidFill>
              </a:rPr>
              <a:t>AI Ethics</a:t>
            </a:r>
            <a:endParaRPr lang="en-US" altLang="en-US" sz="4800" dirty="0"/>
          </a:p>
        </p:txBody>
      </p:sp>
      <p:sp>
        <p:nvSpPr>
          <p:cNvPr id="13315" name="Rectangle 3">
            <a:extLst>
              <a:ext uri="{FF2B5EF4-FFF2-40B4-BE49-F238E27FC236}">
                <a16:creationId xmlns:a16="http://schemas.microsoft.com/office/drawing/2014/main" id="{FB14042D-1EFB-4E09-4FC7-7523EC04C2D0}"/>
              </a:ext>
            </a:extLst>
          </p:cNvPr>
          <p:cNvSpPr>
            <a:spLocks noGrp="1" noChangeArrowheads="1"/>
          </p:cNvSpPr>
          <p:nvPr>
            <p:ph type="body" sz="half" idx="1"/>
          </p:nvPr>
        </p:nvSpPr>
        <p:spPr>
          <a:xfrm>
            <a:off x="457200" y="1295400"/>
            <a:ext cx="8382000" cy="2971800"/>
          </a:xfrm>
        </p:spPr>
        <p:txBody>
          <a:bodyPr/>
          <a:lstStyle/>
          <a:p>
            <a:pPr marL="0" marR="0" lvl="0" indent="0">
              <a:buNone/>
            </a:pPr>
            <a:r>
              <a:rPr lang="en-US" sz="2800" dirty="0">
                <a:effectLst/>
                <a:ea typeface="Times New Roman" panose="02020603050405020304" pitchFamily="18" charset="0"/>
                <a:cs typeface="Aptos" panose="020B0004020202020204" pitchFamily="34" charset="0"/>
              </a:rPr>
              <a:t>  Artificial Intelligence systems are now available that can record provider-recipient </a:t>
            </a:r>
            <a:r>
              <a:rPr lang="en-US" sz="2800" dirty="0">
                <a:ea typeface="Times New Roman" panose="02020603050405020304" pitchFamily="18" charset="0"/>
                <a:cs typeface="Aptos" panose="020B0004020202020204" pitchFamily="34" charset="0"/>
              </a:rPr>
              <a:t>interactions and assist in developing documentation.  The following questions pertain to that type of use:</a:t>
            </a:r>
          </a:p>
          <a:p>
            <a:pPr marL="228600" marR="0" lvl="0" indent="-228600">
              <a:buFont typeface="+mj-lt"/>
              <a:buAutoNum type="arabicPeriod"/>
            </a:pPr>
            <a:r>
              <a:rPr lang="en-US" sz="2800" dirty="0">
                <a:effectLst/>
                <a:ea typeface="Times New Roman" panose="02020603050405020304" pitchFamily="18" charset="0"/>
                <a:cs typeface="Aptos" panose="020B0004020202020204" pitchFamily="34" charset="0"/>
              </a:rPr>
              <a:t>How shou</a:t>
            </a:r>
            <a:r>
              <a:rPr lang="en-US" sz="2800" dirty="0">
                <a:ea typeface="Times New Roman" panose="02020603050405020304" pitchFamily="18" charset="0"/>
                <a:cs typeface="Aptos" panose="020B0004020202020204" pitchFamily="34" charset="0"/>
              </a:rPr>
              <a:t>ld recordings and transcripts be stored, and for how long?</a:t>
            </a:r>
          </a:p>
          <a:p>
            <a:pPr marL="228600" marR="0" lvl="0" indent="-228600">
              <a:buFont typeface="+mj-lt"/>
              <a:buAutoNum type="arabicPeriod"/>
            </a:pPr>
            <a:r>
              <a:rPr lang="en-US" sz="2800" dirty="0">
                <a:effectLst/>
                <a:ea typeface="Times New Roman" panose="02020603050405020304" pitchFamily="18" charset="0"/>
                <a:cs typeface="Aptos" panose="020B0004020202020204" pitchFamily="34" charset="0"/>
              </a:rPr>
              <a:t>Would it be ethical to use the recordings and trans</a:t>
            </a:r>
            <a:r>
              <a:rPr lang="en-US" sz="2800" dirty="0">
                <a:ea typeface="Times New Roman" panose="02020603050405020304" pitchFamily="18" charset="0"/>
                <a:cs typeface="Aptos" panose="020B0004020202020204" pitchFamily="34" charset="0"/>
              </a:rPr>
              <a:t>cripts prepared by AI for supervisory purposes?</a:t>
            </a:r>
          </a:p>
          <a:p>
            <a:pPr marL="228600" marR="0" lvl="0" indent="-228600">
              <a:buFont typeface="+mj-lt"/>
              <a:buAutoNum type="arabicPeriod"/>
            </a:pPr>
            <a:r>
              <a:rPr lang="en-US" sz="2800" dirty="0">
                <a:effectLst/>
                <a:ea typeface="Times New Roman" panose="02020603050405020304" pitchFamily="18" charset="0"/>
                <a:cs typeface="Aptos" panose="020B0004020202020204" pitchFamily="34" charset="0"/>
              </a:rPr>
              <a:t>Must consumers be notified when AI is being used in this way, and may they opt out?</a:t>
            </a:r>
            <a:endParaRPr lang="en-US" sz="2800" dirty="0">
              <a:ea typeface="Times New Roman" panose="02020603050405020304" pitchFamily="18" charset="0"/>
              <a:cs typeface="Aptos" panose="020B0004020202020204" pitchFamily="34" charset="0"/>
            </a:endParaRPr>
          </a:p>
        </p:txBody>
      </p:sp>
      <p:sp>
        <p:nvSpPr>
          <p:cNvPr id="13316" name="Text Box 4">
            <a:extLst>
              <a:ext uri="{FF2B5EF4-FFF2-40B4-BE49-F238E27FC236}">
                <a16:creationId xmlns:a16="http://schemas.microsoft.com/office/drawing/2014/main" id="{694C5390-CD6A-B775-BB9A-AA490C376914}"/>
              </a:ext>
            </a:extLst>
          </p:cNvPr>
          <p:cNvSpPr txBox="1">
            <a:spLocks noChangeArrowheads="1"/>
          </p:cNvSpPr>
          <p:nvPr/>
        </p:nvSpPr>
        <p:spPr bwMode="auto">
          <a:xfrm>
            <a:off x="0" y="609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“Practical Questions”</a:t>
            </a:r>
          </a:p>
        </p:txBody>
      </p:sp>
      <p:pic>
        <p:nvPicPr>
          <p:cNvPr id="13317" name="Picture 5" descr="Logo_be_2">
            <a:extLst>
              <a:ext uri="{FF2B5EF4-FFF2-40B4-BE49-F238E27FC236}">
                <a16:creationId xmlns:a16="http://schemas.microsoft.com/office/drawing/2014/main" id="{807AE23B-32A8-CB70-9D81-122A2F84FA4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2105558079"/>
      </p:ext>
    </p:extLst>
  </p:cSld>
  <p:clrMapOvr>
    <a:masterClrMapping/>
  </p:clrMapOvr>
  <p:transition>
    <p:pull dir="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3C1C1-308C-B26A-23E4-21D445B5AC51}"/>
            </a:ext>
          </a:extLst>
        </p:cNvPr>
        <p:cNvGrpSpPr/>
        <p:nvPr/>
      </p:nvGrpSpPr>
      <p:grpSpPr>
        <a:xfrm>
          <a:off x="0" y="0"/>
          <a:ext cx="0" cy="0"/>
          <a:chOff x="0" y="0"/>
          <a:chExt cx="0" cy="0"/>
        </a:xfrm>
      </p:grpSpPr>
      <p:sp>
        <p:nvSpPr>
          <p:cNvPr id="13314" name="Rectangle 2">
            <a:extLst>
              <a:ext uri="{FF2B5EF4-FFF2-40B4-BE49-F238E27FC236}">
                <a16:creationId xmlns:a16="http://schemas.microsoft.com/office/drawing/2014/main" id="{E1828BBA-5D8F-0D56-ED4B-C4DDE67C7A19}"/>
              </a:ext>
            </a:extLst>
          </p:cNvPr>
          <p:cNvSpPr>
            <a:spLocks noGrp="1" noChangeArrowheads="1"/>
          </p:cNvSpPr>
          <p:nvPr>
            <p:ph type="title"/>
          </p:nvPr>
        </p:nvSpPr>
        <p:spPr>
          <a:xfrm>
            <a:off x="0" y="3313"/>
            <a:ext cx="9144000" cy="762000"/>
          </a:xfrm>
        </p:spPr>
        <p:txBody>
          <a:bodyPr/>
          <a:lstStyle/>
          <a:p>
            <a:r>
              <a:rPr lang="en-US" altLang="en-US" sz="4800" dirty="0">
                <a:solidFill>
                  <a:srgbClr val="990033"/>
                </a:solidFill>
              </a:rPr>
              <a:t>AI Ethics</a:t>
            </a:r>
            <a:endParaRPr lang="en-US" altLang="en-US" sz="4800" dirty="0"/>
          </a:p>
        </p:txBody>
      </p:sp>
      <p:sp>
        <p:nvSpPr>
          <p:cNvPr id="13315" name="Rectangle 3">
            <a:extLst>
              <a:ext uri="{FF2B5EF4-FFF2-40B4-BE49-F238E27FC236}">
                <a16:creationId xmlns:a16="http://schemas.microsoft.com/office/drawing/2014/main" id="{67C05B97-9C5F-D267-CED9-9DC68F614BC9}"/>
              </a:ext>
            </a:extLst>
          </p:cNvPr>
          <p:cNvSpPr>
            <a:spLocks noGrp="1" noChangeArrowheads="1"/>
          </p:cNvSpPr>
          <p:nvPr>
            <p:ph type="body" sz="half" idx="1"/>
          </p:nvPr>
        </p:nvSpPr>
        <p:spPr>
          <a:xfrm>
            <a:off x="762000" y="1128713"/>
            <a:ext cx="7543800" cy="2971800"/>
          </a:xfrm>
        </p:spPr>
        <p:txBody>
          <a:bodyPr/>
          <a:lstStyle/>
          <a:p>
            <a:pPr marL="0" marR="0" lvl="0" indent="0">
              <a:buNone/>
            </a:pPr>
            <a:r>
              <a:rPr lang="en-US" sz="2000" dirty="0">
                <a:effectLst/>
                <a:latin typeface="+mj-lt"/>
                <a:ea typeface="Times New Roman" panose="02020603050405020304" pitchFamily="18" charset="0"/>
                <a:cs typeface="Aptos" panose="020B0004020202020204" pitchFamily="34" charset="0"/>
              </a:rPr>
              <a:t>  CPS is jointly investigating an assault of a mother with her child present.  The person who assaulted the mother was a man with a mask covering the lower half of his face.  The mother was attacked from behind and did not see the assailant.   The mother had recently filed a protective order against the father of the child, stating a history of intimate partner violence.  Police are investigating the situation and have used AI supported facial recognition technology that matched the father’s previous photograph in their records.  The father denied committing the assault, and provided an alibi for the time period, saying he was with a friend someplace else who confirmed they were together.  The Commonwealth Attorney has determined criminal charges cannot go forward as they cannot meet the burden of beyond a reasonable doubt as the facial recognition match is not perfect.  CPS is considering making a finding of child abuse/neglect against the father as their standard is a preponderance of the evidence and CPS believes the circumstantial evidence with the AI supported facial recognition match meets that burden.  Is it ethical for CPS to use this technology as evidence?</a:t>
            </a:r>
            <a:endParaRPr lang="en-US" sz="2000" dirty="0">
              <a:effectLst/>
              <a:latin typeface="+mj-lt"/>
              <a:ea typeface="Aptos" panose="020B0004020202020204" pitchFamily="34" charset="0"/>
              <a:cs typeface="Aptos" panose="020B0004020202020204" pitchFamily="34" charset="0"/>
            </a:endParaRPr>
          </a:p>
        </p:txBody>
      </p:sp>
      <p:sp>
        <p:nvSpPr>
          <p:cNvPr id="13316" name="Text Box 4">
            <a:extLst>
              <a:ext uri="{FF2B5EF4-FFF2-40B4-BE49-F238E27FC236}">
                <a16:creationId xmlns:a16="http://schemas.microsoft.com/office/drawing/2014/main" id="{4C980BB2-2CC0-73ED-CCC6-7C1F2CA02A63}"/>
              </a:ext>
            </a:extLst>
          </p:cNvPr>
          <p:cNvSpPr txBox="1">
            <a:spLocks noChangeArrowheads="1"/>
          </p:cNvSpPr>
          <p:nvPr/>
        </p:nvSpPr>
        <p:spPr bwMode="auto">
          <a:xfrm>
            <a:off x="-6626" y="609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“Assessing the Burden of Proof”</a:t>
            </a:r>
          </a:p>
        </p:txBody>
      </p:sp>
      <p:pic>
        <p:nvPicPr>
          <p:cNvPr id="13317" name="Picture 5" descr="Logo_be_2">
            <a:extLst>
              <a:ext uri="{FF2B5EF4-FFF2-40B4-BE49-F238E27FC236}">
                <a16:creationId xmlns:a16="http://schemas.microsoft.com/office/drawing/2014/main" id="{FF8D4F73-2AD8-0ED2-AF01-5C16B96882B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474924052"/>
      </p:ext>
    </p:extLst>
  </p:cSld>
  <p:clrMapOvr>
    <a:masterClrMapping/>
  </p:clrMapOvr>
  <p:transition>
    <p:pull dir="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B251B-D12D-27F7-7199-DE7AA469D8AB}"/>
            </a:ext>
          </a:extLst>
        </p:cNvPr>
        <p:cNvGrpSpPr/>
        <p:nvPr/>
      </p:nvGrpSpPr>
      <p:grpSpPr>
        <a:xfrm>
          <a:off x="0" y="0"/>
          <a:ext cx="0" cy="0"/>
          <a:chOff x="0" y="0"/>
          <a:chExt cx="0" cy="0"/>
        </a:xfrm>
      </p:grpSpPr>
      <p:sp>
        <p:nvSpPr>
          <p:cNvPr id="13314" name="Rectangle 2">
            <a:extLst>
              <a:ext uri="{FF2B5EF4-FFF2-40B4-BE49-F238E27FC236}">
                <a16:creationId xmlns:a16="http://schemas.microsoft.com/office/drawing/2014/main" id="{99624608-6457-C56A-C7AE-B167CDA48C58}"/>
              </a:ext>
            </a:extLst>
          </p:cNvPr>
          <p:cNvSpPr>
            <a:spLocks noGrp="1" noChangeArrowheads="1"/>
          </p:cNvSpPr>
          <p:nvPr>
            <p:ph type="title"/>
          </p:nvPr>
        </p:nvSpPr>
        <p:spPr>
          <a:xfrm>
            <a:off x="0" y="12148"/>
            <a:ext cx="9144000" cy="762000"/>
          </a:xfrm>
        </p:spPr>
        <p:txBody>
          <a:bodyPr/>
          <a:lstStyle/>
          <a:p>
            <a:r>
              <a:rPr lang="en-US" altLang="en-US" sz="4800" dirty="0">
                <a:solidFill>
                  <a:srgbClr val="990033"/>
                </a:solidFill>
              </a:rPr>
              <a:t>AI Ethics</a:t>
            </a:r>
            <a:endParaRPr lang="en-US" altLang="en-US" sz="4800" dirty="0"/>
          </a:p>
        </p:txBody>
      </p:sp>
      <p:sp>
        <p:nvSpPr>
          <p:cNvPr id="13315" name="Rectangle 3">
            <a:extLst>
              <a:ext uri="{FF2B5EF4-FFF2-40B4-BE49-F238E27FC236}">
                <a16:creationId xmlns:a16="http://schemas.microsoft.com/office/drawing/2014/main" id="{006CC7C9-BBAA-A6B5-5FF2-1B0DF98AEFC2}"/>
              </a:ext>
            </a:extLst>
          </p:cNvPr>
          <p:cNvSpPr>
            <a:spLocks noGrp="1" noChangeArrowheads="1"/>
          </p:cNvSpPr>
          <p:nvPr>
            <p:ph type="body" sz="half" idx="1"/>
          </p:nvPr>
        </p:nvSpPr>
        <p:spPr>
          <a:xfrm>
            <a:off x="457200" y="1447800"/>
            <a:ext cx="8077200" cy="2971800"/>
          </a:xfrm>
        </p:spPr>
        <p:txBody>
          <a:bodyPr/>
          <a:lstStyle/>
          <a:p>
            <a:pPr>
              <a:buNone/>
            </a:pPr>
            <a:r>
              <a:rPr lang="en-US" sz="2000" dirty="0">
                <a:effectLst/>
                <a:ea typeface="Times New Roman" panose="02020603050405020304" pitchFamily="18" charset="0"/>
                <a:cs typeface="Aptos" panose="020B0004020202020204" pitchFamily="34" charset="0"/>
              </a:rPr>
              <a:t>	The latest baby monitors equipped with AI provide a camera view along with sleep, movement, and breathing monitoring.  With this type of monitoring, a neighborhood group has decided they can use one babysitter to monitor four homes with babies.  The babysitter has the app and can monitor the four babies by video.  The sitter spends 10 minutes at a home, then travels about 5 minutes to the next home, rotating to every home once an hour throughout the night.  The parents go out for dinner, a show, and drinks afterwards.  CPS received a report of potential parental neglect for failure to provide appropriate supervision, but the parents argue that they can see their child on screen, monitor vital signs, and communicate with the sitter who is within 5 minutes of the home if needed.  They say this isn’t an old-fashioned baby monitor, but intensive supervision that allows them to also get some needed time away.  Does CPS deem this as inadequate supervision?  What questions need to be asked about the technology and situation?    </a:t>
            </a:r>
            <a:endParaRPr lang="en-US" sz="2000" dirty="0">
              <a:effectLst/>
              <a:ea typeface="Aptos" panose="020B0004020202020204" pitchFamily="34" charset="0"/>
              <a:cs typeface="Aptos" panose="020B0004020202020204" pitchFamily="34" charset="0"/>
            </a:endParaRPr>
          </a:p>
          <a:p>
            <a:pPr>
              <a:buFontTx/>
              <a:buNone/>
            </a:pPr>
            <a:endParaRPr lang="en-US" altLang="en-US" sz="2400" dirty="0"/>
          </a:p>
        </p:txBody>
      </p:sp>
      <p:sp>
        <p:nvSpPr>
          <p:cNvPr id="13316" name="Text Box 4">
            <a:extLst>
              <a:ext uri="{FF2B5EF4-FFF2-40B4-BE49-F238E27FC236}">
                <a16:creationId xmlns:a16="http://schemas.microsoft.com/office/drawing/2014/main" id="{DE51E203-E1F9-11C2-E454-01CE4F4B0410}"/>
              </a:ext>
            </a:extLst>
          </p:cNvPr>
          <p:cNvSpPr txBox="1">
            <a:spLocks noChangeArrowheads="1"/>
          </p:cNvSpPr>
          <p:nvPr/>
        </p:nvSpPr>
        <p:spPr bwMode="auto">
          <a:xfrm>
            <a:off x="0" y="712234"/>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r>
              <a:rPr kumimoji="0" lang="en-US" altLang="en-US" sz="2800" b="0" i="0"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Don’t Worry, AI is Watching”</a:t>
            </a:r>
            <a:endPar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endParaRPr>
          </a:p>
        </p:txBody>
      </p:sp>
      <p:pic>
        <p:nvPicPr>
          <p:cNvPr id="13317" name="Picture 5" descr="Logo_be_2">
            <a:extLst>
              <a:ext uri="{FF2B5EF4-FFF2-40B4-BE49-F238E27FC236}">
                <a16:creationId xmlns:a16="http://schemas.microsoft.com/office/drawing/2014/main" id="{4BFEF800-21FF-BA9A-1117-C1D195D8369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2115936213"/>
      </p:ext>
    </p:extLst>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62000"/>
          </a:xfrm>
        </p:spPr>
        <p:txBody>
          <a:bodyPr/>
          <a:lstStyle/>
          <a:p>
            <a:r>
              <a:rPr lang="en-US" altLang="en-US" sz="4800" dirty="0">
                <a:solidFill>
                  <a:srgbClr val="990033"/>
                </a:solidFill>
              </a:rPr>
              <a:t>AI In Action</a:t>
            </a:r>
            <a:endParaRPr lang="en-US" altLang="en-US" sz="4800" dirty="0"/>
          </a:p>
        </p:txBody>
      </p:sp>
      <p:sp>
        <p:nvSpPr>
          <p:cNvPr id="13315" name="Rectangle 3"/>
          <p:cNvSpPr>
            <a:spLocks noGrp="1" noChangeArrowheads="1"/>
          </p:cNvSpPr>
          <p:nvPr>
            <p:ph type="body" sz="half" idx="1"/>
          </p:nvPr>
        </p:nvSpPr>
        <p:spPr>
          <a:xfrm>
            <a:off x="533400" y="1752600"/>
            <a:ext cx="7924800" cy="4419600"/>
          </a:xfrm>
        </p:spPr>
        <p:txBody>
          <a:bodyPr/>
          <a:lstStyle/>
          <a:p>
            <a:pPr marL="0" indent="0" algn="l" fontAlgn="base">
              <a:buNone/>
            </a:pPr>
            <a:r>
              <a:rPr lang="en-US" dirty="0">
                <a:effectLst/>
                <a:latin typeface="Palatino Linotype" panose="02040502050505030304" pitchFamily="18" charset="0"/>
                <a:ea typeface="Calibri" panose="020F0502020204030204" pitchFamily="34" charset="0"/>
                <a:cs typeface="Arial" panose="020B0604020202020204" pitchFamily="34" charset="0"/>
              </a:rPr>
              <a:t>“The ethical implications of employing artificial intelligence within the realm of healthcare constitute a profoundly nuanced discourse, one that demands meticulous scrutiny and discernment. At the crux of this inquiry lies the delicate balance between technological advancement and the primacy of human welfare.”</a:t>
            </a:r>
            <a:endParaRPr lang="en-US" altLang="en-US" dirty="0">
              <a:latin typeface="+mj-lt"/>
            </a:endParaRPr>
          </a:p>
        </p:txBody>
      </p:sp>
      <p:sp>
        <p:nvSpPr>
          <p:cNvPr id="13316" name="Text Box 4"/>
          <p:cNvSpPr txBox="1">
            <a:spLocks noChangeArrowheads="1"/>
          </p:cNvSpPr>
          <p:nvPr/>
        </p:nvSpPr>
        <p:spPr bwMode="auto">
          <a:xfrm>
            <a:off x="0" y="711994"/>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b="1" i="0" u="none" strike="noStrike" kern="1200" cap="none" spc="0" normalizeH="0" baseline="0" noProof="0" dirty="0">
                <a:ln>
                  <a:noFill/>
                </a:ln>
                <a:solidFill>
                  <a:srgbClr val="000099"/>
                </a:solidFill>
                <a:effectLst/>
                <a:uLnTx/>
                <a:uFillTx/>
                <a:latin typeface="+mn-lt"/>
                <a:ea typeface="+mn-ea"/>
                <a:cs typeface="+mn-cs"/>
              </a:rPr>
              <a:t>Prompt: </a:t>
            </a:r>
            <a:r>
              <a:rPr lang="en-US" b="1" dirty="0">
                <a:solidFill>
                  <a:srgbClr val="000099"/>
                </a:solidFill>
                <a:effectLst/>
                <a:latin typeface="+mn-lt"/>
                <a:ea typeface="Calibri" panose="020F0502020204030204" pitchFamily="34" charset="0"/>
                <a:cs typeface="Arial" panose="020B0604020202020204" pitchFamily="34" charset="0"/>
              </a:rPr>
              <a:t>Write "the ethics of using artificial intelligence in healthcare" in the voice and style of bioethicist Michael Gillette</a:t>
            </a:r>
            <a:endParaRPr kumimoji="0" lang="en-US" altLang="en-US" b="1" i="0" u="none" strike="noStrike" kern="1200" cap="none" spc="0" normalizeH="0" baseline="0" noProof="0" dirty="0">
              <a:ln>
                <a:noFill/>
              </a:ln>
              <a:solidFill>
                <a:srgbClr val="000099"/>
              </a:solidFill>
              <a:effectLst/>
              <a:uLnTx/>
              <a:uFillTx/>
              <a:latin typeface="+mn-lt"/>
              <a:ea typeface="+mn-ea"/>
              <a:cs typeface="+mn-cs"/>
            </a:endParaRP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1153658835"/>
      </p:ext>
    </p:extLst>
  </p:cSld>
  <p:clrMapOvr>
    <a:masterClrMapping/>
  </p:clrMapOvr>
  <p:transition>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62000"/>
          </a:xfrm>
        </p:spPr>
        <p:txBody>
          <a:bodyPr/>
          <a:lstStyle/>
          <a:p>
            <a:r>
              <a:rPr lang="en-US" altLang="en-US" sz="4800" dirty="0">
                <a:solidFill>
                  <a:srgbClr val="990033"/>
                </a:solidFill>
              </a:rPr>
              <a:t>AI In Action</a:t>
            </a:r>
            <a:endParaRPr lang="en-US" altLang="en-US" sz="4800" dirty="0"/>
          </a:p>
        </p:txBody>
      </p:sp>
      <p:sp>
        <p:nvSpPr>
          <p:cNvPr id="13315" name="Rectangle 3"/>
          <p:cNvSpPr>
            <a:spLocks noGrp="1" noChangeArrowheads="1"/>
          </p:cNvSpPr>
          <p:nvPr>
            <p:ph type="body" sz="half" idx="1"/>
          </p:nvPr>
        </p:nvSpPr>
        <p:spPr>
          <a:xfrm>
            <a:off x="533400" y="1752600"/>
            <a:ext cx="7924800" cy="4419600"/>
          </a:xfrm>
        </p:spPr>
        <p:txBody>
          <a:bodyPr/>
          <a:lstStyle/>
          <a:p>
            <a:pPr marL="114300" marR="0" indent="0">
              <a:spcBef>
                <a:spcPts val="0"/>
              </a:spcBef>
              <a:spcAft>
                <a:spcPts val="0"/>
              </a:spcAft>
              <a:buNone/>
            </a:pPr>
            <a:r>
              <a:rPr lang="en-US" sz="2800" dirty="0">
                <a:effectLst/>
                <a:latin typeface="Palatino Linotype" panose="02040502050505030304" pitchFamily="18" charset="0"/>
                <a:ea typeface="Calibri" panose="020F0502020204030204" pitchFamily="34" charset="0"/>
                <a:cs typeface="Arial" panose="020B0604020202020204" pitchFamily="34" charset="0"/>
              </a:rPr>
              <a:t>In the land of healthcare, where AI's abound,</a:t>
            </a:r>
          </a:p>
          <a:p>
            <a:pPr marL="114300" marR="0" indent="0">
              <a:spcBef>
                <a:spcPts val="0"/>
              </a:spcBef>
              <a:spcAft>
                <a:spcPts val="0"/>
              </a:spcAft>
              <a:buNone/>
            </a:pPr>
            <a:endParaRPr lang="en-US" sz="2800" dirty="0">
              <a:effectLst/>
              <a:latin typeface="Palatino Linotype" panose="02040502050505030304" pitchFamily="18" charset="0"/>
              <a:ea typeface="Calibri" panose="020F0502020204030204" pitchFamily="34" charset="0"/>
              <a:cs typeface="Arial" panose="020B0604020202020204" pitchFamily="34" charset="0"/>
            </a:endParaRPr>
          </a:p>
          <a:p>
            <a:pPr marL="114300" marR="0" indent="0">
              <a:spcBef>
                <a:spcPts val="0"/>
              </a:spcBef>
              <a:spcAft>
                <a:spcPts val="0"/>
              </a:spcAft>
              <a:buNone/>
            </a:pPr>
            <a:r>
              <a:rPr lang="en-US" sz="2800" dirty="0">
                <a:effectLst/>
                <a:latin typeface="Palatino Linotype" panose="02040502050505030304" pitchFamily="18" charset="0"/>
                <a:ea typeface="Calibri" panose="020F0502020204030204" pitchFamily="34" charset="0"/>
                <a:cs typeface="Arial" panose="020B0604020202020204" pitchFamily="34" charset="0"/>
              </a:rPr>
              <a:t>Lies a topic of ethics, both profound and renowned.</a:t>
            </a:r>
          </a:p>
          <a:p>
            <a:pPr marL="114300" marR="0" indent="0">
              <a:spcBef>
                <a:spcPts val="0"/>
              </a:spcBef>
              <a:spcAft>
                <a:spcPts val="0"/>
              </a:spcAft>
              <a:buNone/>
            </a:pPr>
            <a:endParaRPr lang="en-US" sz="2800" dirty="0">
              <a:effectLst/>
              <a:latin typeface="Palatino Linotype" panose="02040502050505030304" pitchFamily="18" charset="0"/>
              <a:ea typeface="Calibri" panose="020F0502020204030204" pitchFamily="34" charset="0"/>
              <a:cs typeface="Arial" panose="020B0604020202020204" pitchFamily="34" charset="0"/>
            </a:endParaRPr>
          </a:p>
          <a:p>
            <a:pPr marL="114300" marR="0" indent="0">
              <a:spcBef>
                <a:spcPts val="0"/>
              </a:spcBef>
              <a:spcAft>
                <a:spcPts val="0"/>
              </a:spcAft>
              <a:buNone/>
            </a:pPr>
            <a:r>
              <a:rPr lang="en-US" sz="2800" dirty="0">
                <a:effectLst/>
                <a:latin typeface="Palatino Linotype" panose="02040502050505030304" pitchFamily="18" charset="0"/>
                <a:ea typeface="Calibri" panose="020F0502020204030204" pitchFamily="34" charset="0"/>
                <a:cs typeface="Arial" panose="020B0604020202020204" pitchFamily="34" charset="0"/>
              </a:rPr>
              <a:t>With a tip of the hat to the wise Dr. Seuss,</a:t>
            </a:r>
          </a:p>
          <a:p>
            <a:pPr marL="114300" marR="0" indent="0">
              <a:spcBef>
                <a:spcPts val="0"/>
              </a:spcBef>
              <a:spcAft>
                <a:spcPts val="0"/>
              </a:spcAft>
              <a:buNone/>
            </a:pPr>
            <a:endParaRPr lang="en-US" sz="2800" dirty="0">
              <a:effectLst/>
              <a:latin typeface="Palatino Linotype" panose="02040502050505030304" pitchFamily="18" charset="0"/>
              <a:ea typeface="Calibri" panose="020F0502020204030204" pitchFamily="34" charset="0"/>
              <a:cs typeface="Arial" panose="020B0604020202020204" pitchFamily="34" charset="0"/>
            </a:endParaRPr>
          </a:p>
          <a:p>
            <a:pPr marL="114300" marR="0" indent="0">
              <a:spcBef>
                <a:spcPts val="0"/>
              </a:spcBef>
              <a:spcAft>
                <a:spcPts val="0"/>
              </a:spcAft>
              <a:buNone/>
            </a:pPr>
            <a:r>
              <a:rPr lang="en-US" sz="2800" dirty="0">
                <a:effectLst/>
                <a:latin typeface="Palatino Linotype" panose="02040502050505030304" pitchFamily="18" charset="0"/>
                <a:ea typeface="Calibri" panose="020F0502020204030204" pitchFamily="34" charset="0"/>
                <a:cs typeface="Arial" panose="020B0604020202020204" pitchFamily="34" charset="0"/>
              </a:rPr>
              <a:t>Let's explore the dilemmas, without any ruse.</a:t>
            </a:r>
          </a:p>
        </p:txBody>
      </p:sp>
      <p:sp>
        <p:nvSpPr>
          <p:cNvPr id="13316" name="Text Box 4"/>
          <p:cNvSpPr txBox="1">
            <a:spLocks noChangeArrowheads="1"/>
          </p:cNvSpPr>
          <p:nvPr/>
        </p:nvSpPr>
        <p:spPr bwMode="auto">
          <a:xfrm>
            <a:off x="0" y="71199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kumimoji="0" lang="en-US" altLang="en-US" sz="2800" b="1" i="0" u="none" strike="noStrike" kern="1200" cap="none" spc="0" normalizeH="0" baseline="0" noProof="0" dirty="0">
                <a:ln>
                  <a:noFill/>
                </a:ln>
                <a:solidFill>
                  <a:srgbClr val="000099"/>
                </a:solidFill>
                <a:effectLst/>
                <a:uLnTx/>
                <a:uFillTx/>
                <a:latin typeface="+mn-lt"/>
                <a:ea typeface="+mn-ea"/>
                <a:cs typeface="+mn-cs"/>
              </a:rPr>
              <a:t>Prompt: </a:t>
            </a:r>
            <a:r>
              <a:rPr lang="en-US" sz="2800" b="1" dirty="0">
                <a:solidFill>
                  <a:srgbClr val="000099"/>
                </a:solidFill>
                <a:effectLst/>
                <a:latin typeface="+mn-lt"/>
                <a:ea typeface="Calibri" panose="020F0502020204030204" pitchFamily="34" charset="0"/>
                <a:cs typeface="Arial" panose="020B0604020202020204" pitchFamily="34" charset="0"/>
              </a:rPr>
              <a:t>Rewrite in the style and voice of Dr. Seuss</a:t>
            </a:r>
            <a:endParaRPr lang="en-US" sz="2800" dirty="0">
              <a:solidFill>
                <a:srgbClr val="000099"/>
              </a:solidFill>
              <a:effectLst/>
              <a:latin typeface="+mn-lt"/>
              <a:ea typeface="Calibri" panose="020F0502020204030204" pitchFamily="34" charset="0"/>
              <a:cs typeface="Arial" panose="020B0604020202020204" pitchFamily="34" charset="0"/>
            </a:endParaRP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3909936295"/>
      </p:ext>
    </p:extLst>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62000"/>
          </a:xfrm>
        </p:spPr>
        <p:txBody>
          <a:bodyPr/>
          <a:lstStyle/>
          <a:p>
            <a:r>
              <a:rPr lang="en-US" altLang="en-US" sz="4800" dirty="0">
                <a:solidFill>
                  <a:srgbClr val="990033"/>
                </a:solidFill>
              </a:rPr>
              <a:t>AI In Action</a:t>
            </a:r>
            <a:endParaRPr lang="en-US" altLang="en-US" sz="4800" dirty="0"/>
          </a:p>
        </p:txBody>
      </p:sp>
      <p:sp>
        <p:nvSpPr>
          <p:cNvPr id="13315" name="Rectangle 3"/>
          <p:cNvSpPr>
            <a:spLocks noGrp="1" noChangeArrowheads="1"/>
          </p:cNvSpPr>
          <p:nvPr>
            <p:ph type="body" sz="half" idx="1"/>
          </p:nvPr>
        </p:nvSpPr>
        <p:spPr>
          <a:xfrm>
            <a:off x="609600" y="1600200"/>
            <a:ext cx="7924800" cy="4419600"/>
          </a:xfrm>
        </p:spPr>
        <p:txBody>
          <a:bodyPr/>
          <a:lstStyle/>
          <a:p>
            <a:pPr marL="114300" marR="0" indent="0">
              <a:spcBef>
                <a:spcPts val="0"/>
              </a:spcBef>
              <a:spcAft>
                <a:spcPts val="0"/>
              </a:spcAft>
              <a:buNone/>
            </a:pPr>
            <a:r>
              <a:rPr lang="en-US" dirty="0">
                <a:effectLst/>
                <a:latin typeface="Palatino Linotype" panose="02040502050505030304" pitchFamily="18" charset="0"/>
                <a:ea typeface="Calibri" panose="020F0502020204030204" pitchFamily="34" charset="0"/>
                <a:cs typeface="Arial" panose="020B0604020202020204" pitchFamily="34" charset="0"/>
              </a:rPr>
              <a:t>Okay, folks, listen up, because we're talking about AI in healthcare, and let me tell you, it's a big, big deal. Nobody knows AI better than me, believe me. Now, when it comes to ethics, we've got to be smart, really smart. We're talking about the rights of patients here, folks. They've got to have a say, they've got to know what's going on with this AI stuff.</a:t>
            </a:r>
          </a:p>
        </p:txBody>
      </p:sp>
      <p:sp>
        <p:nvSpPr>
          <p:cNvPr id="13316" name="Text Box 4"/>
          <p:cNvSpPr txBox="1">
            <a:spLocks noChangeArrowheads="1"/>
          </p:cNvSpPr>
          <p:nvPr/>
        </p:nvSpPr>
        <p:spPr bwMode="auto">
          <a:xfrm>
            <a:off x="0" y="71199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0099"/>
                </a:solidFill>
                <a:effectLst/>
                <a:uLnTx/>
                <a:uFillTx/>
                <a:latin typeface="+mn-lt"/>
                <a:ea typeface="+mn-ea"/>
                <a:cs typeface="+mn-cs"/>
              </a:rPr>
              <a:t>Prompt: </a:t>
            </a:r>
            <a:r>
              <a:rPr kumimoji="0" lang="en-US" altLang="en-US" sz="2800" b="1" i="0" u="none" strike="noStrike" kern="1200" cap="none" spc="0" normalizeH="0" baseline="0" noProof="0" dirty="0">
                <a:ln>
                  <a:noFill/>
                </a:ln>
                <a:solidFill>
                  <a:srgbClr val="000099"/>
                </a:solidFill>
                <a:uLnTx/>
                <a:uFillTx/>
                <a:latin typeface="+mn-lt"/>
                <a:ea typeface="Calibri" panose="020F0502020204030204" pitchFamily="34" charset="0"/>
                <a:cs typeface="Arial" panose="020B0604020202020204" pitchFamily="34" charset="0"/>
              </a:rPr>
              <a:t>R</a:t>
            </a:r>
            <a:r>
              <a:rPr lang="en-US" sz="2800" b="1" dirty="0" err="1">
                <a:solidFill>
                  <a:srgbClr val="000099"/>
                </a:solidFill>
                <a:effectLst/>
                <a:latin typeface="+mn-lt"/>
                <a:ea typeface="Calibri" panose="020F0502020204030204" pitchFamily="34" charset="0"/>
                <a:cs typeface="Arial" panose="020B0604020202020204" pitchFamily="34" charset="0"/>
              </a:rPr>
              <a:t>ewrite</a:t>
            </a:r>
            <a:r>
              <a:rPr lang="en-US" sz="2800" b="1" dirty="0">
                <a:solidFill>
                  <a:srgbClr val="000099"/>
                </a:solidFill>
                <a:effectLst/>
                <a:latin typeface="+mn-lt"/>
                <a:ea typeface="Calibri" panose="020F0502020204030204" pitchFamily="34" charset="0"/>
                <a:cs typeface="Arial" panose="020B0604020202020204" pitchFamily="34" charset="0"/>
              </a:rPr>
              <a:t> in the voice and style of Donald Trump</a:t>
            </a:r>
            <a:endParaRPr kumimoji="0" lang="en-US" altLang="en-US" sz="2800" b="1" i="0" u="none" strike="noStrike" kern="1200" cap="none" spc="0" normalizeH="0" baseline="0" noProof="0" dirty="0">
              <a:ln>
                <a:noFill/>
              </a:ln>
              <a:solidFill>
                <a:srgbClr val="000099"/>
              </a:solidFill>
              <a:effectLst/>
              <a:uLnTx/>
              <a:uFillTx/>
              <a:latin typeface="+mn-lt"/>
              <a:ea typeface="+mn-ea"/>
              <a:cs typeface="+mn-cs"/>
            </a:endParaRP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spTree>
    <p:extLst>
      <p:ext uri="{BB962C8B-B14F-4D97-AF65-F5344CB8AC3E}">
        <p14:creationId xmlns:p14="http://schemas.microsoft.com/office/powerpoint/2010/main" val="48265892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62000"/>
          </a:xfrm>
        </p:spPr>
        <p:txBody>
          <a:bodyPr/>
          <a:lstStyle/>
          <a:p>
            <a:r>
              <a:rPr lang="en-US" altLang="en-US" sz="4800" dirty="0">
                <a:solidFill>
                  <a:srgbClr val="990033"/>
                </a:solidFill>
              </a:rPr>
              <a:t>AI In Action</a:t>
            </a:r>
            <a:endParaRPr lang="en-US" altLang="en-US" sz="4800" dirty="0"/>
          </a:p>
        </p:txBody>
      </p:sp>
      <p:sp>
        <p:nvSpPr>
          <p:cNvPr id="13316" name="Text Box 4"/>
          <p:cNvSpPr txBox="1">
            <a:spLocks noChangeArrowheads="1"/>
          </p:cNvSpPr>
          <p:nvPr/>
        </p:nvSpPr>
        <p:spPr bwMode="auto">
          <a:xfrm>
            <a:off x="0" y="71199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0099"/>
                </a:solidFill>
                <a:effectLst/>
                <a:uLnTx/>
                <a:uFillTx/>
                <a:latin typeface="Times New Roman"/>
                <a:ea typeface="+mn-ea"/>
                <a:cs typeface="+mn-cs"/>
              </a:rPr>
              <a:t>Bruce the Moose</a:t>
            </a:r>
            <a:endParaRPr kumimoji="0" lang="en-US" sz="2800" b="0" i="0" u="none" strike="noStrike" kern="1200" cap="none" spc="0" normalizeH="0" baseline="0" noProof="0" dirty="0">
              <a:ln>
                <a:noFill/>
              </a:ln>
              <a:solidFill>
                <a:srgbClr val="000099"/>
              </a:solidFill>
              <a:effectLst/>
              <a:uLnTx/>
              <a:uFillTx/>
              <a:latin typeface="Times New Roman"/>
              <a:ea typeface="Calibri" panose="020F0502020204030204" pitchFamily="34" charset="0"/>
              <a:cs typeface="Arial" panose="020B0604020202020204" pitchFamily="34" charset="0"/>
            </a:endParaRPr>
          </a:p>
        </p:txBody>
      </p:sp>
      <p:pic>
        <p:nvPicPr>
          <p:cNvPr id="13317" name="Picture 5" descr="Logo_be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05800" y="6019800"/>
            <a:ext cx="838200" cy="838200"/>
          </a:xfrm>
          <a:noFill/>
        </p:spPr>
      </p:pic>
      <p:pic>
        <p:nvPicPr>
          <p:cNvPr id="3" name="Picture 2">
            <a:extLst>
              <a:ext uri="{FF2B5EF4-FFF2-40B4-BE49-F238E27FC236}">
                <a16:creationId xmlns:a16="http://schemas.microsoft.com/office/drawing/2014/main" id="{38387CAA-854B-3691-F2A8-D243887B3580}"/>
              </a:ext>
            </a:extLst>
          </p:cNvPr>
          <p:cNvPicPr>
            <a:picLocks noChangeAspect="1"/>
          </p:cNvPicPr>
          <p:nvPr/>
        </p:nvPicPr>
        <p:blipFill>
          <a:blip r:embed="rId3"/>
          <a:stretch>
            <a:fillRect/>
          </a:stretch>
        </p:blipFill>
        <p:spPr>
          <a:xfrm>
            <a:off x="1866900" y="1295400"/>
            <a:ext cx="5410200" cy="5410200"/>
          </a:xfrm>
          <a:prstGeom prst="rect">
            <a:avLst/>
          </a:prstGeom>
        </p:spPr>
      </p:pic>
    </p:spTree>
    <p:extLst>
      <p:ext uri="{BB962C8B-B14F-4D97-AF65-F5344CB8AC3E}">
        <p14:creationId xmlns:p14="http://schemas.microsoft.com/office/powerpoint/2010/main" val="490077084"/>
      </p:ext>
    </p:extLst>
  </p:cSld>
  <p:clrMapOvr>
    <a:masterClrMapping/>
  </p:clrMapOvr>
  <p:transition>
    <p:pull dir="rd"/>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2207</TotalTime>
  <Words>3306</Words>
  <Application>Microsoft Office PowerPoint</Application>
  <PresentationFormat>On-screen Show (4:3)</PresentationFormat>
  <Paragraphs>248</Paragraphs>
  <Slides>57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Aptos</vt:lpstr>
      <vt:lpstr>Arial</vt:lpstr>
      <vt:lpstr>Palatino Linotype</vt:lpstr>
      <vt:lpstr>Times New Roman</vt:lpstr>
      <vt:lpstr>Wingdings</vt:lpstr>
      <vt:lpstr>Blank Presentation</vt:lpstr>
      <vt:lpstr>1_Blank Presentation</vt:lpstr>
      <vt:lpstr>Ethics, AI, and Healthcare: A Continuing Conversation</vt:lpstr>
      <vt:lpstr>Check-in Code: 4003</vt:lpstr>
      <vt:lpstr>A Quick Review From Last Year</vt:lpstr>
      <vt:lpstr>AI Ethics</vt:lpstr>
      <vt:lpstr>AI Ethics</vt:lpstr>
      <vt:lpstr>AI In Action</vt:lpstr>
      <vt:lpstr>AI In Action</vt:lpstr>
      <vt:lpstr>AI In Action</vt:lpstr>
      <vt:lpstr>AI In Action</vt:lpstr>
      <vt:lpstr>What We Will Not Discuss</vt:lpstr>
      <vt:lpstr>AI Ethics</vt:lpstr>
      <vt:lpstr>AI Ethics</vt:lpstr>
      <vt:lpstr>AI Ethics</vt:lpstr>
      <vt:lpstr>What We Discussed Quickly Last Year</vt:lpstr>
      <vt:lpstr>AI Ethics</vt:lpstr>
      <vt:lpstr>AI Ethics</vt:lpstr>
      <vt:lpstr>AI Ethics</vt:lpstr>
      <vt:lpstr>AI Ethics</vt:lpstr>
      <vt:lpstr>AI Ethics</vt:lpstr>
      <vt:lpstr>AI Ethics</vt:lpstr>
      <vt:lpstr>AI Ethics</vt:lpstr>
      <vt:lpstr>AI Ethics</vt:lpstr>
      <vt:lpstr>AI Ethics</vt:lpstr>
      <vt:lpstr>AI Ethics</vt:lpstr>
      <vt:lpstr>AI Ethics</vt:lpstr>
      <vt:lpstr>AI Ethics</vt:lpstr>
      <vt:lpstr>AI Ethics</vt:lpstr>
      <vt:lpstr>AI Ethics</vt:lpstr>
      <vt:lpstr>AI Ethics</vt:lpstr>
      <vt:lpstr>AI Ethics</vt:lpstr>
      <vt:lpstr>AI Ethics</vt:lpstr>
      <vt:lpstr>AI Ethics</vt:lpstr>
      <vt:lpstr>AI Ethics</vt:lpstr>
      <vt:lpstr>What We Did Not DiscussLast Year</vt:lpstr>
      <vt:lpstr>AI Ethics</vt:lpstr>
      <vt:lpstr>AI Ethics</vt:lpstr>
      <vt:lpstr>AI Ethics</vt:lpstr>
      <vt:lpstr>AI Ethics</vt:lpstr>
      <vt:lpstr>AI Ethics</vt:lpstr>
      <vt:lpstr>AI Ethics</vt:lpstr>
      <vt:lpstr>AI Ethics</vt:lpstr>
      <vt:lpstr>AI Ethics</vt:lpstr>
      <vt:lpstr>Educational Uses</vt:lpstr>
      <vt:lpstr>AI In Clinical Education</vt:lpstr>
      <vt:lpstr>AI In Clinical Education</vt:lpstr>
      <vt:lpstr>AI In Clinical Education</vt:lpstr>
      <vt:lpstr>AI In Clinical Education</vt:lpstr>
      <vt:lpstr>AI In Clinical Education</vt:lpstr>
      <vt:lpstr>AI In Clinical Education</vt:lpstr>
      <vt:lpstr>AI In Clinical Education</vt:lpstr>
      <vt:lpstr>Summary Conclusions</vt:lpstr>
      <vt:lpstr>AI Ethics in Healthcare</vt:lpstr>
      <vt:lpstr>AI Ethics in Healthcare</vt:lpstr>
      <vt:lpstr>A Few Recent Cases and Issues</vt:lpstr>
      <vt:lpstr>AI Ethics</vt:lpstr>
      <vt:lpstr>AI Ethics</vt:lpstr>
      <vt:lpstr>AI Ethics</vt:lpstr>
    </vt:vector>
  </TitlesOfParts>
  <Company>BSV,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 Gillette</dc:creator>
  <cp:lastModifiedBy>Michael Gillette</cp:lastModifiedBy>
  <cp:revision>324</cp:revision>
  <cp:lastPrinted>2025-03-07T17:18:13Z</cp:lastPrinted>
  <dcterms:created xsi:type="dcterms:W3CDTF">2000-10-24T23:05:02Z</dcterms:created>
  <dcterms:modified xsi:type="dcterms:W3CDTF">2025-06-17T15:10:30Z</dcterms:modified>
</cp:coreProperties>
</file>