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13716000" cx="24384000"/>
  <p:notesSz cx="6858000" cy="9144000"/>
  <p:embeddedFontLst>
    <p:embeddedFont>
      <p:font typeface="Proxima Nova"/>
      <p:regular r:id="rId54"/>
      <p:bold r:id="rId55"/>
      <p:italic r:id="rId56"/>
      <p:boldItalic r:id="rId57"/>
    </p:embeddedFont>
    <p:embeddedFont>
      <p:font typeface="Montserrat"/>
      <p:regular r:id="rId58"/>
      <p:bold r:id="rId59"/>
      <p:italic r:id="rId60"/>
      <p:boldItalic r:id="rId61"/>
    </p:embeddedFont>
    <p:embeddedFont>
      <p:font typeface="Helvetica Neue"/>
      <p:regular r:id="rId62"/>
      <p:bold r:id="rId63"/>
      <p:italic r:id="rId64"/>
      <p:boldItalic r:id="rId65"/>
    </p:embeddedFont>
    <p:embeddedFont>
      <p:font typeface="Helvetica Neue Light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0" roundtripDataSignature="AMtx7mjRiI04yR9zStVrpsmrqMvMBJR7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0" Type="http://customschemas.google.com/relationships/presentationmetadata" Target="meta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HelveticaNeue-regular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6.xml"/><Relationship Id="rId64" Type="http://schemas.openxmlformats.org/officeDocument/2006/relationships/font" Target="fonts/HelveticaNeue-italic.fntdata"/><Relationship Id="rId63" Type="http://schemas.openxmlformats.org/officeDocument/2006/relationships/font" Target="fonts/HelveticaNeue-bold.fntdata"/><Relationship Id="rId22" Type="http://schemas.openxmlformats.org/officeDocument/2006/relationships/slide" Target="slides/slide18.xml"/><Relationship Id="rId66" Type="http://schemas.openxmlformats.org/officeDocument/2006/relationships/font" Target="fonts/HelveticaNeueLight-regular.fntdata"/><Relationship Id="rId21" Type="http://schemas.openxmlformats.org/officeDocument/2006/relationships/slide" Target="slides/slide17.xml"/><Relationship Id="rId65" Type="http://schemas.openxmlformats.org/officeDocument/2006/relationships/font" Target="fonts/HelveticaNeue-boldItalic.fntdata"/><Relationship Id="rId24" Type="http://schemas.openxmlformats.org/officeDocument/2006/relationships/slide" Target="slides/slide20.xml"/><Relationship Id="rId68" Type="http://schemas.openxmlformats.org/officeDocument/2006/relationships/font" Target="fonts/HelveticaNeueLight-italic.fntdata"/><Relationship Id="rId23" Type="http://schemas.openxmlformats.org/officeDocument/2006/relationships/slide" Target="slides/slide19.xml"/><Relationship Id="rId67" Type="http://schemas.openxmlformats.org/officeDocument/2006/relationships/font" Target="fonts/HelveticaNeueLight-bold.fntdata"/><Relationship Id="rId60" Type="http://schemas.openxmlformats.org/officeDocument/2006/relationships/font" Target="fonts/Montserrat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HelveticaNeueLight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ProximaNova-bold.fntdata"/><Relationship Id="rId10" Type="http://schemas.openxmlformats.org/officeDocument/2006/relationships/slide" Target="slides/slide6.xml"/><Relationship Id="rId54" Type="http://schemas.openxmlformats.org/officeDocument/2006/relationships/font" Target="fonts/ProximaNova-regular.fntdata"/><Relationship Id="rId13" Type="http://schemas.openxmlformats.org/officeDocument/2006/relationships/slide" Target="slides/slide9.xml"/><Relationship Id="rId57" Type="http://schemas.openxmlformats.org/officeDocument/2006/relationships/font" Target="fonts/ProximaNova-boldItalic.fntdata"/><Relationship Id="rId12" Type="http://schemas.openxmlformats.org/officeDocument/2006/relationships/slide" Target="slides/slide8.xml"/><Relationship Id="rId56" Type="http://schemas.openxmlformats.org/officeDocument/2006/relationships/font" Target="fonts/ProximaNova-italic.fntdata"/><Relationship Id="rId15" Type="http://schemas.openxmlformats.org/officeDocument/2006/relationships/slide" Target="slides/slide11.xml"/><Relationship Id="rId59" Type="http://schemas.openxmlformats.org/officeDocument/2006/relationships/font" Target="fonts/Montserrat-bold.fntdata"/><Relationship Id="rId14" Type="http://schemas.openxmlformats.org/officeDocument/2006/relationships/slide" Target="slides/slide10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/>
          <p:nvPr>
            <p:ph idx="1" type="body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51"/>
          <p:cNvSpPr txBox="1"/>
          <p:nvPr>
            <p:ph type="title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51"/>
          <p:cNvSpPr txBox="1"/>
          <p:nvPr>
            <p:ph idx="2" type="body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5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0"/>
          <p:cNvSpPr/>
          <p:nvPr>
            <p:ph idx="2" type="pic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60"/>
          <p:cNvSpPr txBox="1"/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5" name="Google Shape;55;p60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60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1"/>
          <p:cNvSpPr txBox="1"/>
          <p:nvPr>
            <p:ph idx="1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9" name="Google Shape;59;p6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2"/>
          <p:cNvSpPr txBox="1"/>
          <p:nvPr>
            <p:ph idx="1" type="body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2" name="Google Shape;62;p62"/>
          <p:cNvSpPr txBox="1"/>
          <p:nvPr>
            <p:ph idx="2" type="body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3" name="Google Shape;63;p62"/>
          <p:cNvSpPr/>
          <p:nvPr>
            <p:ph idx="3" type="pic"/>
          </p:nvPr>
        </p:nvSpPr>
        <p:spPr>
          <a:xfrm>
            <a:off x="9271000" y="1263847"/>
            <a:ext cx="16773843" cy="11188206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2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6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3"/>
          <p:cNvSpPr txBox="1"/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63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4"/>
          <p:cNvSpPr txBox="1"/>
          <p:nvPr>
            <p:ph type="title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" type="body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2" name="Google Shape;72;p6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5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" type="body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2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7"/>
          <p:cNvSpPr txBox="1"/>
          <p:nvPr>
            <p:ph idx="1" type="body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83" name="Google Shape;83;p67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84" name="Google Shape;84;p6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8"/>
          <p:cNvSpPr txBox="1"/>
          <p:nvPr>
            <p:ph idx="1" type="body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87" name="Google Shape;87;p68"/>
          <p:cNvSpPr txBox="1"/>
          <p:nvPr>
            <p:ph idx="2" type="body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88" name="Google Shape;88;p6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9"/>
          <p:cNvSpPr/>
          <p:nvPr>
            <p:ph idx="2" type="pic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69"/>
          <p:cNvSpPr/>
          <p:nvPr>
            <p:ph idx="3" type="pic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69"/>
          <p:cNvSpPr/>
          <p:nvPr>
            <p:ph idx="4" type="pic"/>
          </p:nvPr>
        </p:nvSpPr>
        <p:spPr>
          <a:xfrm>
            <a:off x="-124636" y="1270000"/>
            <a:ext cx="16840170" cy="11243713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6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2"/>
          <p:cNvSpPr txBox="1"/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52"/>
          <p:cNvSpPr txBox="1"/>
          <p:nvPr>
            <p:ph idx="1" type="body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52"/>
          <p:cNvSpPr txBox="1"/>
          <p:nvPr>
            <p:ph idx="2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0"/>
          <p:cNvSpPr/>
          <p:nvPr>
            <p:ph idx="2" type="pic"/>
          </p:nvPr>
        </p:nvSpPr>
        <p:spPr>
          <a:xfrm>
            <a:off x="0" y="-1282700"/>
            <a:ext cx="24384000" cy="16281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7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 4">
    <p:bg>
      <p:bgPr>
        <a:solidFill>
          <a:srgbClr val="FFFF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2"/>
          <p:cNvSpPr txBox="1"/>
          <p:nvPr>
            <p:ph type="title"/>
          </p:nvPr>
        </p:nvSpPr>
        <p:spPr>
          <a:xfrm>
            <a:off x="6338589" y="2183308"/>
            <a:ext cx="11706822" cy="2277072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 Light"/>
              <a:buNone/>
              <a:defRPr b="0" sz="10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1" name="Google Shape;101;p72"/>
          <p:cNvSpPr txBox="1"/>
          <p:nvPr>
            <p:ph idx="1" type="body"/>
          </p:nvPr>
        </p:nvSpPr>
        <p:spPr>
          <a:xfrm>
            <a:off x="6338589" y="4460378"/>
            <a:ext cx="11706822" cy="6630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rmAutofit/>
          </a:bodyPr>
          <a:lstStyle>
            <a:lvl1pPr indent="-43815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Char char="•"/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3815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Char char="•"/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3815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Char char="•"/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3815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Char char="•"/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3815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Char char="•"/>
              <a:defRPr sz="4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2" name="Google Shape;102;p72"/>
          <p:cNvSpPr txBox="1"/>
          <p:nvPr>
            <p:ph idx="12" type="sldNum"/>
          </p:nvPr>
        </p:nvSpPr>
        <p:spPr>
          <a:xfrm>
            <a:off x="11970029" y="11472416"/>
            <a:ext cx="430548" cy="437355"/>
          </a:xfrm>
          <a:prstGeom prst="rect">
            <a:avLst/>
          </a:prstGeom>
          <a:noFill/>
          <a:ln>
            <a:noFill/>
          </a:ln>
        </p:spPr>
        <p:txBody>
          <a:bodyPr anchorCtr="0" anchor="t" bIns="53575" lIns="53575" spcFirstLastPara="1" rIns="53575" wrap="square" tIns="535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3"/>
          <p:cNvSpPr txBox="1"/>
          <p:nvPr>
            <p:ph type="title"/>
          </p:nvPr>
        </p:nvSpPr>
        <p:spPr>
          <a:xfrm>
            <a:off x="3952874" y="2524124"/>
            <a:ext cx="16478252" cy="107487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5" name="Google Shape;105;p73"/>
          <p:cNvSpPr txBox="1"/>
          <p:nvPr>
            <p:ph idx="1" type="body"/>
          </p:nvPr>
        </p:nvSpPr>
        <p:spPr>
          <a:xfrm>
            <a:off x="3952874" y="3494220"/>
            <a:ext cx="16478252" cy="7010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1" sz="5200"/>
            </a:lvl1pPr>
            <a:lvl2pPr indent="-558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Char char="•"/>
              <a:defRPr b="1" sz="5200"/>
            </a:lvl2pPr>
            <a:lvl3pPr indent="-558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Char char="•"/>
              <a:defRPr b="1" sz="5200"/>
            </a:lvl3pPr>
            <a:lvl4pPr indent="-558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Char char="•"/>
              <a:defRPr b="1" sz="5200"/>
            </a:lvl4pPr>
            <a:lvl5pPr indent="-558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Char char="•"/>
              <a:defRPr b="1" sz="52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6" name="Google Shape;106;p73"/>
          <p:cNvSpPr txBox="1"/>
          <p:nvPr>
            <p:ph idx="2" type="body"/>
          </p:nvPr>
        </p:nvSpPr>
        <p:spPr>
          <a:xfrm>
            <a:off x="3952874" y="4900876"/>
            <a:ext cx="16478252" cy="619201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7" name="Google Shape;107;p73"/>
          <p:cNvSpPr txBox="1"/>
          <p:nvPr>
            <p:ph idx="12" type="sldNum"/>
          </p:nvPr>
        </p:nvSpPr>
        <p:spPr>
          <a:xfrm>
            <a:off x="12015761" y="11457002"/>
            <a:ext cx="343105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object (large)">
  <p:cSld name="One object (large)"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4"/>
          <p:cNvSpPr/>
          <p:nvPr/>
        </p:nvSpPr>
        <p:spPr>
          <a:xfrm>
            <a:off x="3048000" y="0"/>
            <a:ext cx="18288000" cy="2536826"/>
          </a:xfrm>
          <a:prstGeom prst="rect">
            <a:avLst/>
          </a:prstGeom>
          <a:solidFill>
            <a:srgbClr val="00BEDD"/>
          </a:solidFill>
          <a:ln>
            <a:noFill/>
          </a:ln>
        </p:spPr>
        <p:txBody>
          <a:bodyPr anchorCtr="0" anchor="ctr" bIns="107975" lIns="107975" spcFirstLastPara="1" rIns="107975" wrap="square" tIns="107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ADBEC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dtPicture 10 Id11" id="110" name="Google Shape;110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65700" y="0"/>
            <a:ext cx="2879728" cy="161290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4"/>
          <p:cNvSpPr txBox="1"/>
          <p:nvPr>
            <p:ph type="title"/>
          </p:nvPr>
        </p:nvSpPr>
        <p:spPr>
          <a:xfrm>
            <a:off x="3048000" y="0"/>
            <a:ext cx="17763068" cy="2536826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0" lIns="468000" spcFirstLastPara="1" rIns="468000" wrap="square" tIns="468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2" name="Google Shape;112;p74"/>
          <p:cNvSpPr txBox="1"/>
          <p:nvPr>
            <p:ph idx="1" type="body"/>
          </p:nvPr>
        </p:nvSpPr>
        <p:spPr>
          <a:xfrm>
            <a:off x="4127501" y="2825750"/>
            <a:ext cx="16417931" cy="9505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sz="3600">
                <a:latin typeface="Arial"/>
                <a:ea typeface="Arial"/>
                <a:cs typeface="Arial"/>
                <a:sym typeface="Arial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3" name="Google Shape;113;p74"/>
          <p:cNvSpPr txBox="1"/>
          <p:nvPr>
            <p:ph idx="12" type="sldNum"/>
          </p:nvPr>
        </p:nvSpPr>
        <p:spPr>
          <a:xfrm>
            <a:off x="15619797" y="12448450"/>
            <a:ext cx="534603" cy="528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(big bar down)">
  <p:cSld name="Title (big bar down)">
    <p:bg>
      <p:bgPr>
        <a:solidFill>
          <a:srgbClr val="FFFFF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5" name="Google Shape;11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7995" y="73100"/>
            <a:ext cx="18789656" cy="54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5"/>
          <p:cNvSpPr txBox="1"/>
          <p:nvPr>
            <p:ph type="title"/>
          </p:nvPr>
        </p:nvSpPr>
        <p:spPr>
          <a:xfrm>
            <a:off x="3549650" y="8466996"/>
            <a:ext cx="17786350" cy="2971139"/>
          </a:xfrm>
          <a:prstGeom prst="rect">
            <a:avLst/>
          </a:prstGeom>
          <a:solidFill>
            <a:srgbClr val="AF235F"/>
          </a:solidFill>
          <a:ln>
            <a:noFill/>
          </a:ln>
        </p:spPr>
        <p:txBody>
          <a:bodyPr anchorCtr="0" anchor="t" bIns="215975" lIns="215975" spcFirstLastPara="1" rIns="215975" wrap="square" tIns="2159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7" name="Google Shape;117;p75"/>
          <p:cNvSpPr txBox="1"/>
          <p:nvPr>
            <p:ph idx="1" type="body"/>
          </p:nvPr>
        </p:nvSpPr>
        <p:spPr>
          <a:xfrm>
            <a:off x="3549650" y="7680828"/>
            <a:ext cx="17786350" cy="786169"/>
          </a:xfrm>
          <a:prstGeom prst="rect">
            <a:avLst/>
          </a:prstGeom>
          <a:solidFill>
            <a:srgbClr val="233746">
              <a:alpha val="64705"/>
            </a:srgbClr>
          </a:solidFill>
          <a:ln>
            <a:noFill/>
          </a:ln>
        </p:spPr>
        <p:txBody>
          <a:bodyPr anchorCtr="0" anchor="b" bIns="36000" lIns="36000" spcFirstLastPara="1" rIns="36000" wrap="square" tIns="360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26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26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826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826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pic>
        <p:nvPicPr>
          <p:cNvPr descr="cdtPicture 10 Id11" id="118" name="Google Shape;11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7500" y="0"/>
            <a:ext cx="3456000" cy="1935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5"/>
          <p:cNvSpPr txBox="1"/>
          <p:nvPr>
            <p:ph idx="12" type="sldNum"/>
          </p:nvPr>
        </p:nvSpPr>
        <p:spPr>
          <a:xfrm>
            <a:off x="15619797" y="12448450"/>
            <a:ext cx="534603" cy="528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ECB"/>
              </a:buClr>
              <a:buSzPts val="2400"/>
              <a:buFont typeface="Arial"/>
              <a:buNone/>
              <a:defRPr sz="2400">
                <a:solidFill>
                  <a:srgbClr val="ADBEC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6"/>
          <p:cNvSpPr txBox="1"/>
          <p:nvPr>
            <p:ph idx="1" type="body"/>
          </p:nvPr>
        </p:nvSpPr>
        <p:spPr>
          <a:xfrm>
            <a:off x="3949005" y="10609396"/>
            <a:ext cx="16478254" cy="4777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457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2pPr>
            <a:lvl3pPr indent="-457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3pPr>
            <a:lvl4pPr indent="-457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4pPr>
            <a:lvl5pPr indent="-457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2" name="Google Shape;122;p76"/>
          <p:cNvSpPr txBox="1"/>
          <p:nvPr>
            <p:ph type="title"/>
          </p:nvPr>
        </p:nvSpPr>
        <p:spPr>
          <a:xfrm>
            <a:off x="3952871" y="3645743"/>
            <a:ext cx="16478254" cy="3486152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3" name="Google Shape;123;p76"/>
          <p:cNvSpPr txBox="1"/>
          <p:nvPr>
            <p:ph idx="2" type="body"/>
          </p:nvPr>
        </p:nvSpPr>
        <p:spPr>
          <a:xfrm>
            <a:off x="3949006" y="7131892"/>
            <a:ext cx="16478253" cy="1428753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4" name="Google Shape;124;p76"/>
          <p:cNvSpPr txBox="1"/>
          <p:nvPr>
            <p:ph idx="12" type="sldNum"/>
          </p:nvPr>
        </p:nvSpPr>
        <p:spPr>
          <a:xfrm>
            <a:off x="12015761" y="11456999"/>
            <a:ext cx="343105" cy="3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7"/>
          <p:cNvSpPr txBox="1"/>
          <p:nvPr>
            <p:ph idx="1" type="body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457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2pPr>
            <a:lvl3pPr indent="-457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3pPr>
            <a:lvl4pPr indent="-457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4pPr>
            <a:lvl5pPr indent="-457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7" name="Google Shape;127;p77"/>
          <p:cNvSpPr txBox="1"/>
          <p:nvPr>
            <p:ph type="title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" name="Google Shape;128;p77"/>
          <p:cNvSpPr txBox="1"/>
          <p:nvPr>
            <p:ph idx="2" type="body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9" name="Google Shape;129;p7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3"/>
          <p:cNvSpPr txBox="1"/>
          <p:nvPr>
            <p:ph idx="1" type="body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457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2pPr>
            <a:lvl3pPr indent="-457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3pPr>
            <a:lvl4pPr indent="-457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4pPr>
            <a:lvl5pPr indent="-457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1" name="Google Shape;21;p53"/>
          <p:cNvSpPr txBox="1"/>
          <p:nvPr>
            <p:ph type="title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2" type="body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5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rgbClr val="FFFFFF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/>
          <p:nvPr>
            <p:ph idx="12" type="sldNum"/>
          </p:nvPr>
        </p:nvSpPr>
        <p:spPr>
          <a:xfrm>
            <a:off x="1444447" y="12766958"/>
            <a:ext cx="351732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 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5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5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0" name="Google Shape;30;p5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6"/>
          <p:cNvSpPr txBox="1"/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56"/>
          <p:cNvSpPr txBox="1"/>
          <p:nvPr>
            <p:ph idx="1" type="body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1" sz="5200"/>
            </a:lvl1pPr>
            <a:lvl2pPr indent="-634746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6"/>
              <a:buFont typeface="Helvetica Neue"/>
              <a:buChar char="•"/>
              <a:defRPr b="1" sz="5200"/>
            </a:lvl2pPr>
            <a:lvl3pPr indent="-634746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6"/>
              <a:buFont typeface="Helvetica Neue"/>
              <a:buChar char="•"/>
              <a:defRPr b="1" sz="5200"/>
            </a:lvl3pPr>
            <a:lvl4pPr indent="-634745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6"/>
              <a:buFont typeface="Helvetica Neue"/>
              <a:buChar char="•"/>
              <a:defRPr b="1" sz="5200"/>
            </a:lvl4pPr>
            <a:lvl5pPr indent="-634745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6"/>
              <a:buFont typeface="Helvetica Neue"/>
              <a:buChar char="•"/>
              <a:defRPr b="1" sz="52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4" name="Google Shape;34;p56"/>
          <p:cNvSpPr txBox="1"/>
          <p:nvPr>
            <p:ph idx="2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5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7"/>
          <p:cNvSpPr txBox="1"/>
          <p:nvPr>
            <p:ph idx="1" type="body"/>
          </p:nvPr>
        </p:nvSpPr>
        <p:spPr>
          <a:xfrm>
            <a:off x="1201340" y="11859862"/>
            <a:ext cx="21971007" cy="636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45625" spcFirstLastPara="1" rIns="45625" wrap="square" tIns="456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457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2pPr>
            <a:lvl3pPr indent="-457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3pPr>
            <a:lvl4pPr indent="-457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4pPr>
            <a:lvl5pPr indent="-457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8" name="Google Shape;38;p57"/>
          <p:cNvSpPr txBox="1"/>
          <p:nvPr>
            <p:ph type="title"/>
          </p:nvPr>
        </p:nvSpPr>
        <p:spPr>
          <a:xfrm>
            <a:off x="1206496" y="2574987"/>
            <a:ext cx="21971008" cy="46482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57"/>
          <p:cNvSpPr txBox="1"/>
          <p:nvPr>
            <p:ph idx="2" type="body"/>
          </p:nvPr>
        </p:nvSpPr>
        <p:spPr>
          <a:xfrm>
            <a:off x="1201342" y="7223190"/>
            <a:ext cx="21971002" cy="19050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0" name="Google Shape;40;p57"/>
          <p:cNvSpPr txBox="1"/>
          <p:nvPr>
            <p:ph idx="12" type="sldNum"/>
          </p:nvPr>
        </p:nvSpPr>
        <p:spPr>
          <a:xfrm>
            <a:off x="12001499" y="13081002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8"/>
          <p:cNvSpPr txBox="1"/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58"/>
          <p:cNvSpPr txBox="1"/>
          <p:nvPr>
            <p:ph idx="1" type="body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577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Char char="•"/>
              <a:defRPr b="1" sz="5500"/>
            </a:lvl2pPr>
            <a:lvl3pPr indent="-5778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Char char="•"/>
              <a:defRPr b="1" sz="5500"/>
            </a:lvl3pPr>
            <a:lvl4pPr indent="-577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Char char="•"/>
              <a:defRPr b="1" sz="5500"/>
            </a:lvl4pPr>
            <a:lvl5pPr indent="-577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58"/>
          <p:cNvSpPr txBox="1"/>
          <p:nvPr>
            <p:ph idx="2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5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9"/>
          <p:cNvSpPr/>
          <p:nvPr>
            <p:ph idx="2" type="pic"/>
          </p:nvPr>
        </p:nvSpPr>
        <p:spPr>
          <a:xfrm>
            <a:off x="0" y="-1270000"/>
            <a:ext cx="24384000" cy="16272934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9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59"/>
          <p:cNvSpPr txBox="1"/>
          <p:nvPr>
            <p:ph idx="1" type="body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59"/>
          <p:cNvSpPr txBox="1"/>
          <p:nvPr>
            <p:ph idx="3" type="body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1" name="Google Shape;51;p5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50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positivepsychology.com/gratitude-happiness-research/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41.png"/><Relationship Id="rId5" Type="http://schemas.openxmlformats.org/officeDocument/2006/relationships/image" Target="../media/image33.png"/><Relationship Id="rId6" Type="http://schemas.openxmlformats.org/officeDocument/2006/relationships/image" Target="../media/image29.png"/><Relationship Id="rId7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/>
          <p:nvPr>
            <p:ph type="title"/>
          </p:nvPr>
        </p:nvSpPr>
        <p:spPr>
          <a:xfrm>
            <a:off x="624750" y="-699300"/>
            <a:ext cx="231345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9900"/>
              <a:t>Reigniting Your Workplace &amp; Rediscovering Your Why Through Play</a:t>
            </a:r>
            <a:endParaRPr sz="11500"/>
          </a:p>
        </p:txBody>
      </p:sp>
      <p:sp>
        <p:nvSpPr>
          <p:cNvPr id="135" name="Google Shape;135;p1"/>
          <p:cNvSpPr txBox="1"/>
          <p:nvPr>
            <p:ph idx="1" type="body"/>
          </p:nvPr>
        </p:nvSpPr>
        <p:spPr>
          <a:xfrm>
            <a:off x="1725355" y="11430100"/>
            <a:ext cx="20933290" cy="12209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4"/>
              <a:buFont typeface="Helvetica Neue"/>
              <a:buNone/>
            </a:pPr>
            <a:r>
              <a:rPr lang="en-US" sz="3634"/>
              <a:t>Jeff Harry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4"/>
              <a:buFont typeface="Helvetica Neue"/>
              <a:buNone/>
            </a:pPr>
            <a:r>
              <a:rPr lang="en-US" sz="3634"/>
              <a:t>Positive Psychology Play Speaker</a:t>
            </a:r>
            <a:endParaRPr/>
          </a:p>
        </p:txBody>
      </p:sp>
      <p:pic>
        <p:nvPicPr>
          <p:cNvPr descr="pasted-movie.png" id="136" name="Google Shape;13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259904" y="12186411"/>
            <a:ext cx="5635996" cy="641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pic>
        <p:nvPicPr>
          <p:cNvPr descr="pasted-movie.png" id="138" name="Google Shape;13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5837" y="4247524"/>
            <a:ext cx="15632326" cy="522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7" name="Google Shape;2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983" y="202962"/>
            <a:ext cx="22742034" cy="13310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08" name="Google Shape;20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4" name="Google Shape;21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332" y="1686149"/>
            <a:ext cx="21283335" cy="10343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 txBox="1"/>
          <p:nvPr/>
        </p:nvSpPr>
        <p:spPr>
          <a:xfrm>
            <a:off x="5152644" y="12323216"/>
            <a:ext cx="14078713" cy="461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https://www.lukemenziescoaching.com/blog/the-life-changing-positive-intelligence-programme</a:t>
            </a:r>
            <a:endParaRPr/>
          </a:p>
        </p:txBody>
      </p:sp>
      <p:pic>
        <p:nvPicPr>
          <p:cNvPr descr="pasted-movie.png" id="216" name="Google Shape;21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 txBox="1"/>
          <p:nvPr/>
        </p:nvSpPr>
        <p:spPr>
          <a:xfrm>
            <a:off x="5080058" y="11200972"/>
            <a:ext cx="14223884" cy="674328"/>
          </a:xfrm>
          <a:prstGeom prst="rect">
            <a:avLst/>
          </a:prstGeom>
          <a:noFill/>
          <a:ln>
            <a:noFill/>
          </a:ln>
        </p:spPr>
        <p:txBody>
          <a:bodyPr anchorCtr="0" anchor="t" bIns="53575" lIns="53575" spcFirstLastPara="1" rIns="53575" wrap="square" tIns="53575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RediscoverYourPlay.com                                               @jeffharryplays</a:t>
            </a:r>
            <a:endParaRPr/>
          </a:p>
        </p:txBody>
      </p:sp>
      <p:pic>
        <p:nvPicPr>
          <p:cNvPr descr="Image" id="223" name="Google Shape;22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9" y="-87401"/>
            <a:ext cx="24987474" cy="1389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282074" y="5584256"/>
            <a:ext cx="3135244" cy="1447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xima Nova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Define Gratitude &amp; Why It Matters In Building Trust</a:t>
            </a:r>
            <a:endParaRPr/>
          </a:p>
        </p:txBody>
      </p:sp>
      <p:sp>
        <p:nvSpPr>
          <p:cNvPr id="225" name="Google Shape;225;p12"/>
          <p:cNvSpPr txBox="1"/>
          <p:nvPr>
            <p:ph idx="4294967295" type="title"/>
          </p:nvPr>
        </p:nvSpPr>
        <p:spPr>
          <a:xfrm>
            <a:off x="4000929" y="301960"/>
            <a:ext cx="16382142" cy="256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"/>
              <a:buNone/>
            </a:pPr>
            <a:r>
              <a:rPr lang="en-US" sz="10800">
                <a:latin typeface="Arial"/>
                <a:ea typeface="Arial"/>
                <a:cs typeface="Arial"/>
                <a:sym typeface="Arial"/>
              </a:rPr>
              <a:t>Topics We Are Covering</a:t>
            </a:r>
            <a:endParaRPr/>
          </a:p>
        </p:txBody>
      </p:sp>
      <p:sp>
        <p:nvSpPr>
          <p:cNvPr id="226" name="Google Shape;226;p12"/>
          <p:cNvSpPr txBox="1"/>
          <p:nvPr/>
        </p:nvSpPr>
        <p:spPr>
          <a:xfrm>
            <a:off x="4437072" y="3591136"/>
            <a:ext cx="5328794" cy="1117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Proxima Nova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Learn How Understanding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Proxima Nova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Our Why Builds Trust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11355410" y="6337300"/>
            <a:ext cx="3961081" cy="1041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Define Play &amp; How It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Can Help Build Trust</a:t>
            </a:r>
            <a:endParaRPr/>
          </a:p>
        </p:txBody>
      </p:sp>
      <p:sp>
        <p:nvSpPr>
          <p:cNvPr id="228" name="Google Shape;228;p12"/>
          <p:cNvSpPr txBox="1"/>
          <p:nvPr/>
        </p:nvSpPr>
        <p:spPr>
          <a:xfrm>
            <a:off x="13251688" y="9816907"/>
            <a:ext cx="4632453" cy="558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Identify Your Play Values</a:t>
            </a:r>
            <a:endParaRPr/>
          </a:p>
        </p:txBody>
      </p:sp>
      <p:sp>
        <p:nvSpPr>
          <p:cNvPr id="229" name="Google Shape;229;p12"/>
          <p:cNvSpPr txBox="1"/>
          <p:nvPr/>
        </p:nvSpPr>
        <p:spPr>
          <a:xfrm>
            <a:off x="19552305" y="6337300"/>
            <a:ext cx="4593845" cy="1041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Rediscover Ways To Get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Into Flow Through Play</a:t>
            </a:r>
            <a:endParaRPr/>
          </a:p>
        </p:txBody>
      </p:sp>
      <p:pic>
        <p:nvPicPr>
          <p:cNvPr descr="pasted-movie.png" id="230" name="Google Shape;23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3"/>
          <p:cNvGrpSpPr/>
          <p:nvPr/>
        </p:nvGrpSpPr>
        <p:grpSpPr>
          <a:xfrm>
            <a:off x="3977266" y="1267312"/>
            <a:ext cx="16429472" cy="11181378"/>
            <a:chOff x="0" y="0"/>
            <a:chExt cx="16429470" cy="11181377"/>
          </a:xfrm>
        </p:grpSpPr>
        <p:pic>
          <p:nvPicPr>
            <p:cNvPr descr="Image" id="237" name="Google Shape;237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660595" cy="11181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38" name="Google Shape;238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19992" y="17212"/>
              <a:ext cx="7309478" cy="11146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9" name="Google Shape;239;p13"/>
          <p:cNvSpPr txBox="1"/>
          <p:nvPr>
            <p:ph type="title"/>
          </p:nvPr>
        </p:nvSpPr>
        <p:spPr>
          <a:xfrm>
            <a:off x="4000930" y="1242082"/>
            <a:ext cx="16382140" cy="256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0"/>
              <a:buFont typeface="Arial"/>
              <a:buNone/>
            </a:pPr>
            <a:r>
              <a:rPr lang="en-US" sz="10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 Am I?</a:t>
            </a:r>
            <a:endParaRPr/>
          </a:p>
        </p:txBody>
      </p:sp>
      <p:pic>
        <p:nvPicPr>
          <p:cNvPr descr="pasted-movie.png" id="240" name="Google Shape;24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46" name="Google Shape;2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972" y="573733"/>
            <a:ext cx="22344057" cy="12568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47" name="Google Shape;24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2" name="Google Shape;2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57088" y="-3"/>
            <a:ext cx="27896946" cy="137160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53" name="Google Shape;2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8" name="Google Shape;25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2304" y="6178"/>
            <a:ext cx="9135765" cy="13703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59" name="Google Shape;25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4" name="Google Shape;26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2304" y="6178"/>
            <a:ext cx="9135765" cy="1370364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7"/>
          <p:cNvSpPr txBox="1"/>
          <p:nvPr>
            <p:ph idx="1" type="body"/>
          </p:nvPr>
        </p:nvSpPr>
        <p:spPr>
          <a:xfrm>
            <a:off x="13180409" y="4431203"/>
            <a:ext cx="10012418" cy="7473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rmAutofit/>
          </a:bodyPr>
          <a:lstStyle/>
          <a:p>
            <a:pPr indent="-391209" lvl="0" marL="39120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Play (No Business Plan)</a:t>
            </a:r>
            <a:endParaRPr/>
          </a:p>
          <a:p>
            <a:pPr indent="-391209" lvl="0" marL="39120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Intuition (Picked Fun People)</a:t>
            </a:r>
            <a:endParaRPr/>
          </a:p>
          <a:p>
            <a:pPr indent="-391209" lvl="0" marL="39120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Prioritized people over profit</a:t>
            </a:r>
            <a:endParaRPr/>
          </a:p>
          <a:p>
            <a:pPr indent="-391209" lvl="0" marL="39120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Followed Our Curiosity</a:t>
            </a:r>
            <a:endParaRPr/>
          </a:p>
          <a:p>
            <a:pPr indent="-391209" lvl="0" marL="391209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Focused On Celebrating Staff</a:t>
            </a:r>
            <a:endParaRPr/>
          </a:p>
        </p:txBody>
      </p:sp>
      <p:sp>
        <p:nvSpPr>
          <p:cNvPr id="266" name="Google Shape;266;p17"/>
          <p:cNvSpPr txBox="1"/>
          <p:nvPr>
            <p:ph type="title"/>
          </p:nvPr>
        </p:nvSpPr>
        <p:spPr>
          <a:xfrm>
            <a:off x="12918105" y="1183645"/>
            <a:ext cx="10537026" cy="2959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>
                <a:latin typeface="Arial"/>
                <a:ea typeface="Arial"/>
                <a:cs typeface="Arial"/>
                <a:sym typeface="Arial"/>
              </a:rPr>
              <a:t>Built The Largest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>
                <a:latin typeface="Arial"/>
                <a:ea typeface="Arial"/>
                <a:cs typeface="Arial"/>
                <a:sym typeface="Arial"/>
              </a:rPr>
              <a:t>LEGO-Inspired STEM Organization In The U.S.</a:t>
            </a:r>
            <a:endParaRPr/>
          </a:p>
        </p:txBody>
      </p:sp>
      <p:pic>
        <p:nvPicPr>
          <p:cNvPr descr="pasted-movie.png" id="267" name="Google Shape;26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/>
          <p:nvPr>
            <p:ph type="title"/>
          </p:nvPr>
        </p:nvSpPr>
        <p:spPr>
          <a:xfrm>
            <a:off x="923346" y="3393459"/>
            <a:ext cx="22537308" cy="69290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“If a person could do only one thing to increase their health and </a:t>
            </a:r>
            <a:r>
              <a:rPr lang="en-US" u="sng">
                <a:solidFill>
                  <a:srgbClr val="0081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happiness, expressing gratitude</a:t>
            </a:r>
            <a:r>
              <a:rPr lang="en-US"/>
              <a:t> might be it.”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en-US" sz="5000"/>
              <a:t>Kori Miller, PositivePsychology.com</a:t>
            </a:r>
            <a:endParaRPr/>
          </a:p>
        </p:txBody>
      </p:sp>
      <p:pic>
        <p:nvPicPr>
          <p:cNvPr descr="pasted-movie.png" id="273" name="Google Shape;27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8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 txBox="1"/>
          <p:nvPr>
            <p:ph type="title"/>
          </p:nvPr>
        </p:nvSpPr>
        <p:spPr>
          <a:xfrm>
            <a:off x="851047" y="344899"/>
            <a:ext cx="12890456" cy="14331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What Is Gratitude?</a:t>
            </a:r>
            <a:endParaRPr/>
          </a:p>
        </p:txBody>
      </p:sp>
      <p:sp>
        <p:nvSpPr>
          <p:cNvPr id="280" name="Google Shape;280;p19"/>
          <p:cNvSpPr txBox="1"/>
          <p:nvPr>
            <p:ph idx="1" type="body"/>
          </p:nvPr>
        </p:nvSpPr>
        <p:spPr>
          <a:xfrm>
            <a:off x="116446" y="2872017"/>
            <a:ext cx="13266722" cy="83274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11"/>
              <a:buFont typeface="Helvetica Neue"/>
              <a:buChar char="•"/>
            </a:pPr>
            <a:r>
              <a:rPr lang="en-US" sz="5700"/>
              <a:t>Selfless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7011"/>
              <a:buFont typeface="Helvetica Neue"/>
              <a:buChar char="•"/>
            </a:pPr>
            <a:r>
              <a:rPr lang="en-US" sz="5700"/>
              <a:t>Provides Catharsis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7011"/>
              <a:buFont typeface="Helvetica Neue"/>
              <a:buChar char="•"/>
            </a:pPr>
            <a:r>
              <a:rPr lang="en-US" sz="5700"/>
              <a:t>Creates Reciprocity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7011"/>
              <a:buFont typeface="Helvetica Neue"/>
              <a:buChar char="•"/>
            </a:pPr>
            <a:r>
              <a:rPr lang="en-US" sz="5700"/>
              <a:t>Two Stages: Goodness in one’s life &amp; Goodness outside of the self</a:t>
            </a:r>
            <a:endParaRPr/>
          </a:p>
        </p:txBody>
      </p:sp>
      <p:pic>
        <p:nvPicPr>
          <p:cNvPr descr="Image" id="281" name="Google Shape;28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9786" y="1964199"/>
            <a:ext cx="11047978" cy="9787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82" name="Google Shape;28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43" name="Google Shape;1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0729" y="1745422"/>
            <a:ext cx="25325457" cy="102251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144" name="Google Shape;14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259904" y="12186411"/>
            <a:ext cx="5635996" cy="641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"/>
          <p:cNvSpPr txBox="1"/>
          <p:nvPr>
            <p:ph type="title"/>
          </p:nvPr>
        </p:nvSpPr>
        <p:spPr>
          <a:xfrm>
            <a:off x="519293" y="297505"/>
            <a:ext cx="21971002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When Does Gratitude Fail?</a:t>
            </a:r>
            <a:endParaRPr/>
          </a:p>
        </p:txBody>
      </p:sp>
      <p:sp>
        <p:nvSpPr>
          <p:cNvPr id="289" name="Google Shape;289;p20"/>
          <p:cNvSpPr txBox="1"/>
          <p:nvPr>
            <p:ph idx="1" type="body"/>
          </p:nvPr>
        </p:nvSpPr>
        <p:spPr>
          <a:xfrm>
            <a:off x="306021" y="2824624"/>
            <a:ext cx="13597970" cy="80667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80"/>
              <a:buFont typeface="Helvetica Neue"/>
              <a:buChar char="•"/>
            </a:pPr>
            <a:r>
              <a:rPr lang="en-US" sz="6000"/>
              <a:t>Excessive sense of self-importance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7380"/>
              <a:buFont typeface="Helvetica Neue"/>
              <a:buChar char="•"/>
            </a:pPr>
            <a:r>
              <a:rPr lang="en-US" sz="6000"/>
              <a:t>Arrogance &amp; Vanity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7380"/>
              <a:buFont typeface="Helvetica Neue"/>
              <a:buChar char="•"/>
            </a:pPr>
            <a:r>
              <a:rPr lang="en-US" sz="6000"/>
              <a:t>Unquenchable need for admiration and approval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7380"/>
              <a:buFont typeface="Helvetica Neue"/>
              <a:buChar char="•"/>
            </a:pPr>
            <a:r>
              <a:rPr lang="en-US" sz="6000"/>
              <a:t>Sense of entitlement</a:t>
            </a:r>
            <a:endParaRPr/>
          </a:p>
        </p:txBody>
      </p:sp>
      <p:pic>
        <p:nvPicPr>
          <p:cNvPr descr="Image" id="290" name="Google Shape;290;p20"/>
          <p:cNvPicPr preferRelativeResize="0"/>
          <p:nvPr/>
        </p:nvPicPr>
        <p:blipFill rotWithShape="1">
          <a:blip r:embed="rId3">
            <a:alphaModFix/>
          </a:blip>
          <a:srcRect b="0" l="15175" r="11090" t="0"/>
          <a:stretch/>
        </p:blipFill>
        <p:spPr>
          <a:xfrm>
            <a:off x="14312950" y="1955203"/>
            <a:ext cx="9541176" cy="9805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91" name="Google Shape;29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0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"/>
          <p:cNvSpPr txBox="1"/>
          <p:nvPr/>
        </p:nvSpPr>
        <p:spPr>
          <a:xfrm>
            <a:off x="5135150" y="6006628"/>
            <a:ext cx="14113699" cy="1702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i="0" lang="en-US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Feeling Seen</a:t>
            </a:r>
            <a:endParaRPr/>
          </a:p>
        </p:txBody>
      </p:sp>
      <p:pic>
        <p:nvPicPr>
          <p:cNvPr descr="pasted-movie.png" id="298" name="Google Shape;2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1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"/>
          <p:cNvSpPr txBox="1"/>
          <p:nvPr>
            <p:ph type="title"/>
          </p:nvPr>
        </p:nvSpPr>
        <p:spPr>
          <a:xfrm>
            <a:off x="685065" y="356022"/>
            <a:ext cx="23013870" cy="31259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0"/>
              <a:buFont typeface="Helvetica Neue"/>
              <a:buNone/>
            </a:pPr>
            <a:r>
              <a:rPr lang="en-US" sz="10920"/>
              <a:t>Play Experiment #2: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0"/>
              <a:buFont typeface="Helvetica Neue"/>
              <a:buNone/>
            </a:pPr>
            <a:r>
              <a:rPr lang="en-US" sz="10920"/>
              <a:t>Explore Your Impact</a:t>
            </a:r>
            <a:endParaRPr/>
          </a:p>
        </p:txBody>
      </p:sp>
      <p:sp>
        <p:nvSpPr>
          <p:cNvPr id="305" name="Google Shape;305;p22"/>
          <p:cNvSpPr txBox="1"/>
          <p:nvPr/>
        </p:nvSpPr>
        <p:spPr>
          <a:xfrm>
            <a:off x="2145110" y="5416045"/>
            <a:ext cx="20093780" cy="2883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Celebrate The Work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You Are Truly Proud Of</a:t>
            </a:r>
            <a:endParaRPr/>
          </a:p>
        </p:txBody>
      </p:sp>
      <p:pic>
        <p:nvPicPr>
          <p:cNvPr descr="pasted-movie.png" id="306" name="Google Shape;3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312" name="Google Shape;31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3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pic>
        <p:nvPicPr>
          <p:cNvPr descr="pasted-movie.png" id="314" name="Google Shape;31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335" y="0"/>
            <a:ext cx="10609330" cy="15906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/>
          <p:nvPr>
            <p:ph type="title"/>
          </p:nvPr>
        </p:nvSpPr>
        <p:spPr>
          <a:xfrm>
            <a:off x="-116817" y="256620"/>
            <a:ext cx="24617634" cy="29973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Play Experiment #3: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Explore Your Why</a:t>
            </a:r>
            <a:endParaRPr/>
          </a:p>
        </p:txBody>
      </p:sp>
      <p:sp>
        <p:nvSpPr>
          <p:cNvPr id="320" name="Google Shape;320;p24"/>
          <p:cNvSpPr txBox="1"/>
          <p:nvPr/>
        </p:nvSpPr>
        <p:spPr>
          <a:xfrm>
            <a:off x="806129" y="4827304"/>
            <a:ext cx="22771744" cy="4061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</a:pPr>
            <a:r>
              <a:rPr b="1" i="0" lang="en-US" sz="9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many people's lives have you impacted this year in positive way?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</a:pPr>
            <a:r>
              <a:t/>
            </a:r>
            <a:endParaRPr b="1" i="0" sz="9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</a:pPr>
            <a:r>
              <a:t/>
            </a:r>
            <a:endParaRPr b="1" i="0" sz="9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Directly &amp; Indirectly</a:t>
            </a:r>
            <a:endParaRPr/>
          </a:p>
        </p:txBody>
      </p:sp>
      <p:pic>
        <p:nvPicPr>
          <p:cNvPr descr="pasted-movie.png" id="321" name="Google Shape;3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327" name="Google Shape;3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5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pic>
        <p:nvPicPr>
          <p:cNvPr descr="pasted-movie.png" id="329" name="Google Shape;32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2198" y="574691"/>
            <a:ext cx="13219604" cy="1256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/>
          <p:nvPr/>
        </p:nvSpPr>
        <p:spPr>
          <a:xfrm>
            <a:off x="1540133" y="4349818"/>
            <a:ext cx="21303734" cy="5016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Helvetica Neue"/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Think of your most memorable &amp; meaningful moment this year where you impacted someone in a positive way 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Helvetica Neue"/>
              <a:buNone/>
            </a:pPr>
            <a:r>
              <a:t/>
            </a:r>
            <a:endParaRPr b="1" i="0" sz="9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(Felt the most connected to your work)</a:t>
            </a:r>
            <a:endParaRPr/>
          </a:p>
        </p:txBody>
      </p:sp>
      <p:sp>
        <p:nvSpPr>
          <p:cNvPr id="335" name="Google Shape;335;p26"/>
          <p:cNvSpPr txBox="1"/>
          <p:nvPr>
            <p:ph type="title"/>
          </p:nvPr>
        </p:nvSpPr>
        <p:spPr>
          <a:xfrm>
            <a:off x="-116817" y="256620"/>
            <a:ext cx="24617634" cy="29973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Play Experiment #3: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Explore Your Why</a:t>
            </a:r>
            <a:endParaRPr/>
          </a:p>
        </p:txBody>
      </p:sp>
      <p:pic>
        <p:nvPicPr>
          <p:cNvPr descr="pasted-movie.png" id="336" name="Google Shape;3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6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7"/>
          <p:cNvGrpSpPr/>
          <p:nvPr/>
        </p:nvGrpSpPr>
        <p:grpSpPr>
          <a:xfrm>
            <a:off x="240533" y="1935994"/>
            <a:ext cx="5879174" cy="8942302"/>
            <a:chOff x="0" y="0"/>
            <a:chExt cx="5879173" cy="8942300"/>
          </a:xfrm>
        </p:grpSpPr>
        <p:pic>
          <p:nvPicPr>
            <p:cNvPr descr="Group" id="343" name="Google Shape;343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793570"/>
              <a:ext cx="5879173" cy="5148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27"/>
            <p:cNvSpPr txBox="1"/>
            <p:nvPr/>
          </p:nvSpPr>
          <p:spPr>
            <a:xfrm>
              <a:off x="1960417" y="0"/>
              <a:ext cx="1958338" cy="3319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6BA"/>
                </a:buClr>
                <a:buSzPts val="20000"/>
                <a:buFont typeface="Helvetica Neue"/>
                <a:buNone/>
              </a:pPr>
              <a:r>
                <a:rPr b="1" i="0" lang="en-US" sz="20000" u="none" cap="none" strike="noStrike">
                  <a:solidFill>
                    <a:srgbClr val="0076B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</a:t>
              </a:r>
              <a:endParaRPr/>
            </a:p>
          </p:txBody>
        </p:sp>
      </p:grpSp>
      <p:grpSp>
        <p:nvGrpSpPr>
          <p:cNvPr id="345" name="Google Shape;345;p27"/>
          <p:cNvGrpSpPr/>
          <p:nvPr/>
        </p:nvGrpSpPr>
        <p:grpSpPr>
          <a:xfrm>
            <a:off x="6127741" y="1935994"/>
            <a:ext cx="6055981" cy="8981381"/>
            <a:chOff x="0" y="0"/>
            <a:chExt cx="6055979" cy="8981379"/>
          </a:xfrm>
        </p:grpSpPr>
        <p:pic>
          <p:nvPicPr>
            <p:cNvPr descr="image6.png" id="346" name="Google Shape;346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3754491"/>
              <a:ext cx="6055979" cy="5226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27"/>
            <p:cNvSpPr txBox="1"/>
            <p:nvPr/>
          </p:nvSpPr>
          <p:spPr>
            <a:xfrm>
              <a:off x="2048820" y="0"/>
              <a:ext cx="1958339" cy="3319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6BA"/>
                </a:buClr>
                <a:buSzPts val="20000"/>
                <a:buFont typeface="Helvetica Neue"/>
                <a:buNone/>
              </a:pPr>
              <a:r>
                <a:rPr b="1" i="0" lang="en-US" sz="20000" u="none" cap="none" strike="noStrike">
                  <a:solidFill>
                    <a:srgbClr val="0076B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</a:t>
              </a:r>
              <a:endParaRPr/>
            </a:p>
          </p:txBody>
        </p:sp>
      </p:grpSp>
      <p:grpSp>
        <p:nvGrpSpPr>
          <p:cNvPr id="348" name="Google Shape;348;p27"/>
          <p:cNvGrpSpPr/>
          <p:nvPr/>
        </p:nvGrpSpPr>
        <p:grpSpPr>
          <a:xfrm>
            <a:off x="12213903" y="1935994"/>
            <a:ext cx="6045201" cy="8981400"/>
            <a:chOff x="0" y="0"/>
            <a:chExt cx="6045200" cy="8981398"/>
          </a:xfrm>
        </p:grpSpPr>
        <p:pic>
          <p:nvPicPr>
            <p:cNvPr descr="image7.png" id="349" name="Google Shape;349;p27"/>
            <p:cNvPicPr preferRelativeResize="0"/>
            <p:nvPr/>
          </p:nvPicPr>
          <p:blipFill rotWithShape="1">
            <a:blip r:embed="rId5">
              <a:alphaModFix/>
            </a:blip>
            <a:srcRect b="0" l="0" r="11251" t="0"/>
            <a:stretch/>
          </p:blipFill>
          <p:spPr>
            <a:xfrm>
              <a:off x="0" y="3754315"/>
              <a:ext cx="6045200" cy="52270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27"/>
            <p:cNvSpPr txBox="1"/>
            <p:nvPr/>
          </p:nvSpPr>
          <p:spPr>
            <a:xfrm>
              <a:off x="2043431" y="0"/>
              <a:ext cx="1958338" cy="3319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6BA"/>
                </a:buClr>
                <a:buSzPts val="20000"/>
                <a:buFont typeface="Helvetica Neue"/>
                <a:buNone/>
              </a:pPr>
              <a:r>
                <a:rPr b="1" i="0" lang="en-US" sz="20000" u="none" cap="none" strike="noStrike">
                  <a:solidFill>
                    <a:srgbClr val="0076B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  <a:endParaRPr/>
            </a:p>
          </p:txBody>
        </p:sp>
      </p:grpSp>
      <p:grpSp>
        <p:nvGrpSpPr>
          <p:cNvPr id="351" name="Google Shape;351;p27"/>
          <p:cNvGrpSpPr/>
          <p:nvPr/>
        </p:nvGrpSpPr>
        <p:grpSpPr>
          <a:xfrm>
            <a:off x="18213009" y="1935995"/>
            <a:ext cx="6139994" cy="8981243"/>
            <a:chOff x="0" y="0"/>
            <a:chExt cx="6139992" cy="8981242"/>
          </a:xfrm>
        </p:grpSpPr>
        <p:pic>
          <p:nvPicPr>
            <p:cNvPr descr="image8.png" id="352" name="Google Shape;352;p27"/>
            <p:cNvPicPr preferRelativeResize="0"/>
            <p:nvPr/>
          </p:nvPicPr>
          <p:blipFill rotWithShape="1">
            <a:blip r:embed="rId6">
              <a:alphaModFix/>
            </a:blip>
            <a:srcRect b="0" l="11025" r="0" t="0"/>
            <a:stretch/>
          </p:blipFill>
          <p:spPr>
            <a:xfrm>
              <a:off x="0" y="3754513"/>
              <a:ext cx="6139992" cy="5226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27"/>
            <p:cNvSpPr txBox="1"/>
            <p:nvPr/>
          </p:nvSpPr>
          <p:spPr>
            <a:xfrm>
              <a:off x="2090858" y="0"/>
              <a:ext cx="1958338" cy="3319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6BA"/>
                </a:buClr>
                <a:buSzPts val="20000"/>
                <a:buFont typeface="Helvetica Neue"/>
                <a:buNone/>
              </a:pPr>
              <a:r>
                <a:rPr b="1" i="0" lang="en-US" sz="20000" u="none" cap="none" strike="noStrike">
                  <a:solidFill>
                    <a:srgbClr val="0076B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</a:t>
              </a:r>
              <a:endParaRPr/>
            </a:p>
          </p:txBody>
        </p:sp>
      </p:grpSp>
      <p:pic>
        <p:nvPicPr>
          <p:cNvPr descr="pasted-movie.png" id="354" name="Google Shape;35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7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 txBox="1"/>
          <p:nvPr/>
        </p:nvSpPr>
        <p:spPr>
          <a:xfrm>
            <a:off x="4295566" y="6006628"/>
            <a:ext cx="15792868" cy="1702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i="0" lang="en-US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Feeling Appreciated</a:t>
            </a:r>
            <a:endParaRPr/>
          </a:p>
        </p:txBody>
      </p:sp>
      <p:pic>
        <p:nvPicPr>
          <p:cNvPr descr="pasted-movie.png" id="361" name="Google Shape;3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8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367" name="Google Shape;36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9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sp>
        <p:nvSpPr>
          <p:cNvPr id="369" name="Google Shape;369;p29"/>
          <p:cNvSpPr txBox="1"/>
          <p:nvPr>
            <p:ph type="title"/>
          </p:nvPr>
        </p:nvSpPr>
        <p:spPr>
          <a:xfrm>
            <a:off x="2206370" y="4016395"/>
            <a:ext cx="19971260" cy="408362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09625" lvl="0" marL="8096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41"/>
              <a:buFont typeface="Helvetica Neue"/>
              <a:buChar char="•"/>
            </a:pPr>
            <a:r>
              <a:rPr lang="en-US" sz="6375"/>
              <a:t>Who Is An Employee Who Hasn’t Been Recognized Enough That You Appreciate?</a:t>
            </a:r>
            <a:endParaRPr sz="6375"/>
          </a:p>
          <a:p>
            <a:pPr indent="-952500" lvl="0" marL="952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41"/>
              <a:buFont typeface="Helvetica Neue"/>
              <a:buNone/>
            </a:pPr>
            <a:r>
              <a:t/>
            </a:r>
            <a:endParaRPr sz="6375"/>
          </a:p>
          <a:p>
            <a:pPr indent="-809625" lvl="0" marL="8096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41"/>
              <a:buFont typeface="Helvetica Neue"/>
              <a:buNone/>
            </a:pPr>
            <a:r>
              <a:rPr lang="en-US" sz="6375"/>
              <a:t>What Do You Appreciate Most About This Person?</a:t>
            </a:r>
            <a:endParaRPr/>
          </a:p>
        </p:txBody>
      </p:sp>
      <p:sp>
        <p:nvSpPr>
          <p:cNvPr id="370" name="Google Shape;370;p29"/>
          <p:cNvSpPr txBox="1"/>
          <p:nvPr/>
        </p:nvSpPr>
        <p:spPr>
          <a:xfrm>
            <a:off x="855841" y="710377"/>
            <a:ext cx="22672318" cy="21671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Experiment #4: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Communicate Your Appreciation</a:t>
            </a:r>
            <a:endParaRPr/>
          </a:p>
        </p:txBody>
      </p:sp>
      <p:sp>
        <p:nvSpPr>
          <p:cNvPr id="371" name="Google Shape;371;p29"/>
          <p:cNvSpPr txBox="1"/>
          <p:nvPr/>
        </p:nvSpPr>
        <p:spPr>
          <a:xfrm>
            <a:off x="855841" y="9238912"/>
            <a:ext cx="22672318" cy="21671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Helvetica Neue"/>
              <a:buNone/>
            </a:pPr>
            <a:r>
              <a:rPr b="1" i="0" lang="en-US" sz="1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Tell Them.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150" name="Google Shape;1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9036" y="2420656"/>
            <a:ext cx="12039959" cy="806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 txBox="1"/>
          <p:nvPr>
            <p:ph type="title"/>
          </p:nvPr>
        </p:nvSpPr>
        <p:spPr>
          <a:xfrm>
            <a:off x="1289494" y="322286"/>
            <a:ext cx="21805012" cy="1578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8800"/>
              <a:t>Attunement</a:t>
            </a:r>
            <a:endParaRPr/>
          </a:p>
        </p:txBody>
      </p:sp>
      <p:pic>
        <p:nvPicPr>
          <p:cNvPr descr="pasted-movie.png" id="152" name="Google Shape;15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"/>
          <p:cNvSpPr txBox="1"/>
          <p:nvPr/>
        </p:nvSpPr>
        <p:spPr>
          <a:xfrm>
            <a:off x="9913456" y="12041620"/>
            <a:ext cx="4557088" cy="858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75" lIns="20075" spcFirstLastPara="1" rIns="20075" wrap="square" tIns="200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5"/>
              <a:buFont typeface="Arial"/>
              <a:buNone/>
            </a:pPr>
            <a:r>
              <a:rPr b="1" i="0" lang="en-US" sz="46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376" name="Google Shape;37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0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sp>
        <p:nvSpPr>
          <p:cNvPr id="378" name="Google Shape;378;p30"/>
          <p:cNvSpPr txBox="1"/>
          <p:nvPr>
            <p:ph type="title"/>
          </p:nvPr>
        </p:nvSpPr>
        <p:spPr>
          <a:xfrm>
            <a:off x="607647" y="3202858"/>
            <a:ext cx="23168706" cy="45406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-617996" lvl="0" marL="6584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3000"/>
              <a:buFont typeface="Helvetica Neue"/>
              <a:buChar char="•"/>
            </a:pPr>
            <a:r>
              <a:rPr lang="en-US" sz="5185"/>
              <a:t>Write a message telling this person what you appreciate most about them</a:t>
            </a:r>
            <a:endParaRPr sz="5185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85"/>
          </a:p>
          <a:p>
            <a:pPr indent="-617996" lvl="0" marL="6584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3000"/>
              <a:buFont typeface="Helvetica Neue"/>
              <a:buChar char="•"/>
            </a:pPr>
            <a:r>
              <a:rPr lang="en-US" sz="5185"/>
              <a:t>Email or text this message to them now…</a:t>
            </a:r>
            <a:endParaRPr sz="5185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85"/>
          </a:p>
          <a:p>
            <a:pPr indent="-617996" lvl="0" marL="6584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3000"/>
              <a:buFont typeface="Helvetica Neue"/>
              <a:buChar char="•"/>
            </a:pPr>
            <a:r>
              <a:rPr lang="en-US" sz="5185"/>
              <a:t>Check in with yourself about why this might be difficult</a:t>
            </a:r>
            <a:endParaRPr/>
          </a:p>
        </p:txBody>
      </p:sp>
      <p:sp>
        <p:nvSpPr>
          <p:cNvPr id="379" name="Google Shape;379;p30"/>
          <p:cNvSpPr txBox="1"/>
          <p:nvPr/>
        </p:nvSpPr>
        <p:spPr>
          <a:xfrm>
            <a:off x="855841" y="710377"/>
            <a:ext cx="22672318" cy="21671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Gratitude Is An Action</a:t>
            </a:r>
            <a:endParaRPr/>
          </a:p>
        </p:txBody>
      </p:sp>
      <p:sp>
        <p:nvSpPr>
          <p:cNvPr id="380" name="Google Shape;380;p30"/>
          <p:cNvSpPr txBox="1"/>
          <p:nvPr/>
        </p:nvSpPr>
        <p:spPr>
          <a:xfrm>
            <a:off x="855841" y="8449244"/>
            <a:ext cx="22672318" cy="21671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1" i="1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Feeling gratitude and not expressing it is like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1" i="1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wrapping a gift and not giving it - William Ward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"/>
          <p:cNvSpPr txBox="1"/>
          <p:nvPr>
            <p:ph type="title"/>
          </p:nvPr>
        </p:nvSpPr>
        <p:spPr>
          <a:xfrm>
            <a:off x="1487591" y="906227"/>
            <a:ext cx="21408818" cy="2317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00"/>
              <a:buFont typeface="Helvetica Neue"/>
              <a:buNone/>
            </a:pPr>
            <a:r>
              <a:rPr lang="en-US" sz="9100"/>
              <a:t>What Is Your Language of Appreciation?</a:t>
            </a:r>
            <a:endParaRPr/>
          </a:p>
        </p:txBody>
      </p:sp>
      <p:pic>
        <p:nvPicPr>
          <p:cNvPr descr="Google Shape;616;g22df1d307b4_0_5" id="386" name="Google Shape;38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3580236"/>
            <a:ext cx="19507200" cy="7219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387" name="Google Shape;38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1"/>
          <p:cNvSpPr txBox="1"/>
          <p:nvPr/>
        </p:nvSpPr>
        <p:spPr>
          <a:xfrm>
            <a:off x="259904" y="12459265"/>
            <a:ext cx="5635996" cy="61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2"/>
          <p:cNvSpPr txBox="1"/>
          <p:nvPr/>
        </p:nvSpPr>
        <p:spPr>
          <a:xfrm>
            <a:off x="305588" y="921399"/>
            <a:ext cx="23772824" cy="28983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Experiment #5: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Ask For What You Want</a:t>
            </a:r>
            <a:endParaRPr/>
          </a:p>
        </p:txBody>
      </p:sp>
      <p:pic>
        <p:nvPicPr>
          <p:cNvPr descr="pasted-movie.png" id="394" name="Google Shape;3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2"/>
          <p:cNvSpPr txBox="1"/>
          <p:nvPr/>
        </p:nvSpPr>
        <p:spPr>
          <a:xfrm>
            <a:off x="259904" y="12459265"/>
            <a:ext cx="5635996" cy="61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sp>
        <p:nvSpPr>
          <p:cNvPr id="396" name="Google Shape;396;p32"/>
          <p:cNvSpPr txBox="1"/>
          <p:nvPr/>
        </p:nvSpPr>
        <p:spPr>
          <a:xfrm>
            <a:off x="855840" y="4136827"/>
            <a:ext cx="22672320" cy="21671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t/>
            </a:r>
            <a:endParaRPr b="1" i="0" sz="744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rPr b="1" i="0" lang="en-US" sz="74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Type of Appreciation Do You Need?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/>
          <p:nvPr/>
        </p:nvSpPr>
        <p:spPr>
          <a:xfrm>
            <a:off x="305588" y="921399"/>
            <a:ext cx="23772824" cy="28983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Experiment #5: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Ask For What You Want</a:t>
            </a:r>
            <a:endParaRPr/>
          </a:p>
        </p:txBody>
      </p:sp>
      <p:pic>
        <p:nvPicPr>
          <p:cNvPr descr="pasted-movie.png" id="402" name="Google Shape;4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3"/>
          <p:cNvSpPr txBox="1"/>
          <p:nvPr/>
        </p:nvSpPr>
        <p:spPr>
          <a:xfrm>
            <a:off x="259904" y="12459265"/>
            <a:ext cx="5635996" cy="61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sp>
        <p:nvSpPr>
          <p:cNvPr id="404" name="Google Shape;404;p33"/>
          <p:cNvSpPr txBox="1"/>
          <p:nvPr/>
        </p:nvSpPr>
        <p:spPr>
          <a:xfrm>
            <a:off x="855840" y="6176986"/>
            <a:ext cx="22672320" cy="21671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t/>
            </a:r>
            <a:endParaRPr b="1" i="0" sz="744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rPr b="1" i="0" lang="en-US" sz="74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Would You Like To Receive It?</a:t>
            </a:r>
            <a:endParaRPr/>
          </a:p>
        </p:txBody>
      </p:sp>
      <p:sp>
        <p:nvSpPr>
          <p:cNvPr id="405" name="Google Shape;405;p33"/>
          <p:cNvSpPr txBox="1"/>
          <p:nvPr/>
        </p:nvSpPr>
        <p:spPr>
          <a:xfrm>
            <a:off x="855840" y="4136827"/>
            <a:ext cx="22672320" cy="21671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t/>
            </a:r>
            <a:endParaRPr b="1" i="0" sz="744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rPr b="1" i="0" lang="en-US" sz="74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Type of Appreciation Do You Need?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 txBox="1"/>
          <p:nvPr/>
        </p:nvSpPr>
        <p:spPr>
          <a:xfrm>
            <a:off x="305588" y="921399"/>
            <a:ext cx="23772824" cy="28983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Experiment #5: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Ask For What You Want</a:t>
            </a:r>
            <a:endParaRPr/>
          </a:p>
        </p:txBody>
      </p:sp>
      <p:pic>
        <p:nvPicPr>
          <p:cNvPr descr="pasted-movie.png" id="411" name="Google Shape;41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4"/>
          <p:cNvSpPr txBox="1"/>
          <p:nvPr/>
        </p:nvSpPr>
        <p:spPr>
          <a:xfrm>
            <a:off x="855840" y="4136827"/>
            <a:ext cx="22672320" cy="21671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t/>
            </a:r>
            <a:endParaRPr b="1" i="0" sz="744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rPr b="1" i="0" lang="en-US" sz="74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Type of Appreciation Do You Need?</a:t>
            </a:r>
            <a:endParaRPr/>
          </a:p>
        </p:txBody>
      </p:sp>
      <p:sp>
        <p:nvSpPr>
          <p:cNvPr id="413" name="Google Shape;413;p34"/>
          <p:cNvSpPr txBox="1"/>
          <p:nvPr/>
        </p:nvSpPr>
        <p:spPr>
          <a:xfrm>
            <a:off x="5424958" y="9313267"/>
            <a:ext cx="13534084" cy="13528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80"/>
              <a:buFont typeface="Helvetica Neue"/>
              <a:buNone/>
            </a:pPr>
            <a:r>
              <a:rPr b="1" i="0" lang="en-US" sz="82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do you need to tell?</a:t>
            </a:r>
            <a:endParaRPr/>
          </a:p>
        </p:txBody>
      </p:sp>
      <p:sp>
        <p:nvSpPr>
          <p:cNvPr id="414" name="Google Shape;414;p34"/>
          <p:cNvSpPr txBox="1"/>
          <p:nvPr/>
        </p:nvSpPr>
        <p:spPr>
          <a:xfrm>
            <a:off x="259904" y="12459265"/>
            <a:ext cx="5635996" cy="61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sp>
        <p:nvSpPr>
          <p:cNvPr id="415" name="Google Shape;415;p34"/>
          <p:cNvSpPr txBox="1"/>
          <p:nvPr/>
        </p:nvSpPr>
        <p:spPr>
          <a:xfrm>
            <a:off x="855840" y="6176986"/>
            <a:ext cx="22672320" cy="21671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t/>
            </a:r>
            <a:endParaRPr b="1" i="0" sz="744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40"/>
              <a:buFont typeface="Helvetica Neue"/>
              <a:buNone/>
            </a:pPr>
            <a:r>
              <a:rPr b="1" i="0" lang="en-US" sz="74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Would You Like To Receive It?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/>
          <p:nvPr>
            <p:ph type="title"/>
          </p:nvPr>
        </p:nvSpPr>
        <p:spPr>
          <a:xfrm>
            <a:off x="1206496" y="5104898"/>
            <a:ext cx="21971008" cy="211829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Feeling Heard</a:t>
            </a:r>
            <a:endParaRPr/>
          </a:p>
        </p:txBody>
      </p:sp>
      <p:sp>
        <p:nvSpPr>
          <p:cNvPr id="421" name="Google Shape;421;p35"/>
          <p:cNvSpPr txBox="1"/>
          <p:nvPr/>
        </p:nvSpPr>
        <p:spPr>
          <a:xfrm>
            <a:off x="9422072" y="11684302"/>
            <a:ext cx="5539859" cy="10638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</a:pP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@jeffharryplays</a:t>
            </a:r>
            <a:endParaRPr/>
          </a:p>
        </p:txBody>
      </p:sp>
      <p:pic>
        <p:nvPicPr>
          <p:cNvPr descr="Google Shape;407;p28" id="422" name="Google Shape;42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944" y="11404154"/>
            <a:ext cx="1624110" cy="162411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5"/>
          <p:cNvSpPr txBox="1"/>
          <p:nvPr/>
        </p:nvSpPr>
        <p:spPr>
          <a:xfrm>
            <a:off x="9761518" y="11816826"/>
            <a:ext cx="4860967" cy="7987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@jeffharryplays</a:t>
            </a:r>
            <a:endParaRPr/>
          </a:p>
        </p:txBody>
      </p:sp>
      <p:pic>
        <p:nvPicPr>
          <p:cNvPr descr="pasted-movie.png" id="424" name="Google Shape;42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/>
          <p:nvPr>
            <p:ph type="title"/>
          </p:nvPr>
        </p:nvSpPr>
        <p:spPr>
          <a:xfrm>
            <a:off x="3203980" y="-170034"/>
            <a:ext cx="17976040" cy="2510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What Is Play?</a:t>
            </a:r>
            <a:endParaRPr/>
          </a:p>
        </p:txBody>
      </p:sp>
      <p:sp>
        <p:nvSpPr>
          <p:cNvPr id="430" name="Google Shape;430;p36"/>
          <p:cNvSpPr txBox="1"/>
          <p:nvPr/>
        </p:nvSpPr>
        <p:spPr>
          <a:xfrm>
            <a:off x="12269244" y="3040283"/>
            <a:ext cx="9692773" cy="7635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60"/>
              <a:buFont typeface="Helvetica Neue"/>
              <a:buNone/>
            </a:pPr>
            <a:r>
              <a:rPr b="1" i="0" lang="en-US" sz="696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Is Any Joyful Act That Has No Specific Purpose or Result…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60"/>
              <a:buFont typeface="Helvetica Neue"/>
              <a:buNone/>
            </a:pPr>
            <a:r>
              <a:t/>
            </a:r>
            <a:endParaRPr b="1" i="0" sz="696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60"/>
              <a:buFont typeface="Helvetica Neue"/>
              <a:buNone/>
            </a:pPr>
            <a:r>
              <a:rPr b="1" i="0" lang="en-US" sz="696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 You Are Fully Immersed In The Moment</a:t>
            </a:r>
            <a:endParaRPr/>
          </a:p>
        </p:txBody>
      </p:sp>
      <p:pic>
        <p:nvPicPr>
          <p:cNvPr descr="Image" id="431" name="Google Shape;43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1321" y="1942130"/>
            <a:ext cx="7434860" cy="10404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432" name="Google Shape;43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34382" y="11814935"/>
            <a:ext cx="1624108" cy="162410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6"/>
          <p:cNvSpPr txBox="1"/>
          <p:nvPr/>
        </p:nvSpPr>
        <p:spPr>
          <a:xfrm>
            <a:off x="425510" y="12578990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"/>
          <p:cNvSpPr txBox="1"/>
          <p:nvPr>
            <p:ph type="title"/>
          </p:nvPr>
        </p:nvSpPr>
        <p:spPr>
          <a:xfrm>
            <a:off x="3203980" y="-170034"/>
            <a:ext cx="17976040" cy="2510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What Is Play?</a:t>
            </a:r>
            <a:endParaRPr/>
          </a:p>
        </p:txBody>
      </p:sp>
      <p:pic>
        <p:nvPicPr>
          <p:cNvPr descr="Image" id="439" name="Google Shape;43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962" y="1975033"/>
            <a:ext cx="7434860" cy="104044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7"/>
          <p:cNvSpPr txBox="1"/>
          <p:nvPr/>
        </p:nvSpPr>
        <p:spPr>
          <a:xfrm>
            <a:off x="11981331" y="2929677"/>
            <a:ext cx="10285209" cy="7856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Is The Opposite of Perfection.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is rooted in curiosity, experimentation, a sense of wonder.</a:t>
            </a:r>
            <a:endParaRPr/>
          </a:p>
        </p:txBody>
      </p:sp>
      <p:pic>
        <p:nvPicPr>
          <p:cNvPr descr="pasted-movie.png" id="441" name="Google Shape;44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7"/>
          <p:cNvSpPr txBox="1"/>
          <p:nvPr/>
        </p:nvSpPr>
        <p:spPr>
          <a:xfrm>
            <a:off x="259904" y="12778531"/>
            <a:ext cx="5635996" cy="641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8"/>
          <p:cNvSpPr txBox="1"/>
          <p:nvPr>
            <p:ph type="title"/>
          </p:nvPr>
        </p:nvSpPr>
        <p:spPr>
          <a:xfrm>
            <a:off x="2246700" y="861286"/>
            <a:ext cx="20336853" cy="2734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0"/>
              <a:buFont typeface="Helvetica Neue"/>
              <a:buNone/>
            </a:pPr>
            <a:r>
              <a:rPr lang="en-US" sz="9500"/>
              <a:t>What Is Your Zone of Genius/Flow?</a:t>
            </a:r>
            <a:endParaRPr/>
          </a:p>
        </p:txBody>
      </p:sp>
      <p:sp>
        <p:nvSpPr>
          <p:cNvPr id="448" name="Google Shape;448;p38"/>
          <p:cNvSpPr txBox="1"/>
          <p:nvPr/>
        </p:nvSpPr>
        <p:spPr>
          <a:xfrm>
            <a:off x="2725846" y="3817761"/>
            <a:ext cx="19378562" cy="7295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work where you forget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about time?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t/>
            </a:r>
            <a:endParaRPr b="1" i="0" sz="8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work you would do even if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weren’t get paid for it?</a:t>
            </a:r>
            <a:endParaRPr/>
          </a:p>
        </p:txBody>
      </p:sp>
      <p:pic>
        <p:nvPicPr>
          <p:cNvPr descr="pasted-movie.png" id="449" name="Google Shape;44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8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9"/>
          <p:cNvSpPr txBox="1"/>
          <p:nvPr>
            <p:ph type="title"/>
          </p:nvPr>
        </p:nvSpPr>
        <p:spPr>
          <a:xfrm>
            <a:off x="2246700" y="861286"/>
            <a:ext cx="20336853" cy="2734973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Helvetica Neue"/>
              <a:buNone/>
            </a:pPr>
            <a:r>
              <a:rPr lang="en-US" sz="10000"/>
              <a:t>Play Experiment #6: Play Values</a:t>
            </a:r>
            <a:endParaRPr/>
          </a:p>
        </p:txBody>
      </p:sp>
      <p:sp>
        <p:nvSpPr>
          <p:cNvPr id="456" name="Google Shape;456;p39"/>
          <p:cNvSpPr txBox="1"/>
          <p:nvPr/>
        </p:nvSpPr>
        <p:spPr>
          <a:xfrm>
            <a:off x="2725846" y="3817761"/>
            <a:ext cx="19378562" cy="7295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Was Your Favorite Way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Play As A Kid?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t/>
            </a:r>
            <a:endParaRPr b="1" i="0" sz="8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Did You Love To Play In That Way?</a:t>
            </a:r>
            <a:endParaRPr/>
          </a:p>
        </p:txBody>
      </p:sp>
      <p:pic>
        <p:nvPicPr>
          <p:cNvPr descr="pasted-movie.png" id="457" name="Google Shape;45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9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158" name="Google Shape;15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9036" y="2420656"/>
            <a:ext cx="12039959" cy="8065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159" name="Google Shape;15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68625" y="2420656"/>
            <a:ext cx="12097942" cy="806529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/>
          <p:nvPr>
            <p:ph type="title"/>
          </p:nvPr>
        </p:nvSpPr>
        <p:spPr>
          <a:xfrm>
            <a:off x="1289494" y="322286"/>
            <a:ext cx="21805012" cy="1578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8800"/>
              <a:t>Attunement</a:t>
            </a:r>
            <a:endParaRPr/>
          </a:p>
        </p:txBody>
      </p:sp>
      <p:pic>
        <p:nvPicPr>
          <p:cNvPr descr="pasted-movie.png" id="161" name="Google Shape;16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 txBox="1"/>
          <p:nvPr/>
        </p:nvSpPr>
        <p:spPr>
          <a:xfrm>
            <a:off x="9913456" y="12041620"/>
            <a:ext cx="4557088" cy="858523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75" lIns="20075" spcFirstLastPara="1" rIns="20075" wrap="square" tIns="200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75"/>
              <a:buFont typeface="Arial"/>
              <a:buNone/>
            </a:pPr>
            <a:r>
              <a:rPr b="1" i="0" lang="en-US" sz="46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40"/>
          <p:cNvGrpSpPr/>
          <p:nvPr/>
        </p:nvGrpSpPr>
        <p:grpSpPr>
          <a:xfrm>
            <a:off x="2332744" y="2594033"/>
            <a:ext cx="19718513" cy="8527935"/>
            <a:chOff x="0" y="0"/>
            <a:chExt cx="19718512" cy="8527933"/>
          </a:xfrm>
        </p:grpSpPr>
        <p:pic>
          <p:nvPicPr>
            <p:cNvPr descr="Image" id="464" name="Google Shape;464;p40"/>
            <p:cNvPicPr preferRelativeResize="0"/>
            <p:nvPr/>
          </p:nvPicPr>
          <p:blipFill rotWithShape="1">
            <a:blip r:embed="rId3">
              <a:alphaModFix/>
            </a:blip>
            <a:srcRect b="16192" l="732" r="0" t="8319"/>
            <a:stretch/>
          </p:blipFill>
          <p:spPr>
            <a:xfrm>
              <a:off x="0" y="0"/>
              <a:ext cx="11214252" cy="8527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465" name="Google Shape;465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426515" y="1154510"/>
              <a:ext cx="8291997" cy="62189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0"/>
            <p:cNvSpPr txBox="1"/>
            <p:nvPr/>
          </p:nvSpPr>
          <p:spPr>
            <a:xfrm>
              <a:off x="11644683" y="7476170"/>
              <a:ext cx="7200062" cy="808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365C0"/>
                </a:buClr>
                <a:buSzPts val="4000"/>
                <a:buFont typeface="Avenir"/>
                <a:buNone/>
              </a:pPr>
              <a:r>
                <a:rPr b="1" i="0" lang="en-US" sz="4000" u="none" cap="none" strike="noStrike">
                  <a:solidFill>
                    <a:srgbClr val="0365C0"/>
                  </a:solidFill>
                  <a:latin typeface="Avenir"/>
                  <a:ea typeface="Avenir"/>
                  <a:cs typeface="Avenir"/>
                  <a:sym typeface="Avenir"/>
                </a:rPr>
                <a:t>Dr. Mihaly Csikszentmihalyi </a:t>
              </a:r>
              <a:endParaRPr/>
            </a:p>
          </p:txBody>
        </p:sp>
      </p:grpSp>
      <p:sp>
        <p:nvSpPr>
          <p:cNvPr id="467" name="Google Shape;467;p40"/>
          <p:cNvSpPr txBox="1"/>
          <p:nvPr>
            <p:ph type="title"/>
          </p:nvPr>
        </p:nvSpPr>
        <p:spPr>
          <a:xfrm>
            <a:off x="3427107" y="538674"/>
            <a:ext cx="17976040" cy="2510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A"/>
              </a:buClr>
              <a:buSzPts val="10000"/>
              <a:buFont typeface="Helvetica Neue"/>
              <a:buNone/>
            </a:pPr>
            <a:r>
              <a:rPr lang="en-US" sz="10000">
                <a:solidFill>
                  <a:srgbClr val="0076BA"/>
                </a:solidFill>
              </a:rPr>
              <a:t>What Is Flow?</a:t>
            </a:r>
            <a:endParaRPr/>
          </a:p>
        </p:txBody>
      </p:sp>
      <p:pic>
        <p:nvPicPr>
          <p:cNvPr descr="pasted-movie.png" id="468" name="Google Shape;46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0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474" name="Google Shape;47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1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pic>
        <p:nvPicPr>
          <p:cNvPr descr="pasted-movie.png" id="476" name="Google Shape;476;p41"/>
          <p:cNvPicPr preferRelativeResize="0"/>
          <p:nvPr/>
        </p:nvPicPr>
        <p:blipFill rotWithShape="1">
          <a:blip r:embed="rId4">
            <a:alphaModFix/>
          </a:blip>
          <a:srcRect b="52568" l="0" r="0" t="0"/>
          <a:stretch/>
        </p:blipFill>
        <p:spPr>
          <a:xfrm>
            <a:off x="275034" y="2562225"/>
            <a:ext cx="23833884" cy="8591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81" name="Google Shape;481;p42"/>
          <p:cNvPicPr preferRelativeResize="0"/>
          <p:nvPr/>
        </p:nvPicPr>
        <p:blipFill rotWithShape="1">
          <a:blip r:embed="rId3">
            <a:alphaModFix/>
          </a:blip>
          <a:srcRect b="6552" l="512" r="5804" t="10093"/>
          <a:stretch/>
        </p:blipFill>
        <p:spPr>
          <a:xfrm>
            <a:off x="2963068" y="699492"/>
            <a:ext cx="18457682" cy="12316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482" name="Google Shape;48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2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88" name="Google Shape;48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0414" y="2691314"/>
            <a:ext cx="21463172" cy="871437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3"/>
          <p:cNvSpPr txBox="1"/>
          <p:nvPr/>
        </p:nvSpPr>
        <p:spPr>
          <a:xfrm>
            <a:off x="2872778" y="455687"/>
            <a:ext cx="18638444" cy="2676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40"/>
              <a:buFont typeface="Helvetica Neue"/>
              <a:buNone/>
            </a:pPr>
            <a:r>
              <a:rPr b="1" i="0" lang="en-US" sz="85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 Into Your Flow Play Experiment</a:t>
            </a:r>
            <a:endParaRPr/>
          </a:p>
        </p:txBody>
      </p:sp>
      <p:pic>
        <p:nvPicPr>
          <p:cNvPr descr="pasted-movie.png" id="490" name="Google Shape;49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4"/>
          <p:cNvSpPr txBox="1"/>
          <p:nvPr>
            <p:ph type="title"/>
          </p:nvPr>
        </p:nvSpPr>
        <p:spPr>
          <a:xfrm>
            <a:off x="2872778" y="159312"/>
            <a:ext cx="18638400" cy="26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40"/>
              <a:buFont typeface="Helvetica Neue"/>
              <a:buNone/>
            </a:pPr>
            <a:r>
              <a:rPr lang="en-US" sz="8540"/>
              <a:t>Tap Into Your Flow Play Experiment</a:t>
            </a:r>
            <a:endParaRPr/>
          </a:p>
        </p:txBody>
      </p:sp>
      <p:sp>
        <p:nvSpPr>
          <p:cNvPr id="496" name="Google Shape;496;p44"/>
          <p:cNvSpPr txBox="1"/>
          <p:nvPr/>
        </p:nvSpPr>
        <p:spPr>
          <a:xfrm>
            <a:off x="1611966" y="3007065"/>
            <a:ext cx="16402051" cy="1333501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30"/>
              <a:buFont typeface="Helvetica Neue"/>
              <a:buNone/>
            </a:pPr>
            <a:r>
              <a:rPr b="1" i="0" lang="en-US" sz="833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FILL YOUR IDEA PIÑATA</a:t>
            </a:r>
            <a:endParaRPr/>
          </a:p>
        </p:txBody>
      </p:sp>
      <p:sp>
        <p:nvSpPr>
          <p:cNvPr id="497" name="Google Shape;497;p44"/>
          <p:cNvSpPr txBox="1"/>
          <p:nvPr>
            <p:ph idx="2" type="body"/>
          </p:nvPr>
        </p:nvSpPr>
        <p:spPr>
          <a:xfrm>
            <a:off x="1370276" y="4511751"/>
            <a:ext cx="22492800" cy="72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-549897" lvl="0" marL="78306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</a:pPr>
            <a:r>
              <a:rPr b="1" lang="en-US" sz="6000"/>
              <a:t>Share your play values with two other people</a:t>
            </a:r>
            <a:endParaRPr sz="6000"/>
          </a:p>
          <a:p>
            <a:pPr indent="-549897" lvl="0" marL="783069" rtl="0" algn="l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</a:pPr>
            <a:r>
              <a:rPr b="1" lang="en-US" sz="6000"/>
              <a:t>Tell them your favorite way to work</a:t>
            </a:r>
            <a:endParaRPr sz="6000"/>
          </a:p>
          <a:p>
            <a:pPr indent="-549897" lvl="0" marL="783069" rtl="0" algn="l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</a:pPr>
            <a:r>
              <a:rPr b="1" lang="en-US" sz="6000"/>
              <a:t>Group will brainstorm ideas based on your play values</a:t>
            </a:r>
            <a:endParaRPr sz="6000"/>
          </a:p>
          <a:p>
            <a:pPr indent="-549897" lvl="0" marL="783069" rtl="0" algn="l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</a:pPr>
            <a:r>
              <a:rPr b="1" lang="en-US" sz="6000"/>
              <a:t>Give Yourself Permission To Share Silly and Playful Ideas</a:t>
            </a:r>
            <a:endParaRPr sz="6000"/>
          </a:p>
          <a:p>
            <a:pPr indent="-549897" lvl="0" marL="783069" rtl="0" algn="l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</a:pPr>
            <a:r>
              <a:rPr b="1" lang="en-US" sz="6000"/>
              <a:t>You will just listen and write down all ideas</a:t>
            </a:r>
            <a:endParaRPr sz="6000"/>
          </a:p>
        </p:txBody>
      </p:sp>
      <p:pic>
        <p:nvPicPr>
          <p:cNvPr descr="pasted-movie.png" id="498" name="Google Shape;49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5"/>
          <p:cNvSpPr txBox="1"/>
          <p:nvPr>
            <p:ph type="title"/>
          </p:nvPr>
        </p:nvSpPr>
        <p:spPr>
          <a:xfrm>
            <a:off x="2873245" y="455687"/>
            <a:ext cx="18637510" cy="2676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40"/>
              <a:buFont typeface="Helvetica Neue"/>
              <a:buNone/>
            </a:pPr>
            <a:r>
              <a:rPr lang="en-US" sz="8540"/>
              <a:t>Tap Into Your Flow Play Experiment</a:t>
            </a:r>
            <a:endParaRPr/>
          </a:p>
        </p:txBody>
      </p:sp>
      <p:pic>
        <p:nvPicPr>
          <p:cNvPr descr="Image" id="504" name="Google Shape;50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906" y="2587959"/>
            <a:ext cx="20724188" cy="10332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505" name="Google Shape;50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10" name="Google Shape;51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6624" y="2847355"/>
            <a:ext cx="21110752" cy="802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6"/>
          <p:cNvSpPr txBox="1"/>
          <p:nvPr/>
        </p:nvSpPr>
        <p:spPr>
          <a:xfrm>
            <a:off x="2873245" y="455687"/>
            <a:ext cx="18637510" cy="2676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40"/>
              <a:buFont typeface="Helvetica Neue"/>
              <a:buNone/>
            </a:pPr>
            <a:r>
              <a:rPr b="1" i="0" lang="en-US" sz="85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 Into Your Flow Play Experiment</a:t>
            </a:r>
            <a:endParaRPr/>
          </a:p>
        </p:txBody>
      </p:sp>
      <p:pic>
        <p:nvPicPr>
          <p:cNvPr descr="pasted-movie.png" id="512" name="Google Shape;51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 txBox="1"/>
          <p:nvPr/>
        </p:nvSpPr>
        <p:spPr>
          <a:xfrm>
            <a:off x="1876985" y="2983722"/>
            <a:ext cx="16402051" cy="1333501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GATHER YOUR PLAY IDEAS</a:t>
            </a:r>
            <a:endParaRPr/>
          </a:p>
        </p:txBody>
      </p:sp>
      <p:sp>
        <p:nvSpPr>
          <p:cNvPr id="518" name="Google Shape;518;p47"/>
          <p:cNvSpPr txBox="1"/>
          <p:nvPr>
            <p:ph idx="2" type="body"/>
          </p:nvPr>
        </p:nvSpPr>
        <p:spPr>
          <a:xfrm>
            <a:off x="1255575" y="4400825"/>
            <a:ext cx="21233100" cy="7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-429260" lvl="0" marL="84201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</a:pPr>
            <a:r>
              <a:rPr b="1" lang="en-US" sz="6500"/>
              <a:t> </a:t>
            </a:r>
            <a:r>
              <a:rPr b="1" lang="en-US" sz="6500"/>
              <a:t>Choose your favorite idea that is exciting &amp; doable</a:t>
            </a:r>
            <a:endParaRPr sz="6500"/>
          </a:p>
          <a:p>
            <a:pPr indent="-429260" lvl="0" marL="84201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</a:pPr>
            <a:r>
              <a:rPr b="1" lang="en-US" sz="6500"/>
              <a:t> Pick a play buddy to help you make this a reality</a:t>
            </a:r>
            <a:endParaRPr sz="6500"/>
          </a:p>
          <a:p>
            <a:pPr indent="-429260" lvl="0" marL="84201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</a:pPr>
            <a:r>
              <a:rPr b="1" lang="en-US" sz="6500"/>
              <a:t> Text/email your play buddy today about your idea</a:t>
            </a:r>
            <a:endParaRPr sz="6500"/>
          </a:p>
        </p:txBody>
      </p:sp>
      <p:sp>
        <p:nvSpPr>
          <p:cNvPr id="519" name="Google Shape;519;p47"/>
          <p:cNvSpPr txBox="1"/>
          <p:nvPr/>
        </p:nvSpPr>
        <p:spPr>
          <a:xfrm>
            <a:off x="2873245" y="264252"/>
            <a:ext cx="18637510" cy="2676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40"/>
              <a:buFont typeface="Helvetica Neue"/>
              <a:buNone/>
            </a:pPr>
            <a:r>
              <a:rPr b="1" i="0" lang="en-US" sz="854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 Into Your Flow Play Experiment</a:t>
            </a:r>
            <a:endParaRPr/>
          </a:p>
        </p:txBody>
      </p:sp>
      <p:pic>
        <p:nvPicPr>
          <p:cNvPr descr="pasted-movie.png" id="520" name="Google Shape;52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/>
          <p:nvPr>
            <p:ph type="title"/>
          </p:nvPr>
        </p:nvSpPr>
        <p:spPr>
          <a:xfrm>
            <a:off x="466350" y="2234775"/>
            <a:ext cx="23350500" cy="9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18159" lvl="0" marL="518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68"/>
              <a:buFont typeface="Helvetica Neue"/>
              <a:buChar char="•"/>
            </a:pPr>
            <a:r>
              <a:rPr lang="en-US" sz="5015"/>
              <a:t>How Are You celebrating You &amp; Your Colleagues Work Daily?</a:t>
            </a:r>
            <a:endParaRPr/>
          </a:p>
          <a:p>
            <a:pPr indent="-518159" lvl="0" marL="518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68"/>
              <a:buFont typeface="Helvetica Neue"/>
              <a:buChar char="•"/>
            </a:pPr>
            <a:r>
              <a:rPr lang="en-US" sz="5015"/>
              <a:t>How Do You Feel Seen, Heard, &amp; Appreciated?</a:t>
            </a:r>
            <a:endParaRPr/>
          </a:p>
          <a:p>
            <a:pPr indent="-518159" lvl="0" marL="518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68"/>
              <a:buFont typeface="Helvetica Neue"/>
              <a:buChar char="•"/>
            </a:pPr>
            <a:r>
              <a:rPr lang="en-US" sz="5015"/>
              <a:t>What Is Your Current Why &amp; Do You Know Your Staff’s Why? </a:t>
            </a:r>
            <a:endParaRPr/>
          </a:p>
          <a:p>
            <a:pPr indent="-518159" lvl="0" marL="518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68"/>
              <a:buFont typeface="Helvetica Neue"/>
              <a:buChar char="•"/>
            </a:pPr>
            <a:r>
              <a:rPr lang="en-US" sz="5015"/>
              <a:t>Who Do You Appreciate &amp; Have You Told Them Lately?</a:t>
            </a:r>
            <a:endParaRPr/>
          </a:p>
          <a:p>
            <a:pPr indent="-518159" lvl="0" marL="518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68"/>
              <a:buFont typeface="Helvetica Neue"/>
              <a:buChar char="•"/>
            </a:pPr>
            <a:r>
              <a:rPr lang="en-US" sz="5015"/>
              <a:t>What Is Your Zone of Genius/Flow Work?</a:t>
            </a:r>
            <a:endParaRPr/>
          </a:p>
          <a:p>
            <a:pPr indent="-518159" lvl="0" marL="518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68"/>
              <a:buFont typeface="Helvetica Neue"/>
              <a:buChar char="•"/>
            </a:pPr>
            <a:r>
              <a:rPr lang="en-US" sz="5015"/>
              <a:t>What Are Your Play Values &amp; How Are You Infusing Them Into Your Work?</a:t>
            </a:r>
            <a:endParaRPr/>
          </a:p>
        </p:txBody>
      </p:sp>
      <p:sp>
        <p:nvSpPr>
          <p:cNvPr id="526" name="Google Shape;526;p48"/>
          <p:cNvSpPr txBox="1"/>
          <p:nvPr/>
        </p:nvSpPr>
        <p:spPr>
          <a:xfrm>
            <a:off x="855840" y="126186"/>
            <a:ext cx="22672320" cy="216712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Helvetica Neue"/>
              <a:buNone/>
            </a:pPr>
            <a:r>
              <a:rPr b="1" i="0" lang="en-US" sz="9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Reigniting Your Workplace Questions</a:t>
            </a:r>
            <a:endParaRPr/>
          </a:p>
        </p:txBody>
      </p:sp>
      <p:sp>
        <p:nvSpPr>
          <p:cNvPr id="527" name="Google Shape;527;p48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pic>
        <p:nvPicPr>
          <p:cNvPr descr="pasted-movie.png" id="528" name="Google Shape;52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59006" y="10834363"/>
            <a:ext cx="2757807" cy="2757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"/>
          <p:cNvSpPr txBox="1"/>
          <p:nvPr>
            <p:ph type="title"/>
          </p:nvPr>
        </p:nvSpPr>
        <p:spPr>
          <a:xfrm>
            <a:off x="2337432" y="350197"/>
            <a:ext cx="19709136" cy="1539455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75" lIns="20075" spcFirstLastPara="1" rIns="20075" wrap="square" tIns="200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US" sz="7800">
                <a:latin typeface="Arial"/>
                <a:ea typeface="Arial"/>
                <a:cs typeface="Arial"/>
                <a:sym typeface="Arial"/>
              </a:rPr>
              <a:t>Thanks So Much For Playing!</a:t>
            </a:r>
            <a:endParaRPr/>
          </a:p>
        </p:txBody>
      </p:sp>
      <p:pic>
        <p:nvPicPr>
          <p:cNvPr descr="Google Shape;674;p78" id="534" name="Google Shape;53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3220" y="1799049"/>
            <a:ext cx="6634691" cy="1011790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9"/>
          <p:cNvSpPr txBox="1"/>
          <p:nvPr/>
        </p:nvSpPr>
        <p:spPr>
          <a:xfrm>
            <a:off x="10471436" y="10031637"/>
            <a:ext cx="13592037" cy="222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75" lIns="20075" spcFirstLastPara="1" rIns="20075" wrap="square" tIns="200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jeff@rediscoveryourplay.com</a:t>
            </a:r>
            <a:endParaRPr/>
          </a:p>
        </p:txBody>
      </p:sp>
      <p:pic>
        <p:nvPicPr>
          <p:cNvPr descr="pasted-movie.png" id="536" name="Google Shape;53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98060" y="4721044"/>
            <a:ext cx="5938788" cy="593878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9"/>
          <p:cNvSpPr txBox="1"/>
          <p:nvPr/>
        </p:nvSpPr>
        <p:spPr>
          <a:xfrm>
            <a:off x="13107382" y="2190869"/>
            <a:ext cx="8320143" cy="222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75" lIns="20075" spcFirstLastPara="1" rIns="20075" wrap="square" tIns="200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60"/>
              <a:buFont typeface="Arial"/>
              <a:buNone/>
            </a:pPr>
            <a:r>
              <a:rPr b="1" i="0" lang="en-US" sz="73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To Studies &amp; Bonus Gift</a:t>
            </a:r>
            <a:endParaRPr/>
          </a:p>
        </p:txBody>
      </p:sp>
      <p:sp>
        <p:nvSpPr>
          <p:cNvPr id="538" name="Google Shape;538;p49"/>
          <p:cNvSpPr txBox="1"/>
          <p:nvPr/>
        </p:nvSpPr>
        <p:spPr>
          <a:xfrm>
            <a:off x="3853183" y="11373613"/>
            <a:ext cx="6574765" cy="2228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75" lIns="20075" spcFirstLastPara="1" rIns="20075" wrap="square" tIns="200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7" name="Google Shape;16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3999" y="24862"/>
            <a:ext cx="14016002" cy="13666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168" name="Google Shape;16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"/>
          <p:cNvSpPr txBox="1"/>
          <p:nvPr/>
        </p:nvSpPr>
        <p:spPr>
          <a:xfrm>
            <a:off x="259904" y="12186411"/>
            <a:ext cx="5635996" cy="641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sted-movie.png" id="174" name="Google Shape;1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>
            <a:off x="259904" y="12186411"/>
            <a:ext cx="5635996" cy="641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  <p:pic>
        <p:nvPicPr>
          <p:cNvPr descr="pasted-movie.png"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64614" y="1711351"/>
            <a:ext cx="8454772" cy="1144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 txBox="1"/>
          <p:nvPr>
            <p:ph type="title"/>
          </p:nvPr>
        </p:nvSpPr>
        <p:spPr>
          <a:xfrm>
            <a:off x="1289494" y="120765"/>
            <a:ext cx="21805012" cy="1578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8800"/>
              <a:t>The Cobbler’s Children Have No Shoes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2" name="Google Shape;182;p7"/>
          <p:cNvPicPr preferRelativeResize="0"/>
          <p:nvPr/>
        </p:nvPicPr>
        <p:blipFill rotWithShape="1">
          <a:blip r:embed="rId3">
            <a:alphaModFix/>
          </a:blip>
          <a:srcRect b="0" l="0" r="32159" t="0"/>
          <a:stretch/>
        </p:blipFill>
        <p:spPr>
          <a:xfrm>
            <a:off x="-69100" y="1903841"/>
            <a:ext cx="13283935" cy="1038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 txBox="1"/>
          <p:nvPr>
            <p:ph type="title"/>
          </p:nvPr>
        </p:nvSpPr>
        <p:spPr>
          <a:xfrm>
            <a:off x="519293" y="297505"/>
            <a:ext cx="21971002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What Do Employees Want Most?</a:t>
            </a:r>
            <a:endParaRPr/>
          </a:p>
        </p:txBody>
      </p:sp>
      <p:pic>
        <p:nvPicPr>
          <p:cNvPr descr="pasted-movie.png" id="184" name="Google Shape;18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0" name="Google Shape;190;p8"/>
          <p:cNvPicPr preferRelativeResize="0"/>
          <p:nvPr/>
        </p:nvPicPr>
        <p:blipFill rotWithShape="1">
          <a:blip r:embed="rId3">
            <a:alphaModFix/>
          </a:blip>
          <a:srcRect b="0" l="0" r="32159" t="0"/>
          <a:stretch/>
        </p:blipFill>
        <p:spPr>
          <a:xfrm>
            <a:off x="-69100" y="1903841"/>
            <a:ext cx="13283935" cy="1038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14393487" y="3957773"/>
            <a:ext cx="8745786" cy="4339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Feel Seen, Heard,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Appreciated</a:t>
            </a:r>
            <a:endParaRPr/>
          </a:p>
        </p:txBody>
      </p:sp>
      <p:sp>
        <p:nvSpPr>
          <p:cNvPr id="192" name="Google Shape;192;p8"/>
          <p:cNvSpPr txBox="1"/>
          <p:nvPr>
            <p:ph type="title"/>
          </p:nvPr>
        </p:nvSpPr>
        <p:spPr>
          <a:xfrm>
            <a:off x="519293" y="297505"/>
            <a:ext cx="21971002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What Do Employees Want Most?</a:t>
            </a:r>
            <a:endParaRPr/>
          </a:p>
        </p:txBody>
      </p:sp>
      <p:pic>
        <p:nvPicPr>
          <p:cNvPr descr="pasted-movie.png" id="193" name="Google Shape;1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type="title"/>
          </p:nvPr>
        </p:nvSpPr>
        <p:spPr>
          <a:xfrm>
            <a:off x="826183" y="3566053"/>
            <a:ext cx="14380449" cy="37931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Play Experiment #1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What Work Are You 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Truly Proud Of?</a:t>
            </a:r>
            <a:endParaRPr/>
          </a:p>
        </p:txBody>
      </p:sp>
      <p:pic>
        <p:nvPicPr>
          <p:cNvPr descr="Image" id="200" name="Google Shape;2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9440" y="47033"/>
            <a:ext cx="13621932" cy="13621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sted-movie.png" id="201" name="Google Shape;2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8777" y="11695210"/>
            <a:ext cx="1624107" cy="162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/>
          <p:nvPr/>
        </p:nvSpPr>
        <p:spPr>
          <a:xfrm>
            <a:off x="259904" y="12459265"/>
            <a:ext cx="5635996" cy="641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@jeffharryplays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