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3" r:id="rId4"/>
    <p:sldId id="354" r:id="rId5"/>
    <p:sldId id="352" r:id="rId6"/>
    <p:sldId id="338" r:id="rId7"/>
    <p:sldId id="348" r:id="rId8"/>
    <p:sldId id="341" r:id="rId9"/>
    <p:sldId id="373" r:id="rId10"/>
    <p:sldId id="353" r:id="rId11"/>
    <p:sldId id="358" r:id="rId12"/>
    <p:sldId id="376" r:id="rId13"/>
    <p:sldId id="377" r:id="rId14"/>
    <p:sldId id="378" r:id="rId15"/>
    <p:sldId id="360" r:id="rId16"/>
    <p:sldId id="361" r:id="rId17"/>
    <p:sldId id="362" r:id="rId18"/>
    <p:sldId id="363" r:id="rId19"/>
    <p:sldId id="359" r:id="rId20"/>
    <p:sldId id="370" r:id="rId21"/>
    <p:sldId id="311" r:id="rId22"/>
    <p:sldId id="372" r:id="rId23"/>
    <p:sldId id="379" r:id="rId24"/>
    <p:sldId id="290" r:id="rId25"/>
    <p:sldId id="335" r:id="rId26"/>
  </p:sldIdLst>
  <p:sldSz cx="18288000" cy="10287000"/>
  <p:notesSz cx="6858000" cy="9144000"/>
  <p:embeddedFontLst>
    <p:embeddedFont>
      <p:font typeface="Glacial Indifference" panose="020B0604020202020204" charset="0"/>
      <p:regular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ExtraBold" panose="00000900000000000000" pitchFamily="2" charset="0"/>
      <p:regular r:id="rId33"/>
      <p:bold r:id="rId34"/>
      <p:boldItalic r:id="rId35"/>
    </p:embeddedFont>
    <p:embeddedFont>
      <p:font typeface="Poppins ExtraBold Italics" panose="020B0604020202020204" charset="0"/>
      <p:regular r:id="rId36"/>
    </p:embeddedFont>
    <p:embeddedFont>
      <p:font typeface="Poppins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7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h Cunningham" userId="c5e55b58850a0bc8" providerId="LiveId" clId="{26090210-7428-4032-A3DA-03CBF492CA23}"/>
    <pc:docChg chg="delSld modSld sldOrd">
      <pc:chgData name="Jonah Cunningham" userId="c5e55b58850a0bc8" providerId="LiveId" clId="{26090210-7428-4032-A3DA-03CBF492CA23}" dt="2025-06-23T21:13:13.144" v="143"/>
      <pc:docMkLst>
        <pc:docMk/>
      </pc:docMkLst>
      <pc:sldChg chg="del">
        <pc:chgData name="Jonah Cunningham" userId="c5e55b58850a0bc8" providerId="LiveId" clId="{26090210-7428-4032-A3DA-03CBF492CA23}" dt="2025-06-23T20:45:49.537" v="139" actId="2696"/>
        <pc:sldMkLst>
          <pc:docMk/>
          <pc:sldMk cId="0" sldId="264"/>
        </pc:sldMkLst>
      </pc:sldChg>
      <pc:sldChg chg="del">
        <pc:chgData name="Jonah Cunningham" userId="c5e55b58850a0bc8" providerId="LiveId" clId="{26090210-7428-4032-A3DA-03CBF492CA23}" dt="2025-06-23T20:36:37.365" v="46" actId="2696"/>
        <pc:sldMkLst>
          <pc:docMk/>
          <pc:sldMk cId="3051409048" sldId="334"/>
        </pc:sldMkLst>
      </pc:sldChg>
      <pc:sldChg chg="del">
        <pc:chgData name="Jonah Cunningham" userId="c5e55b58850a0bc8" providerId="LiveId" clId="{26090210-7428-4032-A3DA-03CBF492CA23}" dt="2025-06-23T20:34:28.951" v="45" actId="2696"/>
        <pc:sldMkLst>
          <pc:docMk/>
          <pc:sldMk cId="1942221443" sldId="344"/>
        </pc:sldMkLst>
      </pc:sldChg>
      <pc:sldChg chg="del">
        <pc:chgData name="Jonah Cunningham" userId="c5e55b58850a0bc8" providerId="LiveId" clId="{26090210-7428-4032-A3DA-03CBF492CA23}" dt="2025-06-23T20:39:01.835" v="124" actId="2696"/>
        <pc:sldMkLst>
          <pc:docMk/>
          <pc:sldMk cId="2291710680" sldId="351"/>
        </pc:sldMkLst>
      </pc:sldChg>
      <pc:sldChg chg="modSp mod ord">
        <pc:chgData name="Jonah Cunningham" userId="c5e55b58850a0bc8" providerId="LiveId" clId="{26090210-7428-4032-A3DA-03CBF492CA23}" dt="2025-06-23T20:46:12.755" v="141"/>
        <pc:sldMkLst>
          <pc:docMk/>
          <pc:sldMk cId="785693373" sldId="353"/>
        </pc:sldMkLst>
        <pc:spChg chg="mod">
          <ac:chgData name="Jonah Cunningham" userId="c5e55b58850a0bc8" providerId="LiveId" clId="{26090210-7428-4032-A3DA-03CBF492CA23}" dt="2025-06-23T20:32:12.834" v="26" actId="20577"/>
          <ac:spMkLst>
            <pc:docMk/>
            <pc:sldMk cId="785693373" sldId="353"/>
            <ac:spMk id="4" creationId="{E74C2AF7-1E92-DF5D-B62B-FD5BB1F493EB}"/>
          </ac:spMkLst>
        </pc:spChg>
      </pc:sldChg>
      <pc:sldChg chg="modSp mod">
        <pc:chgData name="Jonah Cunningham" userId="c5e55b58850a0bc8" providerId="LiveId" clId="{26090210-7428-4032-A3DA-03CBF492CA23}" dt="2025-06-23T20:44:43.233" v="138" actId="20577"/>
        <pc:sldMkLst>
          <pc:docMk/>
          <pc:sldMk cId="3100472185" sldId="354"/>
        </pc:sldMkLst>
        <pc:spChg chg="mod">
          <ac:chgData name="Jonah Cunningham" userId="c5e55b58850a0bc8" providerId="LiveId" clId="{26090210-7428-4032-A3DA-03CBF492CA23}" dt="2025-06-23T20:44:43.233" v="138" actId="20577"/>
          <ac:spMkLst>
            <pc:docMk/>
            <pc:sldMk cId="3100472185" sldId="354"/>
            <ac:spMk id="6" creationId="{01C36EBE-77B8-0538-F405-E6853ABB7CE9}"/>
          </ac:spMkLst>
        </pc:spChg>
      </pc:sldChg>
      <pc:sldChg chg="del">
        <pc:chgData name="Jonah Cunningham" userId="c5e55b58850a0bc8" providerId="LiveId" clId="{26090210-7428-4032-A3DA-03CBF492CA23}" dt="2025-06-23T20:32:04.164" v="19" actId="2696"/>
        <pc:sldMkLst>
          <pc:docMk/>
          <pc:sldMk cId="2337900783" sldId="355"/>
        </pc:sldMkLst>
      </pc:sldChg>
      <pc:sldChg chg="del">
        <pc:chgData name="Jonah Cunningham" userId="c5e55b58850a0bc8" providerId="LiveId" clId="{26090210-7428-4032-A3DA-03CBF492CA23}" dt="2025-06-23T20:32:04.164" v="19" actId="2696"/>
        <pc:sldMkLst>
          <pc:docMk/>
          <pc:sldMk cId="1381461624" sldId="356"/>
        </pc:sldMkLst>
      </pc:sldChg>
      <pc:sldChg chg="del">
        <pc:chgData name="Jonah Cunningham" userId="c5e55b58850a0bc8" providerId="LiveId" clId="{26090210-7428-4032-A3DA-03CBF492CA23}" dt="2025-06-23T20:32:04.164" v="19" actId="2696"/>
        <pc:sldMkLst>
          <pc:docMk/>
          <pc:sldMk cId="1990344760" sldId="357"/>
        </pc:sldMkLst>
      </pc:sldChg>
      <pc:sldChg chg="ord">
        <pc:chgData name="Jonah Cunningham" userId="c5e55b58850a0bc8" providerId="LiveId" clId="{26090210-7428-4032-A3DA-03CBF492CA23}" dt="2025-06-23T20:33:19.437" v="32"/>
        <pc:sldMkLst>
          <pc:docMk/>
          <pc:sldMk cId="204245573" sldId="358"/>
        </pc:sldMkLst>
      </pc:sldChg>
      <pc:sldChg chg="ord">
        <pc:chgData name="Jonah Cunningham" userId="c5e55b58850a0bc8" providerId="LiveId" clId="{26090210-7428-4032-A3DA-03CBF492CA23}" dt="2025-06-23T20:33:51.194" v="38"/>
        <pc:sldMkLst>
          <pc:docMk/>
          <pc:sldMk cId="4054984559" sldId="359"/>
        </pc:sldMkLst>
      </pc:sldChg>
      <pc:sldChg chg="ord">
        <pc:chgData name="Jonah Cunningham" userId="c5e55b58850a0bc8" providerId="LiveId" clId="{26090210-7428-4032-A3DA-03CBF492CA23}" dt="2025-06-23T20:33:52.724" v="40"/>
        <pc:sldMkLst>
          <pc:docMk/>
          <pc:sldMk cId="983465490" sldId="362"/>
        </pc:sldMkLst>
      </pc:sldChg>
      <pc:sldChg chg="ord">
        <pc:chgData name="Jonah Cunningham" userId="c5e55b58850a0bc8" providerId="LiveId" clId="{26090210-7428-4032-A3DA-03CBF492CA23}" dt="2025-06-23T20:33:53.967" v="42"/>
        <pc:sldMkLst>
          <pc:docMk/>
          <pc:sldMk cId="3797248003" sldId="363"/>
        </pc:sldMkLst>
      </pc:sldChg>
      <pc:sldChg chg="del">
        <pc:chgData name="Jonah Cunningham" userId="c5e55b58850a0bc8" providerId="LiveId" clId="{26090210-7428-4032-A3DA-03CBF492CA23}" dt="2025-06-23T20:34:28.951" v="45" actId="2696"/>
        <pc:sldMkLst>
          <pc:docMk/>
          <pc:sldMk cId="2808343798" sldId="364"/>
        </pc:sldMkLst>
      </pc:sldChg>
      <pc:sldChg chg="del">
        <pc:chgData name="Jonah Cunningham" userId="c5e55b58850a0bc8" providerId="LiveId" clId="{26090210-7428-4032-A3DA-03CBF492CA23}" dt="2025-06-23T20:34:28.951" v="45" actId="2696"/>
        <pc:sldMkLst>
          <pc:docMk/>
          <pc:sldMk cId="4055086632" sldId="365"/>
        </pc:sldMkLst>
      </pc:sldChg>
      <pc:sldChg chg="del">
        <pc:chgData name="Jonah Cunningham" userId="c5e55b58850a0bc8" providerId="LiveId" clId="{26090210-7428-4032-A3DA-03CBF492CA23}" dt="2025-06-23T20:34:28.951" v="45" actId="2696"/>
        <pc:sldMkLst>
          <pc:docMk/>
          <pc:sldMk cId="3185815000" sldId="366"/>
        </pc:sldMkLst>
      </pc:sldChg>
      <pc:sldChg chg="del">
        <pc:chgData name="Jonah Cunningham" userId="c5e55b58850a0bc8" providerId="LiveId" clId="{26090210-7428-4032-A3DA-03CBF492CA23}" dt="2025-06-23T20:32:53.659" v="28" actId="2696"/>
        <pc:sldMkLst>
          <pc:docMk/>
          <pc:sldMk cId="1312838658" sldId="367"/>
        </pc:sldMkLst>
      </pc:sldChg>
      <pc:sldChg chg="del">
        <pc:chgData name="Jonah Cunningham" userId="c5e55b58850a0bc8" providerId="LiveId" clId="{26090210-7428-4032-A3DA-03CBF492CA23}" dt="2025-06-23T20:32:53.659" v="28" actId="2696"/>
        <pc:sldMkLst>
          <pc:docMk/>
          <pc:sldMk cId="2209316466" sldId="368"/>
        </pc:sldMkLst>
      </pc:sldChg>
      <pc:sldChg chg="del">
        <pc:chgData name="Jonah Cunningham" userId="c5e55b58850a0bc8" providerId="LiveId" clId="{26090210-7428-4032-A3DA-03CBF492CA23}" dt="2025-06-23T20:32:53.659" v="28" actId="2696"/>
        <pc:sldMkLst>
          <pc:docMk/>
          <pc:sldMk cId="1448683796" sldId="369"/>
        </pc:sldMkLst>
      </pc:sldChg>
      <pc:sldChg chg="del">
        <pc:chgData name="Jonah Cunningham" userId="c5e55b58850a0bc8" providerId="LiveId" clId="{26090210-7428-4032-A3DA-03CBF492CA23}" dt="2025-06-23T20:32:42.470" v="27" actId="2696"/>
        <pc:sldMkLst>
          <pc:docMk/>
          <pc:sldMk cId="236435113" sldId="371"/>
        </pc:sldMkLst>
      </pc:sldChg>
      <pc:sldChg chg="del">
        <pc:chgData name="Jonah Cunningham" userId="c5e55b58850a0bc8" providerId="LiveId" clId="{26090210-7428-4032-A3DA-03CBF492CA23}" dt="2025-06-23T20:34:28.951" v="45" actId="2696"/>
        <pc:sldMkLst>
          <pc:docMk/>
          <pc:sldMk cId="4022312354" sldId="375"/>
        </pc:sldMkLst>
      </pc:sldChg>
      <pc:sldChg chg="ord">
        <pc:chgData name="Jonah Cunningham" userId="c5e55b58850a0bc8" providerId="LiveId" clId="{26090210-7428-4032-A3DA-03CBF492CA23}" dt="2025-06-23T20:33:17.736" v="30"/>
        <pc:sldMkLst>
          <pc:docMk/>
          <pc:sldMk cId="4180106842" sldId="376"/>
        </pc:sldMkLst>
      </pc:sldChg>
      <pc:sldChg chg="ord">
        <pc:chgData name="Jonah Cunningham" userId="c5e55b58850a0bc8" providerId="LiveId" clId="{26090210-7428-4032-A3DA-03CBF492CA23}" dt="2025-06-23T20:33:36.517" v="36"/>
        <pc:sldMkLst>
          <pc:docMk/>
          <pc:sldMk cId="2147853339" sldId="377"/>
        </pc:sldMkLst>
      </pc:sldChg>
      <pc:sldChg chg="modSp mod ord">
        <pc:chgData name="Jonah Cunningham" userId="c5e55b58850a0bc8" providerId="LiveId" clId="{26090210-7428-4032-A3DA-03CBF492CA23}" dt="2025-06-23T21:13:13.144" v="143"/>
        <pc:sldMkLst>
          <pc:docMk/>
          <pc:sldMk cId="661212055" sldId="378"/>
        </pc:sldMkLst>
        <pc:spChg chg="mod">
          <ac:chgData name="Jonah Cunningham" userId="c5e55b58850a0bc8" providerId="LiveId" clId="{26090210-7428-4032-A3DA-03CBF492CA23}" dt="2025-06-23T20:38:09.214" v="123" actId="20577"/>
          <ac:spMkLst>
            <pc:docMk/>
            <pc:sldMk cId="661212055" sldId="378"/>
            <ac:spMk id="3" creationId="{27044805-17D2-7638-0D70-88ECF1B800B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E4F28-4E5E-4228-B82C-C182A02655C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77B6E5-595F-45C8-8B03-1F045DE49224}">
      <dgm:prSet/>
      <dgm:spPr/>
      <dgm:t>
        <a:bodyPr/>
        <a:lstStyle/>
        <a:p>
          <a:pPr>
            <a:defRPr cap="all"/>
          </a:pPr>
          <a:r>
            <a:rPr lang="en-US" dirty="0"/>
            <a:t>OPTIONAL Process </a:t>
          </a:r>
        </a:p>
      </dgm:t>
    </dgm:pt>
    <dgm:pt modelId="{FF7B2653-CEDC-40B4-90B5-F341C533127F}" type="parTrans" cxnId="{0737FB88-4A64-4064-8699-577DA3DC4792}">
      <dgm:prSet/>
      <dgm:spPr/>
      <dgm:t>
        <a:bodyPr/>
        <a:lstStyle/>
        <a:p>
          <a:endParaRPr lang="en-US"/>
        </a:p>
      </dgm:t>
    </dgm:pt>
    <dgm:pt modelId="{38BC2F9E-6117-4873-B707-F907FF60C516}" type="sibTrans" cxnId="{0737FB88-4A64-4064-8699-577DA3DC4792}">
      <dgm:prSet/>
      <dgm:spPr/>
      <dgm:t>
        <a:bodyPr/>
        <a:lstStyle/>
        <a:p>
          <a:endParaRPr lang="en-US"/>
        </a:p>
      </dgm:t>
    </dgm:pt>
    <dgm:pt modelId="{2DCEDE7F-3064-421F-BFF0-775A7A085E42}">
      <dgm:prSet/>
      <dgm:spPr/>
      <dgm:t>
        <a:bodyPr/>
        <a:lstStyle/>
        <a:p>
          <a:pPr>
            <a:defRPr cap="all"/>
          </a:pPr>
          <a:r>
            <a:rPr lang="en-US"/>
            <a:t>Can Only Focus on Fiscal Matters (Byrd Bath)</a:t>
          </a:r>
        </a:p>
      </dgm:t>
    </dgm:pt>
    <dgm:pt modelId="{BA8F92C0-3730-4C01-9848-CD3099AEF7BE}" type="parTrans" cxnId="{F51B964F-16D7-4B9D-94AB-7AED0FCD7FB2}">
      <dgm:prSet/>
      <dgm:spPr/>
      <dgm:t>
        <a:bodyPr/>
        <a:lstStyle/>
        <a:p>
          <a:endParaRPr lang="en-US"/>
        </a:p>
      </dgm:t>
    </dgm:pt>
    <dgm:pt modelId="{18B81E49-467A-4F24-94AC-1E6DFC8C77AD}" type="sibTrans" cxnId="{F51B964F-16D7-4B9D-94AB-7AED0FCD7FB2}">
      <dgm:prSet/>
      <dgm:spPr/>
      <dgm:t>
        <a:bodyPr/>
        <a:lstStyle/>
        <a:p>
          <a:endParaRPr lang="en-US"/>
        </a:p>
      </dgm:t>
    </dgm:pt>
    <dgm:pt modelId="{49DC2C41-B98C-408E-92EE-DA76CB8723EC}">
      <dgm:prSet/>
      <dgm:spPr/>
      <dgm:t>
        <a:bodyPr/>
        <a:lstStyle/>
        <a:p>
          <a:pPr>
            <a:defRPr cap="all"/>
          </a:pPr>
          <a:r>
            <a:rPr lang="en-US"/>
            <a:t>Not Subject to Filibuster </a:t>
          </a:r>
        </a:p>
      </dgm:t>
    </dgm:pt>
    <dgm:pt modelId="{B1CE47F8-CFB9-40AA-A963-0EC5B900B9BE}" type="parTrans" cxnId="{275AC85B-F55F-46DB-803C-9FC9D3688E07}">
      <dgm:prSet/>
      <dgm:spPr/>
      <dgm:t>
        <a:bodyPr/>
        <a:lstStyle/>
        <a:p>
          <a:endParaRPr lang="en-US"/>
        </a:p>
      </dgm:t>
    </dgm:pt>
    <dgm:pt modelId="{2CD881B5-468C-42EE-9C82-A1BDBE89FC2E}" type="sibTrans" cxnId="{275AC85B-F55F-46DB-803C-9FC9D3688E07}">
      <dgm:prSet/>
      <dgm:spPr/>
      <dgm:t>
        <a:bodyPr/>
        <a:lstStyle/>
        <a:p>
          <a:endParaRPr lang="en-US"/>
        </a:p>
      </dgm:t>
    </dgm:pt>
    <dgm:pt modelId="{BC7D1693-0F2C-4A7B-B87E-713D4DF4AFBA}" type="pres">
      <dgm:prSet presAssocID="{1ADE4F28-4E5E-4228-B82C-C182A02655C1}" presName="root" presStyleCnt="0">
        <dgm:presLayoutVars>
          <dgm:dir/>
          <dgm:resizeHandles val="exact"/>
        </dgm:presLayoutVars>
      </dgm:prSet>
      <dgm:spPr/>
    </dgm:pt>
    <dgm:pt modelId="{DDE82C4D-732D-4297-8E3C-7B1BFC9F41E2}" type="pres">
      <dgm:prSet presAssocID="{9477B6E5-595F-45C8-8B03-1F045DE49224}" presName="compNode" presStyleCnt="0"/>
      <dgm:spPr/>
    </dgm:pt>
    <dgm:pt modelId="{A27B8521-B1D3-4EC5-84D2-5F1E4619A414}" type="pres">
      <dgm:prSet presAssocID="{9477B6E5-595F-45C8-8B03-1F045DE49224}" presName="iconBgRect" presStyleLbl="bgShp" presStyleIdx="0" presStyleCnt="3"/>
      <dgm:spPr/>
    </dgm:pt>
    <dgm:pt modelId="{23C80B28-424A-4B38-8AF2-BAAEA4083689}" type="pres">
      <dgm:prSet presAssocID="{9477B6E5-595F-45C8-8B03-1F045DE492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6D595A-01F3-4194-BC7D-39ADD47587CE}" type="pres">
      <dgm:prSet presAssocID="{9477B6E5-595F-45C8-8B03-1F045DE49224}" presName="spaceRect" presStyleCnt="0"/>
      <dgm:spPr/>
    </dgm:pt>
    <dgm:pt modelId="{B34A9207-6A31-49A9-9A3B-48A63825E8A0}" type="pres">
      <dgm:prSet presAssocID="{9477B6E5-595F-45C8-8B03-1F045DE49224}" presName="textRect" presStyleLbl="revTx" presStyleIdx="0" presStyleCnt="3">
        <dgm:presLayoutVars>
          <dgm:chMax val="1"/>
          <dgm:chPref val="1"/>
        </dgm:presLayoutVars>
      </dgm:prSet>
      <dgm:spPr/>
    </dgm:pt>
    <dgm:pt modelId="{E3DFE068-B392-44C4-8734-388A21C647B1}" type="pres">
      <dgm:prSet presAssocID="{38BC2F9E-6117-4873-B707-F907FF60C516}" presName="sibTrans" presStyleCnt="0"/>
      <dgm:spPr/>
    </dgm:pt>
    <dgm:pt modelId="{A97DB2E3-EC30-4C29-B141-9C7F84463249}" type="pres">
      <dgm:prSet presAssocID="{2DCEDE7F-3064-421F-BFF0-775A7A085E42}" presName="compNode" presStyleCnt="0"/>
      <dgm:spPr/>
    </dgm:pt>
    <dgm:pt modelId="{5B123B2D-094A-4164-8DDD-42FD76CD3478}" type="pres">
      <dgm:prSet presAssocID="{2DCEDE7F-3064-421F-BFF0-775A7A085E42}" presName="iconBgRect" presStyleLbl="bgShp" presStyleIdx="1" presStyleCnt="3"/>
      <dgm:spPr/>
    </dgm:pt>
    <dgm:pt modelId="{70E9DD9E-2AF1-4297-88D9-1EFA676D82B6}" type="pres">
      <dgm:prSet presAssocID="{2DCEDE7F-3064-421F-BFF0-775A7A085E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htub"/>
        </a:ext>
      </dgm:extLst>
    </dgm:pt>
    <dgm:pt modelId="{AABAE434-564B-4DF8-95CB-9301FDF0FA18}" type="pres">
      <dgm:prSet presAssocID="{2DCEDE7F-3064-421F-BFF0-775A7A085E42}" presName="spaceRect" presStyleCnt="0"/>
      <dgm:spPr/>
    </dgm:pt>
    <dgm:pt modelId="{523CC962-3007-44D9-A7FE-4D31365094D3}" type="pres">
      <dgm:prSet presAssocID="{2DCEDE7F-3064-421F-BFF0-775A7A085E42}" presName="textRect" presStyleLbl="revTx" presStyleIdx="1" presStyleCnt="3">
        <dgm:presLayoutVars>
          <dgm:chMax val="1"/>
          <dgm:chPref val="1"/>
        </dgm:presLayoutVars>
      </dgm:prSet>
      <dgm:spPr/>
    </dgm:pt>
    <dgm:pt modelId="{FEC813A2-B898-45E8-9445-5C110DC72872}" type="pres">
      <dgm:prSet presAssocID="{18B81E49-467A-4F24-94AC-1E6DFC8C77AD}" presName="sibTrans" presStyleCnt="0"/>
      <dgm:spPr/>
    </dgm:pt>
    <dgm:pt modelId="{C991FDD3-5764-4F9B-8AE2-71FF5E4B7185}" type="pres">
      <dgm:prSet presAssocID="{49DC2C41-B98C-408E-92EE-DA76CB8723EC}" presName="compNode" presStyleCnt="0"/>
      <dgm:spPr/>
    </dgm:pt>
    <dgm:pt modelId="{356F8AA9-A8C0-4FDC-83D7-6390DCCB9A6B}" type="pres">
      <dgm:prSet presAssocID="{49DC2C41-B98C-408E-92EE-DA76CB8723EC}" presName="iconBgRect" presStyleLbl="bgShp" presStyleIdx="2" presStyleCnt="3"/>
      <dgm:spPr/>
    </dgm:pt>
    <dgm:pt modelId="{7335AF26-65DB-4A44-B649-2A5AABCB4F23}" type="pres">
      <dgm:prSet presAssocID="{49DC2C41-B98C-408E-92EE-DA76CB8723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9B5B942E-1C93-4C3D-8188-2021C2E10BDC}" type="pres">
      <dgm:prSet presAssocID="{49DC2C41-B98C-408E-92EE-DA76CB8723EC}" presName="spaceRect" presStyleCnt="0"/>
      <dgm:spPr/>
    </dgm:pt>
    <dgm:pt modelId="{98671A69-1BD8-40EE-8413-AE38893549A3}" type="pres">
      <dgm:prSet presAssocID="{49DC2C41-B98C-408E-92EE-DA76CB8723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A3D8F06-4642-4B97-824E-FBADB9FEC6D1}" type="presOf" srcId="{1ADE4F28-4E5E-4228-B82C-C182A02655C1}" destId="{BC7D1693-0F2C-4A7B-B87E-713D4DF4AFBA}" srcOrd="0" destOrd="0" presId="urn:microsoft.com/office/officeart/2018/5/layout/IconCircleLabelList"/>
    <dgm:cxn modelId="{275AC85B-F55F-46DB-803C-9FC9D3688E07}" srcId="{1ADE4F28-4E5E-4228-B82C-C182A02655C1}" destId="{49DC2C41-B98C-408E-92EE-DA76CB8723EC}" srcOrd="2" destOrd="0" parTransId="{B1CE47F8-CFB9-40AA-A963-0EC5B900B9BE}" sibTransId="{2CD881B5-468C-42EE-9C82-A1BDBE89FC2E}"/>
    <dgm:cxn modelId="{EA6CE143-E0B1-4780-8522-0667C472B4F7}" type="presOf" srcId="{49DC2C41-B98C-408E-92EE-DA76CB8723EC}" destId="{98671A69-1BD8-40EE-8413-AE38893549A3}" srcOrd="0" destOrd="0" presId="urn:microsoft.com/office/officeart/2018/5/layout/IconCircleLabelList"/>
    <dgm:cxn modelId="{F51B964F-16D7-4B9D-94AB-7AED0FCD7FB2}" srcId="{1ADE4F28-4E5E-4228-B82C-C182A02655C1}" destId="{2DCEDE7F-3064-421F-BFF0-775A7A085E42}" srcOrd="1" destOrd="0" parTransId="{BA8F92C0-3730-4C01-9848-CD3099AEF7BE}" sibTransId="{18B81E49-467A-4F24-94AC-1E6DFC8C77AD}"/>
    <dgm:cxn modelId="{0737FB88-4A64-4064-8699-577DA3DC4792}" srcId="{1ADE4F28-4E5E-4228-B82C-C182A02655C1}" destId="{9477B6E5-595F-45C8-8B03-1F045DE49224}" srcOrd="0" destOrd="0" parTransId="{FF7B2653-CEDC-40B4-90B5-F341C533127F}" sibTransId="{38BC2F9E-6117-4873-B707-F907FF60C516}"/>
    <dgm:cxn modelId="{8E829DC6-371C-4C7B-9339-BEDCEBF97438}" type="presOf" srcId="{9477B6E5-595F-45C8-8B03-1F045DE49224}" destId="{B34A9207-6A31-49A9-9A3B-48A63825E8A0}" srcOrd="0" destOrd="0" presId="urn:microsoft.com/office/officeart/2018/5/layout/IconCircleLabelList"/>
    <dgm:cxn modelId="{59BFDEED-E16A-4721-BA17-BECFF66C5D57}" type="presOf" srcId="{2DCEDE7F-3064-421F-BFF0-775A7A085E42}" destId="{523CC962-3007-44D9-A7FE-4D31365094D3}" srcOrd="0" destOrd="0" presId="urn:microsoft.com/office/officeart/2018/5/layout/IconCircleLabelList"/>
    <dgm:cxn modelId="{62C237C8-323E-4CA1-8740-EA5355936F76}" type="presParOf" srcId="{BC7D1693-0F2C-4A7B-B87E-713D4DF4AFBA}" destId="{DDE82C4D-732D-4297-8E3C-7B1BFC9F41E2}" srcOrd="0" destOrd="0" presId="urn:microsoft.com/office/officeart/2018/5/layout/IconCircleLabelList"/>
    <dgm:cxn modelId="{FAC94BF7-A524-499B-88E6-9539F381DE06}" type="presParOf" srcId="{DDE82C4D-732D-4297-8E3C-7B1BFC9F41E2}" destId="{A27B8521-B1D3-4EC5-84D2-5F1E4619A414}" srcOrd="0" destOrd="0" presId="urn:microsoft.com/office/officeart/2018/5/layout/IconCircleLabelList"/>
    <dgm:cxn modelId="{303F8A38-615E-4E3A-8D05-CCD2D368E368}" type="presParOf" srcId="{DDE82C4D-732D-4297-8E3C-7B1BFC9F41E2}" destId="{23C80B28-424A-4B38-8AF2-BAAEA4083689}" srcOrd="1" destOrd="0" presId="urn:microsoft.com/office/officeart/2018/5/layout/IconCircleLabelList"/>
    <dgm:cxn modelId="{97E27757-C844-483B-A1AF-5D9DD086EF93}" type="presParOf" srcId="{DDE82C4D-732D-4297-8E3C-7B1BFC9F41E2}" destId="{8C6D595A-01F3-4194-BC7D-39ADD47587CE}" srcOrd="2" destOrd="0" presId="urn:microsoft.com/office/officeart/2018/5/layout/IconCircleLabelList"/>
    <dgm:cxn modelId="{3B574648-8A1C-4C25-945B-B391B8A838D6}" type="presParOf" srcId="{DDE82C4D-732D-4297-8E3C-7B1BFC9F41E2}" destId="{B34A9207-6A31-49A9-9A3B-48A63825E8A0}" srcOrd="3" destOrd="0" presId="urn:microsoft.com/office/officeart/2018/5/layout/IconCircleLabelList"/>
    <dgm:cxn modelId="{C0368FA2-E8A6-43AE-8B1D-5923A75B9073}" type="presParOf" srcId="{BC7D1693-0F2C-4A7B-B87E-713D4DF4AFBA}" destId="{E3DFE068-B392-44C4-8734-388A21C647B1}" srcOrd="1" destOrd="0" presId="urn:microsoft.com/office/officeart/2018/5/layout/IconCircleLabelList"/>
    <dgm:cxn modelId="{7E940A63-FF95-4E41-9B7A-E0CF2E887CD3}" type="presParOf" srcId="{BC7D1693-0F2C-4A7B-B87E-713D4DF4AFBA}" destId="{A97DB2E3-EC30-4C29-B141-9C7F84463249}" srcOrd="2" destOrd="0" presId="urn:microsoft.com/office/officeart/2018/5/layout/IconCircleLabelList"/>
    <dgm:cxn modelId="{A35F8FF0-3AB2-4B29-A1B8-BCFCB0310AA6}" type="presParOf" srcId="{A97DB2E3-EC30-4C29-B141-9C7F84463249}" destId="{5B123B2D-094A-4164-8DDD-42FD76CD3478}" srcOrd="0" destOrd="0" presId="urn:microsoft.com/office/officeart/2018/5/layout/IconCircleLabelList"/>
    <dgm:cxn modelId="{C562796F-260A-4AD5-8820-29FEF151A155}" type="presParOf" srcId="{A97DB2E3-EC30-4C29-B141-9C7F84463249}" destId="{70E9DD9E-2AF1-4297-88D9-1EFA676D82B6}" srcOrd="1" destOrd="0" presId="urn:microsoft.com/office/officeart/2018/5/layout/IconCircleLabelList"/>
    <dgm:cxn modelId="{1BFD60CA-F91C-4D94-9C2B-7DC9B30E05A0}" type="presParOf" srcId="{A97DB2E3-EC30-4C29-B141-9C7F84463249}" destId="{AABAE434-564B-4DF8-95CB-9301FDF0FA18}" srcOrd="2" destOrd="0" presId="urn:microsoft.com/office/officeart/2018/5/layout/IconCircleLabelList"/>
    <dgm:cxn modelId="{B4D6B58D-5B6C-4D93-88FC-2FF88CDB53FD}" type="presParOf" srcId="{A97DB2E3-EC30-4C29-B141-9C7F84463249}" destId="{523CC962-3007-44D9-A7FE-4D31365094D3}" srcOrd="3" destOrd="0" presId="urn:microsoft.com/office/officeart/2018/5/layout/IconCircleLabelList"/>
    <dgm:cxn modelId="{B2AEBD72-7DD4-4A1D-96AD-19F51464D170}" type="presParOf" srcId="{BC7D1693-0F2C-4A7B-B87E-713D4DF4AFBA}" destId="{FEC813A2-B898-45E8-9445-5C110DC72872}" srcOrd="3" destOrd="0" presId="urn:microsoft.com/office/officeart/2018/5/layout/IconCircleLabelList"/>
    <dgm:cxn modelId="{9C23C6CD-BAE0-4102-9D55-C2BBA3079523}" type="presParOf" srcId="{BC7D1693-0F2C-4A7B-B87E-713D4DF4AFBA}" destId="{C991FDD3-5764-4F9B-8AE2-71FF5E4B7185}" srcOrd="4" destOrd="0" presId="urn:microsoft.com/office/officeart/2018/5/layout/IconCircleLabelList"/>
    <dgm:cxn modelId="{38F2E33F-ACAE-4D5B-B554-5D8A52E65DA9}" type="presParOf" srcId="{C991FDD3-5764-4F9B-8AE2-71FF5E4B7185}" destId="{356F8AA9-A8C0-4FDC-83D7-6390DCCB9A6B}" srcOrd="0" destOrd="0" presId="urn:microsoft.com/office/officeart/2018/5/layout/IconCircleLabelList"/>
    <dgm:cxn modelId="{671914F5-2D73-467B-9D27-F055D102067E}" type="presParOf" srcId="{C991FDD3-5764-4F9B-8AE2-71FF5E4B7185}" destId="{7335AF26-65DB-4A44-B649-2A5AABCB4F23}" srcOrd="1" destOrd="0" presId="urn:microsoft.com/office/officeart/2018/5/layout/IconCircleLabelList"/>
    <dgm:cxn modelId="{C3F4FB6B-49A1-4DAA-A8F1-B3BF169C9EBB}" type="presParOf" srcId="{C991FDD3-5764-4F9B-8AE2-71FF5E4B7185}" destId="{9B5B942E-1C93-4C3D-8188-2021C2E10BDC}" srcOrd="2" destOrd="0" presId="urn:microsoft.com/office/officeart/2018/5/layout/IconCircleLabelList"/>
    <dgm:cxn modelId="{14098202-B8F9-43E1-B421-334A2B227687}" type="presParOf" srcId="{C991FDD3-5764-4F9B-8AE2-71FF5E4B7185}" destId="{98671A69-1BD8-40EE-8413-AE38893549A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B8521-B1D3-4EC5-84D2-5F1E4619A414}">
      <dsp:nvSpPr>
        <dsp:cNvPr id="0" name=""/>
        <dsp:cNvSpPr/>
      </dsp:nvSpPr>
      <dsp:spPr>
        <a:xfrm>
          <a:off x="2787299" y="208259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0B28-424A-4B38-8AF2-BAAEA4083689}">
      <dsp:nvSpPr>
        <dsp:cNvPr id="0" name=""/>
        <dsp:cNvSpPr/>
      </dsp:nvSpPr>
      <dsp:spPr>
        <a:xfrm>
          <a:off x="3255299" y="255059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A9207-6A31-49A9-9A3B-48A63825E8A0}">
      <dsp:nvSpPr>
        <dsp:cNvPr id="0" name=""/>
        <dsp:cNvSpPr/>
      </dsp:nvSpPr>
      <dsp:spPr>
        <a:xfrm>
          <a:off x="2085299" y="496259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OPTIONAL Process </a:t>
          </a:r>
        </a:p>
      </dsp:txBody>
      <dsp:txXfrm>
        <a:off x="2085299" y="4962592"/>
        <a:ext cx="3600000" cy="720000"/>
      </dsp:txXfrm>
    </dsp:sp>
    <dsp:sp modelId="{5B123B2D-094A-4164-8DDD-42FD76CD3478}">
      <dsp:nvSpPr>
        <dsp:cNvPr id="0" name=""/>
        <dsp:cNvSpPr/>
      </dsp:nvSpPr>
      <dsp:spPr>
        <a:xfrm>
          <a:off x="7017299" y="208259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9DD9E-2AF1-4297-88D9-1EFA676D82B6}">
      <dsp:nvSpPr>
        <dsp:cNvPr id="0" name=""/>
        <dsp:cNvSpPr/>
      </dsp:nvSpPr>
      <dsp:spPr>
        <a:xfrm>
          <a:off x="7485299" y="255059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C962-3007-44D9-A7FE-4D31365094D3}">
      <dsp:nvSpPr>
        <dsp:cNvPr id="0" name=""/>
        <dsp:cNvSpPr/>
      </dsp:nvSpPr>
      <dsp:spPr>
        <a:xfrm>
          <a:off x="6315299" y="496259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Can Only Focus on Fiscal Matters (Byrd Bath)</a:t>
          </a:r>
        </a:p>
      </dsp:txBody>
      <dsp:txXfrm>
        <a:off x="6315299" y="4962592"/>
        <a:ext cx="3600000" cy="720000"/>
      </dsp:txXfrm>
    </dsp:sp>
    <dsp:sp modelId="{356F8AA9-A8C0-4FDC-83D7-6390DCCB9A6B}">
      <dsp:nvSpPr>
        <dsp:cNvPr id="0" name=""/>
        <dsp:cNvSpPr/>
      </dsp:nvSpPr>
      <dsp:spPr>
        <a:xfrm>
          <a:off x="11247299" y="208259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5AF26-65DB-4A44-B649-2A5AABCB4F23}">
      <dsp:nvSpPr>
        <dsp:cNvPr id="0" name=""/>
        <dsp:cNvSpPr/>
      </dsp:nvSpPr>
      <dsp:spPr>
        <a:xfrm>
          <a:off x="11715299" y="2550592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71A69-1BD8-40EE-8413-AE38893549A3}">
      <dsp:nvSpPr>
        <dsp:cNvPr id="0" name=""/>
        <dsp:cNvSpPr/>
      </dsp:nvSpPr>
      <dsp:spPr>
        <a:xfrm>
          <a:off x="10545299" y="496259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Not Subject to Filibuster </a:t>
          </a:r>
        </a:p>
      </dsp:txBody>
      <dsp:txXfrm>
        <a:off x="10545299" y="496259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7BA9-7096-495B-AA96-74A9D654E51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525C-1D13-4E86-8DB4-1145E53D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5/05/Fiscal-Year-2026-Discretionary-Budget-Request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ttps://www.hhs.gov/sites/default/files/fy-2026-budget-in-brief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cunningham@nacbhd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31571" y="2094982"/>
            <a:ext cx="16424857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950" i="1" dirty="0">
                <a:solidFill>
                  <a:srgbClr val="000000"/>
                </a:solidFill>
                <a:latin typeface="Poppins ExtraBold Italics"/>
              </a:rPr>
              <a:t>Rescissions, Rancor, and </a:t>
            </a:r>
            <a:r>
              <a:rPr lang="en-US" sz="7950" i="1">
                <a:solidFill>
                  <a:srgbClr val="000000"/>
                </a:solidFill>
                <a:latin typeface="Poppins ExtraBold Italics"/>
              </a:rPr>
              <a:t>Budget Reconciliation:                         A </a:t>
            </a:r>
            <a:r>
              <a:rPr lang="en-US" sz="7950" i="1" dirty="0">
                <a:solidFill>
                  <a:srgbClr val="000000"/>
                </a:solidFill>
                <a:latin typeface="Poppins ExtraBold Italics"/>
              </a:rPr>
              <a:t>Federal Policy Update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3450" dirty="0">
              <a:solidFill>
                <a:srgbClr val="000000"/>
              </a:solidFill>
              <a:latin typeface="Poppins Italics"/>
              <a:cs typeface="Poppins Italics"/>
            </a:endParaRPr>
          </a:p>
          <a:p>
            <a:pPr algn="ctr"/>
            <a:r>
              <a:rPr lang="en-US" sz="3450" dirty="0">
                <a:solidFill>
                  <a:srgbClr val="000000"/>
                </a:solidFill>
                <a:latin typeface="Poppins Italics"/>
              </a:rPr>
              <a:t>Jonah C. Cunningham, President And CEO</a:t>
            </a:r>
            <a:endParaRPr lang="en-US" sz="3450" dirty="0">
              <a:ea typeface="Calibri"/>
              <a:cs typeface="Calibri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CD22D1D-708F-1903-C15A-FEF5A60107C1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C61E-3033-FDE0-0E49-CED6FC0D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138A842-8AD7-D133-4C94-F70063A7772C}"/>
              </a:ext>
            </a:extLst>
          </p:cNvPr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4C2AF7-1E92-DF5D-B62B-FD5BB1F493EB}"/>
              </a:ext>
            </a:extLst>
          </p:cNvPr>
          <p:cNvSpPr txBox="1"/>
          <p:nvPr/>
        </p:nvSpPr>
        <p:spPr>
          <a:xfrm>
            <a:off x="1028699" y="4472666"/>
            <a:ext cx="16635845" cy="1316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1"/>
              </a:lnSpc>
            </a:pPr>
            <a:r>
              <a:rPr lang="en-US" sz="9600" dirty="0">
                <a:solidFill>
                  <a:srgbClr val="000000"/>
                </a:solidFill>
                <a:latin typeface="Poppins ExtraBold Italics"/>
              </a:rPr>
              <a:t>Policy Updates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F4A2043-E4CD-C1FA-A70F-261C38A0E3AD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473FD-33AB-7D09-014B-FB19A740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5DABC09-3DFD-F142-70FF-55EBC3D08C5C}"/>
              </a:ext>
            </a:extLst>
          </p:cNvPr>
          <p:cNvSpPr txBox="1"/>
          <p:nvPr/>
        </p:nvSpPr>
        <p:spPr>
          <a:xfrm>
            <a:off x="1028700" y="3122559"/>
            <a:ext cx="16230600" cy="878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Pass 12 Bills to Fund Government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End of Fiscal Year September 30</a:t>
            </a:r>
            <a:r>
              <a:rPr lang="en-US" sz="3799" baseline="30000" dirty="0">
                <a:solidFill>
                  <a:srgbClr val="000000"/>
                </a:solidFill>
                <a:latin typeface="Glacial Indifference"/>
              </a:rPr>
              <a:t>th </a:t>
            </a: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Can Be Combined or Extended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Omnibus/Continuing Resolution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No Funding=Gov Shutdown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5928BCE-2278-A8E8-070E-47283B009D96}"/>
              </a:ext>
            </a:extLst>
          </p:cNvPr>
          <p:cNvSpPr txBox="1"/>
          <p:nvPr/>
        </p:nvSpPr>
        <p:spPr>
          <a:xfrm>
            <a:off x="4915305" y="93866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Annual Appropriations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D587EEEF-2F86-C4BF-BCAF-392C1CB28AA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8483A-C897-C70E-2A8F-DE50FBBC2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8545718-0091-757F-7041-21F0A3507FC8}"/>
              </a:ext>
            </a:extLst>
          </p:cNvPr>
          <p:cNvSpPr txBox="1"/>
          <p:nvPr/>
        </p:nvSpPr>
        <p:spPr>
          <a:xfrm>
            <a:off x="1028700" y="3122559"/>
            <a:ext cx="1623060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Statement of Policy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Proposed Cuts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$33.3 billion (26.2% decrease) to HHS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Eliminate PRNS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Cuts OCR at Dept. of Ed by $49 Million (35% decrease)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79AA92-EDB0-51AC-090C-951F4269B117}"/>
              </a:ext>
            </a:extLst>
          </p:cNvPr>
          <p:cNvSpPr txBox="1"/>
          <p:nvPr/>
        </p:nvSpPr>
        <p:spPr>
          <a:xfrm>
            <a:off x="3959962" y="95572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President’s Budget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88107F7-3E01-EFF2-A20A-A360BA70379B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5E693-90B1-86A4-1CEA-C95F237457BF}"/>
              </a:ext>
            </a:extLst>
          </p:cNvPr>
          <p:cNvSpPr txBox="1"/>
          <p:nvPr/>
        </p:nvSpPr>
        <p:spPr>
          <a:xfrm>
            <a:off x="12904839" y="9146607"/>
            <a:ext cx="43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FY2026 Budget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0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50E2-782C-5D74-40E5-73D83AA3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C43619C-9A9E-C8C4-11AA-556C57C2D54D}"/>
              </a:ext>
            </a:extLst>
          </p:cNvPr>
          <p:cNvSpPr txBox="1"/>
          <p:nvPr/>
        </p:nvSpPr>
        <p:spPr>
          <a:xfrm>
            <a:off x="1028700" y="3122559"/>
            <a:ext cx="16230600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RIFs of Staff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Merger of SAMHSA/HRSA into AHA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Merger of ACL/ACF 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A5F4F27-D1F6-DB51-178E-6360095685E6}"/>
              </a:ext>
            </a:extLst>
          </p:cNvPr>
          <p:cNvSpPr txBox="1"/>
          <p:nvPr/>
        </p:nvSpPr>
        <p:spPr>
          <a:xfrm>
            <a:off x="3959962" y="95572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Reorganization of HHS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18F4D5F0-CE46-7C3E-DAB5-C6BD021AAB9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EA78E-5F13-27E2-9C0A-89ADF36C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808" y="2377847"/>
            <a:ext cx="5339752" cy="5355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D44EC-61A5-5141-2E5D-77D2E52F3915}"/>
              </a:ext>
            </a:extLst>
          </p:cNvPr>
          <p:cNvSpPr txBox="1"/>
          <p:nvPr/>
        </p:nvSpPr>
        <p:spPr>
          <a:xfrm>
            <a:off x="12993188" y="8082849"/>
            <a:ext cx="349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HHS Budget in 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5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E91B3-FE23-5DB6-6A57-0FBD9536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7044805-17D2-7638-0D70-88ECF1B800B2}"/>
              </a:ext>
            </a:extLst>
          </p:cNvPr>
          <p:cNvSpPr txBox="1"/>
          <p:nvPr/>
        </p:nvSpPr>
        <p:spPr>
          <a:xfrm>
            <a:off x="1028700" y="3122559"/>
            <a:ext cx="16230600" cy="586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Ability of POTUS to “Impound” Funds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Restricted by Impoundment Control Act of 1974 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POTUS Must Request Recissions from Congress</a:t>
            </a:r>
          </a:p>
          <a:p>
            <a:pPr marL="1277619" lvl="2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Allows for Expedited Process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6EB1E2C-424A-0A50-CD7C-A7023DF841EF}"/>
              </a:ext>
            </a:extLst>
          </p:cNvPr>
          <p:cNvSpPr txBox="1"/>
          <p:nvPr/>
        </p:nvSpPr>
        <p:spPr>
          <a:xfrm>
            <a:off x="3959962" y="95572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Impoundment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6ED63D06-82D4-8774-3A87-0847B2B9A8DF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45F0-4DB9-62AD-CB1E-85D5ECF1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D62D56C-4582-CCAE-C2F3-DEC5A11A7B4D}"/>
              </a:ext>
            </a:extLst>
          </p:cNvPr>
          <p:cNvSpPr txBox="1"/>
          <p:nvPr/>
        </p:nvSpPr>
        <p:spPr>
          <a:xfrm>
            <a:off x="1028700" y="3122559"/>
            <a:ext cx="1623060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985AFF2-033C-E0CD-64CC-7D1AF975EE73}"/>
              </a:ext>
            </a:extLst>
          </p:cNvPr>
          <p:cNvSpPr txBox="1"/>
          <p:nvPr/>
        </p:nvSpPr>
        <p:spPr>
          <a:xfrm>
            <a:off x="3959962" y="93013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Budget Reconciliation 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E2C840AE-8E3C-855B-E959-FDA63E648E08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5810878-09EB-AC80-65DC-714089A15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03518"/>
              </p:ext>
            </p:extLst>
          </p:nvPr>
        </p:nvGraphicFramePr>
        <p:xfrm>
          <a:off x="838199" y="1825625"/>
          <a:ext cx="16230599" cy="776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79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6C861-E2EB-2AAC-DC71-2AD46DB16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B07F71F-73FB-79E8-4241-54E0A81B50BD}"/>
              </a:ext>
            </a:extLst>
          </p:cNvPr>
          <p:cNvSpPr txBox="1"/>
          <p:nvPr/>
        </p:nvSpPr>
        <p:spPr>
          <a:xfrm>
            <a:off x="1028700" y="3122559"/>
            <a:ext cx="16230600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0" lvl="1">
              <a:lnSpc>
                <a:spcPts val="7637"/>
              </a:lnSpc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013D3A3-4280-D8B0-285B-FB5FADFC7EBB}"/>
              </a:ext>
            </a:extLst>
          </p:cNvPr>
          <p:cNvSpPr txBox="1"/>
          <p:nvPr/>
        </p:nvSpPr>
        <p:spPr>
          <a:xfrm>
            <a:off x="3959962" y="904548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Reconciliation Process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075FB061-F122-09AF-D2CB-7F9AE9427D52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6B45CFA-515F-83D7-2E67-48DF67EA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262" y="2494304"/>
            <a:ext cx="17056206" cy="7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2E0D3-E2E4-827B-E712-A995050C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DEF9CFA-765B-1C8A-9D8F-BA66C76ED663}"/>
              </a:ext>
            </a:extLst>
          </p:cNvPr>
          <p:cNvSpPr txBox="1"/>
          <p:nvPr/>
        </p:nvSpPr>
        <p:spPr>
          <a:xfrm>
            <a:off x="1028700" y="3122559"/>
            <a:ext cx="16230600" cy="78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Work Requirements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Cost-Sharing of up to $35*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Reduced FMAP for States Covering Undocumented Individuals 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Eligibility Redeterminations at Least Every 6 Months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Limits Retroactive Coverage to 1 Month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78E29D1-025D-5A7D-5F09-CD3B13866B49}"/>
              </a:ext>
            </a:extLst>
          </p:cNvPr>
          <p:cNvSpPr txBox="1"/>
          <p:nvPr/>
        </p:nvSpPr>
        <p:spPr>
          <a:xfrm>
            <a:off x="3959962" y="93866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House Passed Bill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705C8F5-CFEF-3E9E-515E-6E2059453B24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179F5-37FD-F8B3-5CD0-3B0DA0F4B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92384DDA-004B-A475-C799-DB8F519BFC40}"/>
              </a:ext>
            </a:extLst>
          </p:cNvPr>
          <p:cNvSpPr txBox="1"/>
          <p:nvPr/>
        </p:nvSpPr>
        <p:spPr>
          <a:xfrm>
            <a:off x="3959962" y="93013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Effects on Medicaid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D741FBAC-3B05-8C6E-2FF5-C0A65EBCB78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12DCEF-620C-D4D1-00AE-017CC7F12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81" y="2110103"/>
            <a:ext cx="10704903" cy="68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A99CE-3F1F-0170-6AC3-035F8418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7DF8AB6-FD07-BC6A-DAD3-E2818D4EDE60}"/>
              </a:ext>
            </a:extLst>
          </p:cNvPr>
          <p:cNvSpPr txBox="1"/>
          <p:nvPr/>
        </p:nvSpPr>
        <p:spPr>
          <a:xfrm>
            <a:off x="1028700" y="3122559"/>
            <a:ext cx="16230600" cy="683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More Expenditures Than Revenue -&gt;Issue Bonds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Congressional Oversight of Amount of Bonds Issued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$ Spent w/out Bonds Covering Difference -&gt;DEFAULT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BE4DA1B-0C1E-3310-91CE-B2FD84627CA9}"/>
              </a:ext>
            </a:extLst>
          </p:cNvPr>
          <p:cNvSpPr txBox="1"/>
          <p:nvPr/>
        </p:nvSpPr>
        <p:spPr>
          <a:xfrm>
            <a:off x="3959962" y="1032495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Debt Limit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2332BE4C-9E83-6909-5743-9948EF3FACD2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53712" y="7037630"/>
            <a:ext cx="2200250" cy="2441332"/>
          </a:xfrm>
          <a:custGeom>
            <a:avLst/>
            <a:gdLst/>
            <a:ahLst/>
            <a:cxnLst/>
            <a:rect l="l" t="t" r="r" b="b"/>
            <a:pathLst>
              <a:path w="2200250" h="2441332">
                <a:moveTo>
                  <a:pt x="0" y="0"/>
                </a:moveTo>
                <a:lnTo>
                  <a:pt x="2200250" y="0"/>
                </a:lnTo>
                <a:lnTo>
                  <a:pt x="2200250" y="2441332"/>
                </a:lnTo>
                <a:lnTo>
                  <a:pt x="0" y="2441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907248" y="7037630"/>
            <a:ext cx="2423022" cy="2441332"/>
          </a:xfrm>
          <a:custGeom>
            <a:avLst/>
            <a:gdLst/>
            <a:ahLst/>
            <a:cxnLst/>
            <a:rect l="l" t="t" r="r" b="b"/>
            <a:pathLst>
              <a:path w="2423022" h="2441332">
                <a:moveTo>
                  <a:pt x="0" y="0"/>
                </a:moveTo>
                <a:lnTo>
                  <a:pt x="2423022" y="0"/>
                </a:lnTo>
                <a:lnTo>
                  <a:pt x="2423022" y="2441332"/>
                </a:lnTo>
                <a:lnTo>
                  <a:pt x="0" y="2441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86600" y="7048500"/>
            <a:ext cx="3788010" cy="2419592"/>
          </a:xfrm>
          <a:custGeom>
            <a:avLst/>
            <a:gdLst/>
            <a:ahLst/>
            <a:cxnLst/>
            <a:rect l="l" t="t" r="r" b="b"/>
            <a:pathLst>
              <a:path w="3788010" h="2419592">
                <a:moveTo>
                  <a:pt x="0" y="0"/>
                </a:moveTo>
                <a:lnTo>
                  <a:pt x="3788010" y="0"/>
                </a:lnTo>
                <a:lnTo>
                  <a:pt x="3788010" y="2419592"/>
                </a:lnTo>
                <a:lnTo>
                  <a:pt x="0" y="2419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99355" y="2679438"/>
            <a:ext cx="14066519" cy="356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Founded in 1989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Represents Local Authorities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Dual Focus on I/DD and Behavioral Health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>
                <a:solidFill>
                  <a:srgbClr val="000000"/>
                </a:solidFill>
                <a:latin typeface="Glacial Indifference"/>
              </a:rPr>
              <a:t>Affiliate of NACo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93941" y="1028699"/>
            <a:ext cx="6500118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>
                <a:solidFill>
                  <a:srgbClr val="000000"/>
                </a:solidFill>
                <a:latin typeface="Poppins ExtraBold"/>
              </a:rPr>
              <a:t>About NACBHDD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DC91F45-F44A-7CDE-63A1-4B2F5DA5E388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8581E-5D5F-454C-C20A-8E31247D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3EBEE1F-DEE7-0FA9-FA75-B7C896919015}"/>
              </a:ext>
            </a:extLst>
          </p:cNvPr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077C8E5-BA0A-8F19-0E51-9F54A3A73DD1}"/>
              </a:ext>
            </a:extLst>
          </p:cNvPr>
          <p:cNvSpPr txBox="1"/>
          <p:nvPr/>
        </p:nvSpPr>
        <p:spPr>
          <a:xfrm>
            <a:off x="1028700" y="3834491"/>
            <a:ext cx="16685368" cy="243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1"/>
              </a:lnSpc>
            </a:pPr>
            <a:r>
              <a:rPr lang="en-US" sz="9600" dirty="0">
                <a:solidFill>
                  <a:srgbClr val="000000"/>
                </a:solidFill>
                <a:latin typeface="Poppins ExtraBold Italics"/>
              </a:rPr>
              <a:t>Education &amp; Outreach Resources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A843FCC-B44D-B07F-3F5A-D3D8C660D883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879026" y="3728708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66753" y="3233180"/>
            <a:ext cx="7263830" cy="878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Glacial Indifference"/>
              </a:rPr>
              <a:t>Congress.Gov</a:t>
            </a: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Glacial Indifference"/>
              </a:rPr>
              <a:t>Regulations.Gov</a:t>
            </a: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 err="1">
                <a:solidFill>
                  <a:srgbClr val="000000"/>
                </a:solidFill>
                <a:latin typeface="Glacial Indifference"/>
              </a:rPr>
              <a:t>Crsreports.Congress.Gov</a:t>
            </a: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569" y="1612710"/>
            <a:ext cx="12947749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"/>
                <a:cs typeface="Poppins ExtraBold"/>
              </a:rPr>
              <a:t>Resources for Federal  Policy 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C7D14D96-E489-1F5E-A7AB-28CA694D569C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FA258-6D17-A7FD-983F-BEA225362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222" y="7305675"/>
            <a:ext cx="7762875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03D7-EDFB-9E4A-A5AB-66145705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E526EC9-948E-BB2C-708B-6B042E181604}"/>
              </a:ext>
            </a:extLst>
          </p:cNvPr>
          <p:cNvSpPr txBox="1"/>
          <p:nvPr/>
        </p:nvSpPr>
        <p:spPr>
          <a:xfrm>
            <a:off x="3959962" y="938667"/>
            <a:ext cx="10369722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/>
                <a:cs typeface="Poppins ExtraBold"/>
              </a:rPr>
              <a:t>NACBHDD Education Toolkit 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6EFABDF8-AF95-370B-1BE9-E4697EDE0129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17DB6485-FAF5-FCD0-7832-D749E31C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6" t="900" r="3011"/>
          <a:stretch/>
        </p:blipFill>
        <p:spPr>
          <a:xfrm>
            <a:off x="4101633" y="2772200"/>
            <a:ext cx="4600287" cy="6764088"/>
          </a:xfrm>
          <a:prstGeom prst="rect">
            <a:avLst/>
          </a:prstGeom>
        </p:spPr>
      </p:pic>
      <p:pic>
        <p:nvPicPr>
          <p:cNvPr id="4" name="Picture 3" descr="A white and black sign with text&#10;&#10;AI-generated content may be incorrect.">
            <a:extLst>
              <a:ext uri="{FF2B5EF4-FFF2-40B4-BE49-F238E27FC236}">
                <a16:creationId xmlns:a16="http://schemas.microsoft.com/office/drawing/2014/main" id="{C5F0A601-6E85-E8F2-5058-B8B19483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9" t="2778" r="1847" b="1496"/>
          <a:stretch/>
        </p:blipFill>
        <p:spPr>
          <a:xfrm>
            <a:off x="9208472" y="2648233"/>
            <a:ext cx="5125495" cy="3113946"/>
          </a:xfrm>
          <a:prstGeom prst="rect">
            <a:avLst/>
          </a:prstGeom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DFAEFCC4-DEAA-FF9C-5D90-DB98DFF9C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12" y="6039133"/>
            <a:ext cx="3181635" cy="3198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94753-B473-E180-2878-89C469384879}"/>
              </a:ext>
            </a:extLst>
          </p:cNvPr>
          <p:cNvSpPr txBox="1"/>
          <p:nvPr/>
        </p:nvSpPr>
        <p:spPr>
          <a:xfrm>
            <a:off x="14145106" y="6774764"/>
            <a:ext cx="27837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highlight>
                  <a:srgbClr val="EAE200"/>
                </a:highlight>
                <a:ea typeface="Calibri"/>
                <a:cs typeface="Calibri"/>
              </a:rPr>
              <a:t>Scan the QR code to view and download the NACBHDD Education Toolkit</a:t>
            </a:r>
            <a:endParaRPr lang="en-US" b="1">
              <a:highlight>
                <a:srgbClr val="EAE200"/>
              </a:highlight>
              <a:ea typeface="Calibri"/>
              <a:cs typeface="Calibri"/>
            </a:endParaRP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95191D6E-DC96-2E46-8315-9048E2C50414}"/>
              </a:ext>
            </a:extLst>
          </p:cNvPr>
          <p:cNvCxnSpPr/>
          <p:nvPr/>
        </p:nvCxnSpPr>
        <p:spPr>
          <a:xfrm flipH="1">
            <a:off x="13466100" y="7226159"/>
            <a:ext cx="1059409" cy="105087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57F169-0860-C94C-67D6-66BF6A4B5ACF}"/>
              </a:ext>
            </a:extLst>
          </p:cNvPr>
          <p:cNvSpPr txBox="1"/>
          <p:nvPr/>
        </p:nvSpPr>
        <p:spPr>
          <a:xfrm>
            <a:off x="2693369" y="1936413"/>
            <a:ext cx="128956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Glacial Indifference"/>
                <a:ea typeface="+mn-lt"/>
                <a:cs typeface="+mn-lt"/>
              </a:rPr>
              <a:t>An aid for those seeking to connect with policymakers on the state and federal level with the goal of education and engagement.</a:t>
            </a:r>
            <a:endParaRPr lang="en-US" sz="24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5253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540508"/>
            <a:ext cx="16230600" cy="878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Week in Review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NACBHDD News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Glacial Indifference"/>
              </a:rPr>
              <a:t>Periodic Announcements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19400" y="1228306"/>
            <a:ext cx="144399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 Italics" panose="020B0604020202020204" charset="0"/>
                <a:cs typeface="Poppins ExtraBold Italics" panose="020B0604020202020204" charset="0"/>
              </a:rPr>
              <a:t>NACBHDD Newsletters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6C49477-A30A-1706-06FE-E84229D72F97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74BA643-4D7C-92F5-0333-48C5900B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382" y="2243979"/>
            <a:ext cx="3177450" cy="7616455"/>
          </a:xfrm>
          <a:prstGeom prst="rect">
            <a:avLst/>
          </a:prstGeom>
        </p:spPr>
      </p:pic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86485619-AA52-A53F-7AF6-BA5AC2CD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958" y="2860380"/>
            <a:ext cx="3246764" cy="6172200"/>
          </a:xfrm>
          <a:prstGeom prst="rect">
            <a:avLst/>
          </a:prstGeom>
        </p:spPr>
      </p:pic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E895F7C-4DE9-BEEA-DA84-429B5F090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150" y="2249007"/>
            <a:ext cx="3183105" cy="7474688"/>
          </a:xfrm>
          <a:prstGeom prst="rect">
            <a:avLst/>
          </a:prstGeom>
        </p:spPr>
      </p:pic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28D2BB70-F51E-7B53-AFCE-02AB0F2E2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756" y="5945371"/>
            <a:ext cx="3703675" cy="37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625837"/>
            <a:ext cx="16230600" cy="780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Candid Discussions with Policymakers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“Best Little Meeting in America”</a:t>
            </a:r>
          </a:p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r>
              <a:rPr lang="en-US" sz="3799" dirty="0">
                <a:solidFill>
                  <a:srgbClr val="000000"/>
                </a:solidFill>
                <a:latin typeface="Glacial Indifference"/>
              </a:rPr>
              <a:t>SOLD OUT IN 2025</a:t>
            </a: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07756" y="5499287"/>
            <a:ext cx="5483691" cy="449705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11589" y="5500272"/>
            <a:ext cx="3931257" cy="449631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0" y="1585936"/>
            <a:ext cx="141351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Poppins ExtraBold"/>
              </a:rPr>
              <a:t>Legislative and Policy Conference </a:t>
            </a:r>
          </a:p>
        </p:txBody>
      </p:sp>
      <p:pic>
        <p:nvPicPr>
          <p:cNvPr id="9" name="Picture 8" descr="A yellow map with black text">
            <a:extLst>
              <a:ext uri="{FF2B5EF4-FFF2-40B4-BE49-F238E27FC236}">
                <a16:creationId xmlns:a16="http://schemas.microsoft.com/office/drawing/2014/main" id="{1D10323A-108C-2A6F-CF0E-6348B1D35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028700"/>
            <a:ext cx="3886200" cy="3886200"/>
          </a:xfrm>
          <a:prstGeom prst="rect">
            <a:avLst/>
          </a:prstGeom>
        </p:spPr>
      </p:pic>
      <p:pic>
        <p:nvPicPr>
          <p:cNvPr id="10" name="Picture 9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6FD88D0E-D3AD-9A30-4D8C-4A02826AC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7795" y="3032892"/>
            <a:ext cx="5240064" cy="6970329"/>
          </a:xfrm>
          <a:prstGeom prst="round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415342"/>
            <a:ext cx="16230600" cy="120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2"/>
              </a:lnSpc>
            </a:pPr>
            <a:r>
              <a:rPr lang="en-US" sz="8472">
                <a:solidFill>
                  <a:srgbClr val="000000"/>
                </a:solidFill>
                <a:latin typeface="Poppins ExtraBold Italics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92771" y="3803620"/>
            <a:ext cx="7676123" cy="331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>
              <a:lnSpc>
                <a:spcPts val="90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Glacial Indifference"/>
                <a:hlinkClick r:id="rId3"/>
              </a:rPr>
              <a:t>jcunningham@nacbhd.org</a:t>
            </a:r>
            <a:endParaRPr lang="en-US" sz="4500">
              <a:solidFill>
                <a:srgbClr val="000000"/>
              </a:solidFill>
              <a:latin typeface="Glacial Indifference"/>
            </a:endParaRPr>
          </a:p>
          <a:p>
            <a:pPr marL="971550" lvl="1" indent="-485775">
              <a:lnSpc>
                <a:spcPts val="90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Glacial Indifference"/>
              </a:rPr>
              <a:t>NACBHDD.org</a:t>
            </a:r>
          </a:p>
          <a:p>
            <a:pPr>
              <a:lnSpc>
                <a:spcPts val="9000"/>
              </a:lnSpc>
            </a:pPr>
            <a:endParaRPr lang="en-US" sz="450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523718" y="4156045"/>
            <a:ext cx="4114800" cy="4114800"/>
            <a:chOff x="0" y="0"/>
            <a:chExt cx="5486400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E3348FE1-009A-69DC-AC21-4C00DC5FA152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472666"/>
            <a:ext cx="16230600" cy="131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1"/>
              </a:lnSpc>
            </a:pPr>
            <a:r>
              <a:rPr lang="en-US" sz="9600" dirty="0">
                <a:solidFill>
                  <a:srgbClr val="000000"/>
                </a:solidFill>
                <a:latin typeface="Poppins ExtraBold Italics"/>
              </a:rPr>
              <a:t>Ground Rules &amp; Goals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B01EF9-AF8E-E093-1428-4599394ACA8C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73795-85AA-14BF-18F6-1DB5FF861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1C36EBE-77B8-0538-F405-E6853ABB7CE9}"/>
              </a:ext>
            </a:extLst>
          </p:cNvPr>
          <p:cNvSpPr txBox="1"/>
          <p:nvPr/>
        </p:nvSpPr>
        <p:spPr>
          <a:xfrm>
            <a:off x="1999355" y="2679438"/>
            <a:ext cx="14066519" cy="265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Give Context for Policy Developments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Provide Updates 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Share Tools for Education &amp; Outreach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771F320-032B-9E0E-DE6B-B18E9FB9BF33}"/>
              </a:ext>
            </a:extLst>
          </p:cNvPr>
          <p:cNvSpPr txBox="1"/>
          <p:nvPr/>
        </p:nvSpPr>
        <p:spPr>
          <a:xfrm>
            <a:off x="5006173" y="1028699"/>
            <a:ext cx="9002789" cy="10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/>
              </a:rPr>
              <a:t>Goals for Presentation 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EB7C32A-EFBC-9E4D-45B4-ACB4A217FBA9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B26-67BB-29A7-4891-AFB517AD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3B443FC-EAED-48AD-9FF0-63C379A7AD30}"/>
              </a:ext>
            </a:extLst>
          </p:cNvPr>
          <p:cNvSpPr txBox="1"/>
          <p:nvPr/>
        </p:nvSpPr>
        <p:spPr>
          <a:xfrm>
            <a:off x="1999355" y="2679438"/>
            <a:ext cx="14066519" cy="265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We are Non-Partisan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Situation is Evolving </a:t>
            </a:r>
          </a:p>
          <a:p>
            <a:pPr marL="777635" lvl="1" indent="-388818" algn="just">
              <a:lnSpc>
                <a:spcPts val="7203"/>
              </a:lnSpc>
              <a:buFont typeface="Arial"/>
              <a:buChar char="•"/>
            </a:pPr>
            <a:r>
              <a:rPr lang="en-US" sz="3601" dirty="0">
                <a:solidFill>
                  <a:srgbClr val="000000"/>
                </a:solidFill>
                <a:latin typeface="Glacial Indifference"/>
              </a:rPr>
              <a:t>Questions are Welcomed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B6919D-D946-ED39-9B6E-403C97790136}"/>
              </a:ext>
            </a:extLst>
          </p:cNvPr>
          <p:cNvSpPr txBox="1"/>
          <p:nvPr/>
        </p:nvSpPr>
        <p:spPr>
          <a:xfrm>
            <a:off x="5893941" y="1028699"/>
            <a:ext cx="6500118" cy="10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Poppins ExtraBold"/>
              </a:rPr>
              <a:t>Ground Rules 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3002086-9CC0-4EA6-F957-EA8B5C251F73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69581" y="4156045"/>
            <a:ext cx="21027163" cy="6130955"/>
          </a:xfrm>
          <a:custGeom>
            <a:avLst/>
            <a:gdLst/>
            <a:ahLst/>
            <a:cxnLst/>
            <a:rect l="l" t="t" r="r" b="b"/>
            <a:pathLst>
              <a:path w="21027163" h="6130955">
                <a:moveTo>
                  <a:pt x="0" y="0"/>
                </a:moveTo>
                <a:lnTo>
                  <a:pt x="21027162" y="0"/>
                </a:lnTo>
                <a:lnTo>
                  <a:pt x="21027162" y="6130955"/>
                </a:lnTo>
                <a:lnTo>
                  <a:pt x="0" y="613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b="-70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834491"/>
            <a:ext cx="16230600" cy="243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1"/>
              </a:lnSpc>
            </a:pPr>
            <a:r>
              <a:rPr lang="en-US" sz="9600" dirty="0">
                <a:solidFill>
                  <a:srgbClr val="000000"/>
                </a:solidFill>
                <a:latin typeface="Poppins ExtraBold Italics"/>
              </a:rPr>
              <a:t>Federal Government Background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D15B0F-993D-4B15-4882-BF3CC6BC856A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306C-2D3E-2C28-FA6A-4FB77873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BCCBEEB-6D53-8244-D00C-D547A33F6351}"/>
              </a:ext>
            </a:extLst>
          </p:cNvPr>
          <p:cNvSpPr txBox="1"/>
          <p:nvPr/>
        </p:nvSpPr>
        <p:spPr>
          <a:xfrm>
            <a:off x="1028700" y="2540508"/>
            <a:ext cx="16230600" cy="586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7637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6085F7-D35B-4A74-5466-DBF61E7BFE0E}"/>
              </a:ext>
            </a:extLst>
          </p:cNvPr>
          <p:cNvSpPr txBox="1"/>
          <p:nvPr/>
        </p:nvSpPr>
        <p:spPr>
          <a:xfrm>
            <a:off x="2819400" y="1228306"/>
            <a:ext cx="14439900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000000"/>
                </a:solidFill>
                <a:latin typeface="Poppins ExtraBold"/>
                <a:cs typeface="Poppins ExtraBold"/>
              </a:rPr>
              <a:t>What Are the Rules?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AD94ABE-5875-C2D2-5908-C9FD3E250EB5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2" descr="District of Massachusetts | Guide to Federal Court and Legal Terms">
            <a:extLst>
              <a:ext uri="{FF2B5EF4-FFF2-40B4-BE49-F238E27FC236}">
                <a16:creationId xmlns:a16="http://schemas.microsoft.com/office/drawing/2014/main" id="{1BA41437-316D-5C30-2FA7-322A7237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771" y="2313304"/>
            <a:ext cx="7357112" cy="72835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D2116-B122-44F9-19B1-D39EAACB3E3D}"/>
              </a:ext>
            </a:extLst>
          </p:cNvPr>
          <p:cNvSpPr txBox="1"/>
          <p:nvPr/>
        </p:nvSpPr>
        <p:spPr>
          <a:xfrm>
            <a:off x="9318170" y="2478802"/>
            <a:ext cx="8569236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000000"/>
                </a:solidFill>
                <a:latin typeface="Glacial Indifference"/>
              </a:rPr>
              <a:t>U.S. Constitution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I (Legislative)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II (Executive)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III (Judicial)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IV (Relationships Btw States)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V (Amending </a:t>
            </a:r>
            <a:r>
              <a:rPr lang="en-US" sz="3600">
                <a:solidFill>
                  <a:srgbClr val="000000"/>
                </a:solidFill>
                <a:latin typeface="Glacial Indifference"/>
              </a:rPr>
              <a:t>Constitution</a:t>
            </a: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VI (Debts, Fed Supremacy, Oaths of Office)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Article VII (Ratification)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Glacial Indifference"/>
              </a:rPr>
              <a:t>Amendments (Bill of Rights)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AB6C4-EAF6-A6C0-9E97-39EEB47F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35AFB3C-C46D-41BA-71C3-B4D47E3C355F}"/>
              </a:ext>
            </a:extLst>
          </p:cNvPr>
          <p:cNvSpPr txBox="1"/>
          <p:nvPr/>
        </p:nvSpPr>
        <p:spPr>
          <a:xfrm>
            <a:off x="1028700" y="3314700"/>
            <a:ext cx="1623060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3BEDD3E-8744-1A30-F4CB-3FD376D9EED5}"/>
              </a:ext>
            </a:extLst>
          </p:cNvPr>
          <p:cNvSpPr txBox="1"/>
          <p:nvPr/>
        </p:nvSpPr>
        <p:spPr>
          <a:xfrm>
            <a:off x="3892401" y="1028699"/>
            <a:ext cx="10503198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Federal Budget Overview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AAA6771-5CB8-807F-BB82-D0930AD919C6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395E6-3316-1942-3F11-4810AD5B82DF}"/>
              </a:ext>
            </a:extLst>
          </p:cNvPr>
          <p:cNvSpPr txBox="1"/>
          <p:nvPr/>
        </p:nvSpPr>
        <p:spPr>
          <a:xfrm>
            <a:off x="12465198" y="9258301"/>
            <a:ext cx="54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source: </a:t>
            </a:r>
            <a:r>
              <a:rPr lang="en-US" dirty="0"/>
              <a:t>Congressional Budget Office, March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1B1FE-2475-B84B-889E-5285617BD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08" y="2123532"/>
            <a:ext cx="10289312" cy="72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7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04EA-2DA4-1F0B-1869-DCC7AC7A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59D4408-6979-AFED-BA7C-4BF8D32B4249}"/>
              </a:ext>
            </a:extLst>
          </p:cNvPr>
          <p:cNvSpPr txBox="1"/>
          <p:nvPr/>
        </p:nvSpPr>
        <p:spPr>
          <a:xfrm>
            <a:off x="1028700" y="3314700"/>
            <a:ext cx="1623060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>
              <a:lnSpc>
                <a:spcPts val="7637"/>
              </a:lnSpc>
              <a:buFont typeface="Arial"/>
              <a:buChar char="•"/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9000"/>
              </a:lnSpc>
            </a:pPr>
            <a:endParaRPr lang="en-US" sz="37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52B150A-139A-CB97-B4D4-9211F5F8FCDB}"/>
              </a:ext>
            </a:extLst>
          </p:cNvPr>
          <p:cNvSpPr txBox="1"/>
          <p:nvPr/>
        </p:nvSpPr>
        <p:spPr>
          <a:xfrm>
            <a:off x="3892401" y="1028699"/>
            <a:ext cx="10503198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Federal Budget Overview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646F107-6CB7-ADE8-0E5B-08ACD7CA12D5}"/>
              </a:ext>
            </a:extLst>
          </p:cNvPr>
          <p:cNvSpPr/>
          <p:nvPr/>
        </p:nvSpPr>
        <p:spPr>
          <a:xfrm>
            <a:off x="0" y="-715523"/>
            <a:ext cx="3488445" cy="3488445"/>
          </a:xfrm>
          <a:custGeom>
            <a:avLst/>
            <a:gdLst/>
            <a:ahLst/>
            <a:cxnLst/>
            <a:rect l="l" t="t" r="r" b="b"/>
            <a:pathLst>
              <a:path w="3488445" h="3488445">
                <a:moveTo>
                  <a:pt x="0" y="0"/>
                </a:moveTo>
                <a:lnTo>
                  <a:pt x="3488445" y="0"/>
                </a:lnTo>
                <a:lnTo>
                  <a:pt x="3488445" y="3488446"/>
                </a:lnTo>
                <a:lnTo>
                  <a:pt x="0" y="3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B43C1-36C4-B5A4-025E-B14C7F8299BC}"/>
              </a:ext>
            </a:extLst>
          </p:cNvPr>
          <p:cNvSpPr txBox="1"/>
          <p:nvPr/>
        </p:nvSpPr>
        <p:spPr>
          <a:xfrm>
            <a:off x="12465198" y="9258301"/>
            <a:ext cx="547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source: </a:t>
            </a:r>
            <a:r>
              <a:rPr lang="en-US" dirty="0"/>
              <a:t>Congressional Budget Office, March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9A54B-08B3-FE8F-98B9-6AD71984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185" y="3314700"/>
            <a:ext cx="14384007" cy="30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456</Words>
  <Application>Microsoft Office PowerPoint</Application>
  <PresentationFormat>Custom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Poppins Italics</vt:lpstr>
      <vt:lpstr>Arial</vt:lpstr>
      <vt:lpstr>Poppins</vt:lpstr>
      <vt:lpstr>Calibri</vt:lpstr>
      <vt:lpstr>Poppins ExtraBold</vt:lpstr>
      <vt:lpstr>Poppins ExtraBold Italics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CMHA Slides</dc:title>
  <dc:creator>Jonah Cunningham</dc:creator>
  <cp:lastModifiedBy>Jonah Cunningham</cp:lastModifiedBy>
  <cp:revision>141</cp:revision>
  <dcterms:created xsi:type="dcterms:W3CDTF">2006-08-16T00:00:00Z</dcterms:created>
  <dcterms:modified xsi:type="dcterms:W3CDTF">2025-06-23T21:13:24Z</dcterms:modified>
  <dc:identifier>DAFklnjnbvM</dc:identifier>
</cp:coreProperties>
</file>