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sldIdLst>
    <p:sldId id="256" r:id="rId5"/>
    <p:sldId id="263" r:id="rId6"/>
    <p:sldId id="257" r:id="rId7"/>
    <p:sldId id="258" r:id="rId8"/>
    <p:sldId id="259" r:id="rId9"/>
    <p:sldId id="260" r:id="rId10"/>
    <p:sldId id="261" r:id="rId11"/>
    <p:sldId id="262" r:id="rId12"/>
    <p:sldId id="267" r:id="rId13"/>
    <p:sldId id="264" r:id="rId14"/>
    <p:sldId id="268" r:id="rId15"/>
    <p:sldId id="269" r:id="rId16"/>
    <p:sldId id="270" r:id="rId17"/>
    <p:sldId id="271" r:id="rId18"/>
    <p:sldId id="273" r:id="rId19"/>
    <p:sldId id="272" r:id="rId20"/>
    <p:sldId id="284" r:id="rId21"/>
    <p:sldId id="277" r:id="rId22"/>
    <p:sldId id="274" r:id="rId23"/>
    <p:sldId id="275" r:id="rId24"/>
    <p:sldId id="276" r:id="rId25"/>
    <p:sldId id="278" r:id="rId26"/>
    <p:sldId id="279" r:id="rId27"/>
    <p:sldId id="285" r:id="rId28"/>
    <p:sldId id="280" r:id="rId29"/>
    <p:sldId id="281" r:id="rId30"/>
    <p:sldId id="283" r:id="rId31"/>
  </p:sldIdLst>
  <p:sldSz cx="18288000" cy="10287000"/>
  <p:notesSz cx="9144000" cy="6858000"/>
  <p:embeddedFontLst>
    <p:embeddedFont>
      <p:font typeface="Franklin Gothic Book" panose="020B0503020102020204" pitchFamily="34" charset="0"/>
      <p:regular r:id="rId33"/>
      <p:italic r:id="rId34"/>
    </p:embeddedFont>
    <p:embeddedFont>
      <p:font typeface="Futura" panose="02020800000000000000" charset="0"/>
      <p:bold r:id="rId35"/>
    </p:embeddedFont>
    <p:embeddedFont>
      <p:font typeface="Roboto" panose="02000000000000000000" pitchFamily="2" charset="0"/>
      <p:regular r:id="rId36"/>
      <p:bold r:id="rId37"/>
      <p:italic r:id="rId38"/>
      <p:boldItalic r:id="rId39"/>
    </p:embeddedFont>
    <p:embeddedFont>
      <p:font typeface="Roboto Mono Medium" panose="00000009000000000000" pitchFamily="49" charset="0"/>
      <p:regular r:id="rId40"/>
      <p:italic r:id="rId41"/>
    </p:embeddedFont>
    <p:embeddedFont>
      <p:font typeface="Tw Cen MT" panose="020B0602020104020603" pitchFamily="34" charset="0"/>
      <p:regular r:id="rId42"/>
      <p:bold r:id="rId43"/>
      <p:italic r:id="rId44"/>
      <p:boldItalic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683" autoAdjust="0"/>
  </p:normalViewPr>
  <p:slideViewPr>
    <p:cSldViewPr snapToGrid="0">
      <p:cViewPr varScale="1">
        <p:scale>
          <a:sx n="50" d="100"/>
          <a:sy n="50" d="100"/>
        </p:scale>
        <p:origin x="3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B9F9534-C279-4A59-8DF6-D277C9DAEE6C}" type="datetimeFigureOut">
              <a:rPr lang="en-US" smtClean="0"/>
              <a:t>6/25/2025</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C8BE563E-CB90-44F5-9FB4-1BD74F6CD7F9}" type="slidenum">
              <a:rPr lang="en-US" smtClean="0"/>
              <a:t>‹#›</a:t>
            </a:fld>
            <a:endParaRPr lang="en-US"/>
          </a:p>
        </p:txBody>
      </p:sp>
    </p:spTree>
    <p:extLst>
      <p:ext uri="{BB962C8B-B14F-4D97-AF65-F5344CB8AC3E}">
        <p14:creationId xmlns:p14="http://schemas.microsoft.com/office/powerpoint/2010/main" val="3545013423"/>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E563E-CB90-44F5-9FB4-1BD74F6CD7F9}" type="slidenum">
              <a:rPr lang="en-US" smtClean="0"/>
              <a:t>1</a:t>
            </a:fld>
            <a:endParaRPr lang="en-US"/>
          </a:p>
        </p:txBody>
      </p:sp>
    </p:spTree>
    <p:extLst>
      <p:ext uri="{BB962C8B-B14F-4D97-AF65-F5344CB8AC3E}">
        <p14:creationId xmlns:p14="http://schemas.microsoft.com/office/powerpoint/2010/main" val="2475897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Reintegration isn’t a single event but a process that can take months or even years. </a:t>
            </a:r>
          </a:p>
        </p:txBody>
      </p:sp>
      <p:sp>
        <p:nvSpPr>
          <p:cNvPr id="4" name="Slide Number Placeholder 3"/>
          <p:cNvSpPr>
            <a:spLocks noGrp="1"/>
          </p:cNvSpPr>
          <p:nvPr>
            <p:ph type="sldNum" sz="quarter" idx="5"/>
          </p:nvPr>
        </p:nvSpPr>
        <p:spPr/>
        <p:txBody>
          <a:bodyPr/>
          <a:lstStyle/>
          <a:p>
            <a:fld id="{C8BE563E-CB90-44F5-9FB4-1BD74F6CD7F9}" type="slidenum">
              <a:rPr lang="en-US" smtClean="0"/>
              <a:t>8</a:t>
            </a:fld>
            <a:endParaRPr lang="en-US"/>
          </a:p>
        </p:txBody>
      </p:sp>
    </p:spTree>
    <p:extLst>
      <p:ext uri="{BB962C8B-B14F-4D97-AF65-F5344CB8AC3E}">
        <p14:creationId xmlns:p14="http://schemas.microsoft.com/office/powerpoint/2010/main" val="1453996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BE563E-CB90-44F5-9FB4-1BD74F6CD7F9}" type="slidenum">
              <a:rPr lang="en-US" smtClean="0"/>
              <a:t>9</a:t>
            </a:fld>
            <a:endParaRPr lang="en-US"/>
          </a:p>
        </p:txBody>
      </p:sp>
    </p:spTree>
    <p:extLst>
      <p:ext uri="{BB962C8B-B14F-4D97-AF65-F5344CB8AC3E}">
        <p14:creationId xmlns:p14="http://schemas.microsoft.com/office/powerpoint/2010/main" val="747188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9B750-22FA-4B8B-802A-8039A64B8C7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397308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9B750-22FA-4B8B-802A-8039A64B8C7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368343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9B750-22FA-4B8B-802A-8039A64B8C7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135352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9B750-22FA-4B8B-802A-8039A64B8C7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4081570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9B750-22FA-4B8B-802A-8039A64B8C72}" type="datetimeFigureOut">
              <a:rPr lang="en-US" smtClean="0"/>
              <a:t>6/25/2025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404064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9B750-22FA-4B8B-802A-8039A64B8C72}"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171064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9B750-22FA-4B8B-802A-8039A64B8C72}" type="datetimeFigureOut">
              <a:rPr lang="en-US" smtClean="0"/>
              <a:t>6/25/2025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389658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9B750-22FA-4B8B-802A-8039A64B8C72}" type="datetimeFigureOut">
              <a:rPr lang="en-US" smtClean="0"/>
              <a:t>6/25/2025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79877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9B750-22FA-4B8B-802A-8039A64B8C72}" type="datetimeFigureOut">
              <a:rPr lang="en-US" smtClean="0"/>
              <a:t>6/25/2025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118909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EF9B750-22FA-4B8B-802A-8039A64B8C72}"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98559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9EF9B750-22FA-4B8B-802A-8039A64B8C72}" type="datetimeFigureOut">
              <a:rPr lang="en-US" smtClean="0"/>
              <a:t>6/25/2025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AD465A-22A9-43D8-97CB-30E75502DD68}" type="slidenum">
              <a:rPr lang="en-US" smtClean="0"/>
              <a:t>‹#›</a:t>
            </a:fld>
            <a:endParaRPr lang="en-US"/>
          </a:p>
        </p:txBody>
      </p:sp>
    </p:spTree>
    <p:extLst>
      <p:ext uri="{BB962C8B-B14F-4D97-AF65-F5344CB8AC3E}">
        <p14:creationId xmlns:p14="http://schemas.microsoft.com/office/powerpoint/2010/main" val="133741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A8831C-FFC7-8609-00B4-898BD156337F}"/>
              </a:ext>
              <a:ext uri="{C183D7F6-B498-43B3-948B-1728B52AA6E4}">
                <adec:decorative xmlns:adec="http://schemas.microsoft.com/office/drawing/2017/decorative" val="1"/>
              </a:ext>
            </a:extLst>
          </p:cNvPr>
          <p:cNvSpPr>
            <a:spLocks/>
          </p:cNvSpPr>
          <p:nvPr userDrawn="1"/>
        </p:nvSpPr>
        <p:spPr>
          <a:xfrm>
            <a:off x="4572" y="-196367"/>
            <a:ext cx="18288000" cy="10483367"/>
          </a:xfrm>
          <a:prstGeom prst="rect">
            <a:avLst/>
          </a:prstGeom>
          <a:gradFill flip="none" rotWithShape="1">
            <a:gsLst>
              <a:gs pos="0">
                <a:srgbClr val="1E448B"/>
              </a:gs>
              <a:gs pos="50000">
                <a:schemeClr val="tx2">
                  <a:lumMod val="75000"/>
                  <a:shade val="67500"/>
                  <a:satMod val="115000"/>
                </a:schemeClr>
              </a:gs>
              <a:gs pos="100000">
                <a:srgbClr val="071E3C"/>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9EF9B750-22FA-4B8B-802A-8039A64B8C72}" type="datetimeFigureOut">
              <a:rPr lang="en-US" smtClean="0"/>
              <a:t>6/25/2025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63AD465A-22A9-43D8-97CB-30E75502DD68}" type="slidenum">
              <a:rPr lang="en-US" smtClean="0"/>
              <a:t>‹#›</a:t>
            </a:fld>
            <a:endParaRPr lang="en-US"/>
          </a:p>
        </p:txBody>
      </p:sp>
    </p:spTree>
    <p:extLst>
      <p:ext uri="{BB962C8B-B14F-4D97-AF65-F5344CB8AC3E}">
        <p14:creationId xmlns:p14="http://schemas.microsoft.com/office/powerpoint/2010/main" val="3801297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9.svg"/><Relationship Id="rId7" Type="http://schemas.openxmlformats.org/officeDocument/2006/relationships/image" Target="../media/image43.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5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www.flickr.com/photos/82ndsb/2572840571/"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flickr.com/photos/thenationalguard/486363794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BA228F-2349-FE1B-A483-E5E35E98AEFF}"/>
              </a:ext>
              <a:ext uri="{C183D7F6-B498-43B3-948B-1728B52AA6E4}">
                <adec:decorative xmlns:adec="http://schemas.microsoft.com/office/drawing/2017/decorative" val="1"/>
              </a:ext>
            </a:extLst>
          </p:cNvPr>
          <p:cNvSpPr>
            <a:spLocks/>
          </p:cNvSpPr>
          <p:nvPr/>
        </p:nvSpPr>
        <p:spPr>
          <a:xfrm>
            <a:off x="4572" y="-196367"/>
            <a:ext cx="18288000" cy="10483367"/>
          </a:xfrm>
          <a:prstGeom prst="rect">
            <a:avLst/>
          </a:prstGeom>
          <a:gradFill flip="none" rotWithShape="1">
            <a:gsLst>
              <a:gs pos="0">
                <a:srgbClr val="1E448B"/>
              </a:gs>
              <a:gs pos="50000">
                <a:schemeClr val="tx2">
                  <a:lumMod val="75000"/>
                  <a:shade val="67500"/>
                  <a:satMod val="115000"/>
                </a:schemeClr>
              </a:gs>
              <a:gs pos="100000">
                <a:srgbClr val="071E3C"/>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10">
            <a:extLst>
              <a:ext uri="{FF2B5EF4-FFF2-40B4-BE49-F238E27FC236}">
                <a16:creationId xmlns:a16="http://schemas.microsoft.com/office/drawing/2014/main" id="{2A0B7B0F-406A-D4EE-BE00-C0C1C83465B6}"/>
              </a:ext>
            </a:extLst>
          </p:cNvPr>
          <p:cNvSpPr txBox="1"/>
          <p:nvPr/>
        </p:nvSpPr>
        <p:spPr>
          <a:xfrm>
            <a:off x="1551705" y="3098200"/>
            <a:ext cx="14588835" cy="2044149"/>
          </a:xfrm>
          <a:prstGeom prst="rect">
            <a:avLst/>
          </a:prstGeom>
        </p:spPr>
        <p:txBody>
          <a:bodyPr vert="horz" wrap="square" lIns="0" tIns="12700" rIns="0" bIns="0" rtlCol="0">
            <a:spAutoFit/>
          </a:bodyPr>
          <a:lstStyle/>
          <a:p>
            <a:pPr marL="12700" algn="ctr">
              <a:lnSpc>
                <a:spcPct val="100000"/>
              </a:lnSpc>
              <a:spcBef>
                <a:spcPts val="100"/>
              </a:spcBef>
            </a:pPr>
            <a:r>
              <a:rPr lang="en-US" sz="6600" b="1" spc="-300" dirty="0">
                <a:solidFill>
                  <a:schemeClr val="bg1"/>
                </a:solidFill>
                <a:latin typeface="Futura" panose="02020800000000000000" pitchFamily="18" charset="0"/>
                <a:ea typeface="Futura" panose="02020800000000000000" pitchFamily="18" charset="0"/>
                <a:cs typeface="Futura" panose="02020800000000000000" pitchFamily="18" charset="0"/>
              </a:rPr>
              <a:t>Supporting our Veterans’ Families: A Trauma Informed Approach</a:t>
            </a:r>
            <a:endParaRPr lang="en-US" sz="6600" spc="-300" dirty="0">
              <a:solidFill>
                <a:schemeClr val="bg1"/>
              </a:solidFill>
              <a:latin typeface="Futura" panose="02020800000000000000" pitchFamily="18" charset="0"/>
              <a:ea typeface="Futura" panose="02020800000000000000" pitchFamily="18" charset="0"/>
              <a:cs typeface="Futura" panose="02020800000000000000" pitchFamily="18" charset="0"/>
            </a:endParaRPr>
          </a:p>
        </p:txBody>
      </p:sp>
      <p:pic>
        <p:nvPicPr>
          <p:cNvPr id="7" name="Picture 6" descr="A logo of a military officer saluting&#10;&#10;AI-generated content may be incorrect.">
            <a:extLst>
              <a:ext uri="{FF2B5EF4-FFF2-40B4-BE49-F238E27FC236}">
                <a16:creationId xmlns:a16="http://schemas.microsoft.com/office/drawing/2014/main" id="{644BF2DF-7D4D-94BB-D419-CD04900E93EE}"/>
              </a:ext>
            </a:extLst>
          </p:cNvPr>
          <p:cNvPicPr>
            <a:picLocks noChangeAspect="1"/>
          </p:cNvPicPr>
          <p:nvPr/>
        </p:nvPicPr>
        <p:blipFill>
          <a:blip r:embed="rId3" cstate="print">
            <a:extLst>
              <a:ext uri="{28A0092B-C50C-407E-A947-70E740481C1C}">
                <a14:useLocalDpi xmlns:a14="http://schemas.microsoft.com/office/drawing/2010/main" val="0"/>
              </a:ext>
            </a:extLst>
          </a:blip>
          <a:srcRect b="22496"/>
          <a:stretch/>
        </p:blipFill>
        <p:spPr>
          <a:xfrm>
            <a:off x="7440527" y="623394"/>
            <a:ext cx="2811195" cy="2178786"/>
          </a:xfrm>
          <a:prstGeom prst="rect">
            <a:avLst/>
          </a:prstGeom>
        </p:spPr>
      </p:pic>
      <p:pic>
        <p:nvPicPr>
          <p:cNvPr id="8" name="Picture 7">
            <a:extLst>
              <a:ext uri="{FF2B5EF4-FFF2-40B4-BE49-F238E27FC236}">
                <a16:creationId xmlns:a16="http://schemas.microsoft.com/office/drawing/2014/main" id="{D25E515C-F799-1CC0-037D-8EFD084106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6538" y="5924081"/>
            <a:ext cx="5599176" cy="997552"/>
          </a:xfrm>
          <a:prstGeom prst="rect">
            <a:avLst/>
          </a:prstGeom>
        </p:spPr>
      </p:pic>
      <p:pic>
        <p:nvPicPr>
          <p:cNvPr id="9" name="Picture 8">
            <a:extLst>
              <a:ext uri="{FF2B5EF4-FFF2-40B4-BE49-F238E27FC236}">
                <a16:creationId xmlns:a16="http://schemas.microsoft.com/office/drawing/2014/main" id="{81E4FA5A-0C72-848D-B9A1-E51B79558FBC}"/>
              </a:ext>
            </a:extLst>
          </p:cNvPr>
          <p:cNvPicPr>
            <a:picLocks noChangeAspect="1"/>
          </p:cNvPicPr>
          <p:nvPr/>
        </p:nvPicPr>
        <p:blipFill>
          <a:blip r:embed="rId5">
            <a:extLst>
              <a:ext uri="{28A0092B-C50C-407E-A947-70E740481C1C}">
                <a14:useLocalDpi xmlns:a14="http://schemas.microsoft.com/office/drawing/2010/main" val="0"/>
              </a:ext>
            </a:extLst>
          </a:blip>
          <a:srcRect t="41381"/>
          <a:stretch/>
        </p:blipFill>
        <p:spPr>
          <a:xfrm>
            <a:off x="6993387" y="7319822"/>
            <a:ext cx="3650051" cy="785316"/>
          </a:xfrm>
          <a:prstGeom prst="rect">
            <a:avLst/>
          </a:prstGeom>
        </p:spPr>
      </p:pic>
      <p:pic>
        <p:nvPicPr>
          <p:cNvPr id="10" name="Picture 9">
            <a:extLst>
              <a:ext uri="{FF2B5EF4-FFF2-40B4-BE49-F238E27FC236}">
                <a16:creationId xmlns:a16="http://schemas.microsoft.com/office/drawing/2014/main" id="{DB3E34D5-5B46-E401-D4C8-F7DA79FA5D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76500">
            <a:off x="1725326" y="7715068"/>
            <a:ext cx="14241595" cy="5542054"/>
          </a:xfrm>
          <a:prstGeom prst="rect">
            <a:avLst/>
          </a:prstGeom>
        </p:spPr>
      </p:pic>
    </p:spTree>
    <p:extLst>
      <p:ext uri="{BB962C8B-B14F-4D97-AF65-F5344CB8AC3E}">
        <p14:creationId xmlns:p14="http://schemas.microsoft.com/office/powerpoint/2010/main" val="254576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B1010-F84D-9110-04E0-6B191A0CB918}"/>
              </a:ext>
            </a:extLst>
          </p:cNvPr>
          <p:cNvSpPr txBox="1">
            <a:spLocks/>
          </p:cNvSpPr>
          <p:nvPr/>
        </p:nvSpPr>
        <p:spPr>
          <a:xfrm>
            <a:off x="3307677" y="596493"/>
            <a:ext cx="10994248" cy="1381421"/>
          </a:xfrm>
          <a:prstGeom prst="rect">
            <a:avLst/>
          </a:prstGeom>
        </p:spPr>
        <p:txBody>
          <a:bodyPr wrap="square" lIns="0" tIns="0" rIns="0" bIns="0">
            <a:normAutofit fontScale="67500" lnSpcReduction="200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Invisible Wounds: PTSD in the Family Context Continued</a:t>
            </a:r>
          </a:p>
        </p:txBody>
      </p:sp>
      <p:cxnSp>
        <p:nvCxnSpPr>
          <p:cNvPr id="4" name="Straight Connector 3">
            <a:extLst>
              <a:ext uri="{FF2B5EF4-FFF2-40B4-BE49-F238E27FC236}">
                <a16:creationId xmlns:a16="http://schemas.microsoft.com/office/drawing/2014/main" id="{5F6CC2B7-01C3-4384-9D14-A0E6BF08774A}"/>
              </a:ext>
              <a:ext uri="{C183D7F6-B498-43B3-948B-1728B52AA6E4}">
                <adec:decorative xmlns:adec="http://schemas.microsoft.com/office/drawing/2017/decorative" val="1"/>
              </a:ext>
            </a:extLst>
          </p:cNvPr>
          <p:cNvCxnSpPr>
            <a:cxnSpLocks/>
          </p:cNvCxnSpPr>
          <p:nvPr/>
        </p:nvCxnSpPr>
        <p:spPr>
          <a:xfrm flipH="1">
            <a:off x="3362761" y="1947248"/>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05D619F9-F7D5-15CF-8FDA-5D3D969A05F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
        <p:nvSpPr>
          <p:cNvPr id="6" name="Content Placeholder 2">
            <a:extLst>
              <a:ext uri="{FF2B5EF4-FFF2-40B4-BE49-F238E27FC236}">
                <a16:creationId xmlns:a16="http://schemas.microsoft.com/office/drawing/2014/main" id="{126FCF89-F4E0-5DB2-8E1F-763482D62706}"/>
              </a:ext>
            </a:extLst>
          </p:cNvPr>
          <p:cNvSpPr txBox="1">
            <a:spLocks/>
          </p:cNvSpPr>
          <p:nvPr/>
        </p:nvSpPr>
        <p:spPr>
          <a:xfrm>
            <a:off x="3180543" y="2626921"/>
            <a:ext cx="11926914" cy="8056708"/>
          </a:xfrm>
          <a:prstGeom prst="rect">
            <a:avLst/>
          </a:prstGeom>
        </p:spPr>
        <p:txBody>
          <a:bodyPr wrap="square" lIns="0" tIns="0" rIns="0" bIns="0" anchor="t">
            <a:noAutofit/>
          </a:bodyPr>
          <a:lstStyle>
            <a:lvl1pPr marL="0">
              <a:defRPr sz="7000" b="1" i="0">
                <a:solidFill>
                  <a:srgbClr val="74E6D9"/>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914400">
              <a:spcBef>
                <a:spcPts val="500"/>
              </a:spcBef>
              <a:spcAft>
                <a:spcPts val="500"/>
              </a:spcAft>
            </a:pPr>
            <a:r>
              <a:rPr lang="en-US" sz="4000" kern="0" dirty="0">
                <a:solidFill>
                  <a:srgbClr val="C0504D">
                    <a:lumMod val="60000"/>
                    <a:lumOff val="40000"/>
                  </a:srgbClr>
                </a:solidFill>
                <a:latin typeface="Calibri"/>
                <a:cs typeface="+mn-cs"/>
              </a:rPr>
              <a:t>Family Experience</a:t>
            </a:r>
            <a:br>
              <a:rPr lang="en-US" sz="3800" kern="0" dirty="0">
                <a:solidFill>
                  <a:srgbClr val="C0504D">
                    <a:lumMod val="60000"/>
                    <a:lumOff val="40000"/>
                  </a:srgbClr>
                </a:solidFill>
                <a:latin typeface="Calibri"/>
                <a:cs typeface="+mn-cs"/>
              </a:rPr>
            </a:br>
            <a:r>
              <a:rPr lang="en-US" sz="3800" kern="0" dirty="0">
                <a:solidFill>
                  <a:prstClr val="white"/>
                </a:solidFill>
                <a:latin typeface="Calibri"/>
                <a:cs typeface="+mn-cs"/>
              </a:rPr>
              <a:t>Walking on eggshells to avoid triggers</a:t>
            </a:r>
          </a:p>
          <a:p>
            <a:pPr algn="ctr" defTabSz="914400">
              <a:spcBef>
                <a:spcPts val="500"/>
              </a:spcBef>
              <a:spcAft>
                <a:spcPts val="500"/>
              </a:spcAft>
            </a:pPr>
            <a:r>
              <a:rPr lang="en-US" sz="3800" b="0" kern="0" dirty="0">
                <a:solidFill>
                  <a:prstClr val="white"/>
                </a:solidFill>
                <a:latin typeface="Calibri"/>
                <a:cs typeface="+mn-cs"/>
              </a:rPr>
              <a:t>Confusion about personality changes</a:t>
            </a:r>
          </a:p>
          <a:p>
            <a:pPr algn="ctr" defTabSz="914400">
              <a:spcBef>
                <a:spcPts val="500"/>
              </a:spcBef>
              <a:spcAft>
                <a:spcPts val="500"/>
              </a:spcAft>
            </a:pPr>
            <a:r>
              <a:rPr lang="en-US" sz="3800" b="0" kern="0" dirty="0">
                <a:solidFill>
                  <a:prstClr val="white"/>
                </a:solidFill>
                <a:latin typeface="Calibri"/>
                <a:cs typeface="+mn-cs"/>
              </a:rPr>
              <a:t>Loss of emotional connection and intimacy</a:t>
            </a:r>
          </a:p>
          <a:p>
            <a:pPr algn="ctr" defTabSz="914400">
              <a:spcBef>
                <a:spcPts val="500"/>
              </a:spcBef>
              <a:spcAft>
                <a:spcPts val="500"/>
              </a:spcAft>
            </a:pPr>
            <a:r>
              <a:rPr lang="en-US" sz="3800" b="0" kern="0" dirty="0">
                <a:solidFill>
                  <a:prstClr val="white"/>
                </a:solidFill>
                <a:latin typeface="Calibri"/>
                <a:cs typeface="+mn-cs"/>
              </a:rPr>
              <a:t>Taking on protective and caretaking roles</a:t>
            </a:r>
          </a:p>
          <a:p>
            <a:pPr algn="ctr" defTabSz="914400">
              <a:spcBef>
                <a:spcPts val="500"/>
              </a:spcBef>
              <a:spcAft>
                <a:spcPts val="500"/>
              </a:spcAft>
            </a:pPr>
            <a:r>
              <a:rPr lang="en-US" sz="3800" kern="0" dirty="0">
                <a:solidFill>
                  <a:srgbClr val="C0504D">
                    <a:lumMod val="60000"/>
                    <a:lumOff val="40000"/>
                  </a:srgbClr>
                </a:solidFill>
                <a:latin typeface="Calibri"/>
              </a:rPr>
              <a:t>These wounds begin to appear and inflict others </a:t>
            </a:r>
          </a:p>
          <a:p>
            <a:pPr algn="ctr" defTabSz="914400">
              <a:spcBef>
                <a:spcPts val="500"/>
              </a:spcBef>
              <a:spcAft>
                <a:spcPts val="500"/>
              </a:spcAft>
            </a:pPr>
            <a:endParaRPr lang="en-US" sz="3800" b="0" kern="0" dirty="0">
              <a:solidFill>
                <a:prstClr val="white"/>
              </a:solidFill>
              <a:latin typeface="Calibri"/>
            </a:endParaRPr>
          </a:p>
          <a:p>
            <a:pPr algn="ctr" defTabSz="914400">
              <a:spcBef>
                <a:spcPts val="500"/>
              </a:spcBef>
              <a:spcAft>
                <a:spcPts val="500"/>
              </a:spcAft>
            </a:pPr>
            <a:endParaRPr lang="en-US" sz="3800" b="0" kern="0" dirty="0">
              <a:solidFill>
                <a:prstClr val="white"/>
              </a:solidFill>
              <a:latin typeface="Calibri"/>
            </a:endParaRPr>
          </a:p>
        </p:txBody>
      </p:sp>
      <p:pic>
        <p:nvPicPr>
          <p:cNvPr id="9" name="Picture 8">
            <a:extLst>
              <a:ext uri="{FF2B5EF4-FFF2-40B4-BE49-F238E27FC236}">
                <a16:creationId xmlns:a16="http://schemas.microsoft.com/office/drawing/2014/main" id="{6AC88A24-32E8-05A2-29B7-5C6EDFA46B3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841635" y="6293175"/>
            <a:ext cx="14241595" cy="5542054"/>
          </a:xfrm>
          <a:prstGeom prst="rect">
            <a:avLst/>
          </a:prstGeom>
        </p:spPr>
      </p:pic>
    </p:spTree>
    <p:extLst>
      <p:ext uri="{BB962C8B-B14F-4D97-AF65-F5344CB8AC3E}">
        <p14:creationId xmlns:p14="http://schemas.microsoft.com/office/powerpoint/2010/main" val="1193491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E7D88-0F5F-1395-2A49-C9AD511318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23BF0A-B8C0-4852-078E-60009063DB27}"/>
              </a:ext>
            </a:extLst>
          </p:cNvPr>
          <p:cNvSpPr txBox="1">
            <a:spLocks/>
          </p:cNvSpPr>
          <p:nvPr/>
        </p:nvSpPr>
        <p:spPr>
          <a:xfrm>
            <a:off x="3307677" y="596493"/>
            <a:ext cx="10994248" cy="1381421"/>
          </a:xfrm>
          <a:prstGeom prst="rect">
            <a:avLst/>
          </a:prstGeom>
        </p:spPr>
        <p:txBody>
          <a:bodyPr wrap="square" lIns="0" tIns="0" rIns="0" bIns="0">
            <a:normAutofit fontScale="67500" lnSpcReduction="200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Invisible Wounds: PTSD in the Family Context Continued</a:t>
            </a:r>
          </a:p>
        </p:txBody>
      </p:sp>
      <p:cxnSp>
        <p:nvCxnSpPr>
          <p:cNvPr id="4" name="Straight Connector 3">
            <a:extLst>
              <a:ext uri="{FF2B5EF4-FFF2-40B4-BE49-F238E27FC236}">
                <a16:creationId xmlns:a16="http://schemas.microsoft.com/office/drawing/2014/main" id="{35E64905-7346-1026-C109-F798B1606A8E}"/>
              </a:ext>
              <a:ext uri="{C183D7F6-B498-43B3-948B-1728B52AA6E4}">
                <adec:decorative xmlns:adec="http://schemas.microsoft.com/office/drawing/2017/decorative" val="1"/>
              </a:ext>
            </a:extLst>
          </p:cNvPr>
          <p:cNvCxnSpPr>
            <a:cxnSpLocks/>
          </p:cNvCxnSpPr>
          <p:nvPr/>
        </p:nvCxnSpPr>
        <p:spPr>
          <a:xfrm flipH="1">
            <a:off x="3362761" y="2032847"/>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FB81E5EB-07EA-BA90-6727-195989990A0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
        <p:nvSpPr>
          <p:cNvPr id="6" name="Content Placeholder 2">
            <a:extLst>
              <a:ext uri="{FF2B5EF4-FFF2-40B4-BE49-F238E27FC236}">
                <a16:creationId xmlns:a16="http://schemas.microsoft.com/office/drawing/2014/main" id="{419C3947-CD1E-9B5C-B85B-AE8DF4F36CEE}"/>
              </a:ext>
            </a:extLst>
          </p:cNvPr>
          <p:cNvSpPr txBox="1">
            <a:spLocks/>
          </p:cNvSpPr>
          <p:nvPr/>
        </p:nvSpPr>
        <p:spPr>
          <a:xfrm>
            <a:off x="2345329" y="2626921"/>
            <a:ext cx="13597341" cy="8056708"/>
          </a:xfrm>
          <a:prstGeom prst="rect">
            <a:avLst/>
          </a:prstGeom>
        </p:spPr>
        <p:txBody>
          <a:bodyPr wrap="square" lIns="0" tIns="0" rIns="0" bIns="0" anchor="t">
            <a:noAutofit/>
          </a:bodyPr>
          <a:lstStyle>
            <a:lvl1pPr marL="0">
              <a:defRPr sz="7000" b="1" i="0">
                <a:solidFill>
                  <a:srgbClr val="74E6D9"/>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914400">
              <a:spcBef>
                <a:spcPts val="500"/>
              </a:spcBef>
              <a:spcAft>
                <a:spcPts val="500"/>
              </a:spcAft>
            </a:pPr>
            <a:r>
              <a:rPr lang="en-US" sz="4000" kern="0" dirty="0">
                <a:solidFill>
                  <a:srgbClr val="C0504D">
                    <a:lumMod val="60000"/>
                    <a:lumOff val="40000"/>
                  </a:srgbClr>
                </a:solidFill>
                <a:latin typeface="Calibri"/>
                <a:cs typeface="+mn-cs"/>
              </a:rPr>
              <a:t>Signs of Family Adaptation</a:t>
            </a:r>
            <a:br>
              <a:rPr lang="en-US" sz="3800" kern="0" dirty="0">
                <a:solidFill>
                  <a:srgbClr val="C0504D">
                    <a:lumMod val="60000"/>
                    <a:lumOff val="40000"/>
                  </a:srgbClr>
                </a:solidFill>
                <a:latin typeface="Calibri"/>
                <a:cs typeface="+mn-cs"/>
              </a:rPr>
            </a:br>
            <a:r>
              <a:rPr lang="en-US" sz="3800" kern="0" dirty="0">
                <a:solidFill>
                  <a:prstClr val="white"/>
                </a:solidFill>
                <a:latin typeface="Calibri"/>
                <a:cs typeface="+mn-cs"/>
              </a:rPr>
              <a:t>Children taking on parenting roles</a:t>
            </a:r>
          </a:p>
          <a:p>
            <a:pPr algn="ctr" defTabSz="914400">
              <a:spcBef>
                <a:spcPts val="500"/>
              </a:spcBef>
              <a:spcAft>
                <a:spcPts val="500"/>
              </a:spcAft>
            </a:pPr>
            <a:r>
              <a:rPr lang="en-US" sz="3800" b="0" kern="0" dirty="0">
                <a:solidFill>
                  <a:prstClr val="white"/>
                </a:solidFill>
                <a:latin typeface="Calibri"/>
                <a:cs typeface="+mn-cs"/>
              </a:rPr>
              <a:t>Communications patterns become restricted</a:t>
            </a:r>
          </a:p>
          <a:p>
            <a:pPr algn="ctr" defTabSz="914400">
              <a:spcBef>
                <a:spcPts val="500"/>
              </a:spcBef>
              <a:spcAft>
                <a:spcPts val="500"/>
              </a:spcAft>
            </a:pPr>
            <a:r>
              <a:rPr lang="en-US" sz="3800" b="0" kern="0" dirty="0">
                <a:solidFill>
                  <a:prstClr val="white"/>
                </a:solidFill>
                <a:latin typeface="Calibri"/>
                <a:cs typeface="+mn-cs"/>
              </a:rPr>
              <a:t>Social isolation as a family unit</a:t>
            </a:r>
          </a:p>
          <a:p>
            <a:pPr algn="ctr" defTabSz="914400">
              <a:spcBef>
                <a:spcPts val="500"/>
              </a:spcBef>
              <a:spcAft>
                <a:spcPts val="500"/>
              </a:spcAft>
            </a:pPr>
            <a:r>
              <a:rPr lang="en-US" sz="3800" b="0" kern="0" dirty="0">
                <a:solidFill>
                  <a:prstClr val="white"/>
                </a:solidFill>
                <a:latin typeface="Calibri"/>
                <a:cs typeface="+mn-cs"/>
              </a:rPr>
              <a:t>Hypervigilance becomes normalized</a:t>
            </a:r>
          </a:p>
          <a:p>
            <a:pPr algn="ctr" defTabSz="914400">
              <a:spcBef>
                <a:spcPts val="500"/>
              </a:spcBef>
              <a:spcAft>
                <a:spcPts val="500"/>
              </a:spcAft>
            </a:pPr>
            <a:r>
              <a:rPr lang="en-US" sz="3600" kern="0" dirty="0">
                <a:solidFill>
                  <a:srgbClr val="C0504D">
                    <a:lumMod val="60000"/>
                    <a:lumOff val="40000"/>
                  </a:srgbClr>
                </a:solidFill>
                <a:latin typeface="Calibri"/>
              </a:rPr>
              <a:t>Without early intervention, families are forced carry a significant role</a:t>
            </a:r>
            <a:endParaRPr lang="en-US" sz="3800" b="0" kern="0" dirty="0">
              <a:solidFill>
                <a:prstClr val="white"/>
              </a:solidFill>
              <a:latin typeface="Calibri"/>
            </a:endParaRPr>
          </a:p>
        </p:txBody>
      </p:sp>
      <p:pic>
        <p:nvPicPr>
          <p:cNvPr id="9" name="Picture 8">
            <a:extLst>
              <a:ext uri="{FF2B5EF4-FFF2-40B4-BE49-F238E27FC236}">
                <a16:creationId xmlns:a16="http://schemas.microsoft.com/office/drawing/2014/main" id="{88A66D1C-82EA-30F4-B3F5-C3CA1BF6BE6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711546" y="6562774"/>
            <a:ext cx="14241595" cy="5542054"/>
          </a:xfrm>
          <a:prstGeom prst="rect">
            <a:avLst/>
          </a:prstGeom>
        </p:spPr>
      </p:pic>
    </p:spTree>
    <p:extLst>
      <p:ext uri="{BB962C8B-B14F-4D97-AF65-F5344CB8AC3E}">
        <p14:creationId xmlns:p14="http://schemas.microsoft.com/office/powerpoint/2010/main" val="283861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5FDCE-0282-9DDA-CCE0-18E726C31E7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9ED214E4-AAA6-C105-BCA6-8B1AF5BAC4F9}"/>
              </a:ext>
            </a:extLst>
          </p:cNvPr>
          <p:cNvCxnSpPr>
            <a:cxnSpLocks/>
          </p:cNvCxnSpPr>
          <p:nvPr/>
        </p:nvCxnSpPr>
        <p:spPr>
          <a:xfrm flipH="1">
            <a:off x="410356" y="2704576"/>
            <a:ext cx="552994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military officer saluting&#10;&#10;AI-generated content may be incorrect.">
            <a:extLst>
              <a:ext uri="{FF2B5EF4-FFF2-40B4-BE49-F238E27FC236}">
                <a16:creationId xmlns:a16="http://schemas.microsoft.com/office/drawing/2014/main" id="{1D153304-BE6F-5B29-F158-E77EDA0B21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4548" y="0"/>
            <a:ext cx="2427098" cy="2593358"/>
          </a:xfrm>
          <a:prstGeom prst="rect">
            <a:avLst/>
          </a:prstGeom>
        </p:spPr>
      </p:pic>
      <p:sp>
        <p:nvSpPr>
          <p:cNvPr id="3" name="Title 1">
            <a:extLst>
              <a:ext uri="{FF2B5EF4-FFF2-40B4-BE49-F238E27FC236}">
                <a16:creationId xmlns:a16="http://schemas.microsoft.com/office/drawing/2014/main" id="{71260B7D-08EF-76BF-6174-71B8D4E83501}"/>
              </a:ext>
            </a:extLst>
          </p:cNvPr>
          <p:cNvSpPr txBox="1">
            <a:spLocks/>
          </p:cNvSpPr>
          <p:nvPr/>
        </p:nvSpPr>
        <p:spPr>
          <a:xfrm>
            <a:off x="410355" y="461913"/>
            <a:ext cx="13068733"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Traumatic Brain Injury (TBI) and Family Dynamics</a:t>
            </a:r>
          </a:p>
        </p:txBody>
      </p:sp>
      <p:sp>
        <p:nvSpPr>
          <p:cNvPr id="12" name="Shape 1">
            <a:extLst>
              <a:ext uri="{FF2B5EF4-FFF2-40B4-BE49-F238E27FC236}">
                <a16:creationId xmlns:a16="http://schemas.microsoft.com/office/drawing/2014/main" id="{54297405-9831-4ECD-7D79-046AB348029D}"/>
              </a:ext>
            </a:extLst>
          </p:cNvPr>
          <p:cNvSpPr/>
          <p:nvPr/>
        </p:nvSpPr>
        <p:spPr>
          <a:xfrm>
            <a:off x="345400" y="3612603"/>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Box 19">
            <a:extLst>
              <a:ext uri="{FF2B5EF4-FFF2-40B4-BE49-F238E27FC236}">
                <a16:creationId xmlns:a16="http://schemas.microsoft.com/office/drawing/2014/main" id="{EE99041E-066C-9F5E-638E-DE934FA4F9D2}"/>
              </a:ext>
            </a:extLst>
          </p:cNvPr>
          <p:cNvSpPr txBox="1"/>
          <p:nvPr/>
        </p:nvSpPr>
        <p:spPr>
          <a:xfrm>
            <a:off x="616353" y="3682760"/>
            <a:ext cx="4626591" cy="584775"/>
          </a:xfrm>
          <a:prstGeom prst="rect">
            <a:avLst/>
          </a:prstGeom>
          <a:noFill/>
        </p:spPr>
        <p:txBody>
          <a:bodyPr wrap="square" rtlCol="0">
            <a:spAutoFit/>
          </a:bodyPr>
          <a:lstStyle/>
          <a:p>
            <a:r>
              <a:rPr lang="en-US" sz="3200" b="1" u="sng" dirty="0">
                <a:solidFill>
                  <a:schemeClr val="accent1"/>
                </a:solidFill>
              </a:rPr>
              <a:t>Cognitive Challenges</a:t>
            </a:r>
            <a:endParaRPr lang="en-US" dirty="0"/>
          </a:p>
        </p:txBody>
      </p:sp>
      <p:sp>
        <p:nvSpPr>
          <p:cNvPr id="21" name="TextBox 20">
            <a:extLst>
              <a:ext uri="{FF2B5EF4-FFF2-40B4-BE49-F238E27FC236}">
                <a16:creationId xmlns:a16="http://schemas.microsoft.com/office/drawing/2014/main" id="{C7F99586-9EC9-2AB7-D2DC-8E2FA405C946}"/>
              </a:ext>
            </a:extLst>
          </p:cNvPr>
          <p:cNvSpPr txBox="1"/>
          <p:nvPr/>
        </p:nvSpPr>
        <p:spPr>
          <a:xfrm>
            <a:off x="616354" y="4324328"/>
            <a:ext cx="3679875" cy="3108543"/>
          </a:xfrm>
          <a:prstGeom prst="rect">
            <a:avLst/>
          </a:prstGeom>
          <a:noFill/>
        </p:spPr>
        <p:txBody>
          <a:bodyPr wrap="square" rtlCol="0">
            <a:spAutoFit/>
          </a:bodyPr>
          <a:lstStyle/>
          <a:p>
            <a:r>
              <a:rPr lang="en-US" sz="2800" dirty="0"/>
              <a:t>Memory problems, difficulty concentrating, and slowed processing speed can frustrate both the veteran and family members</a:t>
            </a:r>
          </a:p>
        </p:txBody>
      </p:sp>
      <p:sp>
        <p:nvSpPr>
          <p:cNvPr id="4" name="Shape 1">
            <a:extLst>
              <a:ext uri="{FF2B5EF4-FFF2-40B4-BE49-F238E27FC236}">
                <a16:creationId xmlns:a16="http://schemas.microsoft.com/office/drawing/2014/main" id="{A6553221-F91D-2C52-8F5B-B35332F11CB3}"/>
              </a:ext>
            </a:extLst>
          </p:cNvPr>
          <p:cNvSpPr/>
          <p:nvPr/>
        </p:nvSpPr>
        <p:spPr>
          <a:xfrm>
            <a:off x="4750659" y="3621677"/>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hape 1">
            <a:extLst>
              <a:ext uri="{FF2B5EF4-FFF2-40B4-BE49-F238E27FC236}">
                <a16:creationId xmlns:a16="http://schemas.microsoft.com/office/drawing/2014/main" id="{D772A192-407C-0F97-AE44-598E14D8D384}"/>
              </a:ext>
            </a:extLst>
          </p:cNvPr>
          <p:cNvSpPr/>
          <p:nvPr/>
        </p:nvSpPr>
        <p:spPr>
          <a:xfrm>
            <a:off x="13479089" y="3612604"/>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hape 1">
            <a:extLst>
              <a:ext uri="{FF2B5EF4-FFF2-40B4-BE49-F238E27FC236}">
                <a16:creationId xmlns:a16="http://schemas.microsoft.com/office/drawing/2014/main" id="{3EEE6990-59D3-2A99-EECB-DCD40A1EF9B3}"/>
              </a:ext>
            </a:extLst>
          </p:cNvPr>
          <p:cNvSpPr/>
          <p:nvPr/>
        </p:nvSpPr>
        <p:spPr>
          <a:xfrm>
            <a:off x="9117410" y="3612602"/>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TextBox 9">
            <a:extLst>
              <a:ext uri="{FF2B5EF4-FFF2-40B4-BE49-F238E27FC236}">
                <a16:creationId xmlns:a16="http://schemas.microsoft.com/office/drawing/2014/main" id="{8D392EE3-E27D-4FEF-19D4-5876FB8302D6}"/>
              </a:ext>
            </a:extLst>
          </p:cNvPr>
          <p:cNvSpPr txBox="1"/>
          <p:nvPr/>
        </p:nvSpPr>
        <p:spPr>
          <a:xfrm>
            <a:off x="5026086" y="3711156"/>
            <a:ext cx="4626591" cy="584775"/>
          </a:xfrm>
          <a:prstGeom prst="rect">
            <a:avLst/>
          </a:prstGeom>
          <a:noFill/>
        </p:spPr>
        <p:txBody>
          <a:bodyPr wrap="square" rtlCol="0">
            <a:spAutoFit/>
          </a:bodyPr>
          <a:lstStyle/>
          <a:p>
            <a:r>
              <a:rPr lang="en-US" sz="3200" b="1" u="sng" dirty="0">
                <a:solidFill>
                  <a:schemeClr val="accent1"/>
                </a:solidFill>
              </a:rPr>
              <a:t>Personality Changes</a:t>
            </a:r>
            <a:endParaRPr lang="en-US" dirty="0"/>
          </a:p>
        </p:txBody>
      </p:sp>
      <p:sp>
        <p:nvSpPr>
          <p:cNvPr id="11" name="TextBox 10">
            <a:extLst>
              <a:ext uri="{FF2B5EF4-FFF2-40B4-BE49-F238E27FC236}">
                <a16:creationId xmlns:a16="http://schemas.microsoft.com/office/drawing/2014/main" id="{46CD0957-417A-9450-7260-321D801A9A00}"/>
              </a:ext>
            </a:extLst>
          </p:cNvPr>
          <p:cNvSpPr txBox="1"/>
          <p:nvPr/>
        </p:nvSpPr>
        <p:spPr>
          <a:xfrm>
            <a:off x="5004754" y="4385411"/>
            <a:ext cx="3679875" cy="2246769"/>
          </a:xfrm>
          <a:prstGeom prst="rect">
            <a:avLst/>
          </a:prstGeom>
          <a:noFill/>
        </p:spPr>
        <p:txBody>
          <a:bodyPr wrap="square" rtlCol="0">
            <a:spAutoFit/>
          </a:bodyPr>
          <a:lstStyle/>
          <a:p>
            <a:r>
              <a:rPr lang="en-US" sz="2800" dirty="0"/>
              <a:t>Family members may feel they’re living with a different person than the one they knew before injury </a:t>
            </a:r>
          </a:p>
        </p:txBody>
      </p:sp>
      <p:sp>
        <p:nvSpPr>
          <p:cNvPr id="13" name="TextBox 12">
            <a:extLst>
              <a:ext uri="{FF2B5EF4-FFF2-40B4-BE49-F238E27FC236}">
                <a16:creationId xmlns:a16="http://schemas.microsoft.com/office/drawing/2014/main" id="{EF7AE67D-F964-12E7-2EE2-DC8B8DF21614}"/>
              </a:ext>
            </a:extLst>
          </p:cNvPr>
          <p:cNvSpPr txBox="1"/>
          <p:nvPr/>
        </p:nvSpPr>
        <p:spPr>
          <a:xfrm>
            <a:off x="9429066" y="3739552"/>
            <a:ext cx="4626591" cy="584775"/>
          </a:xfrm>
          <a:prstGeom prst="rect">
            <a:avLst/>
          </a:prstGeom>
          <a:noFill/>
        </p:spPr>
        <p:txBody>
          <a:bodyPr wrap="square" rtlCol="0">
            <a:spAutoFit/>
          </a:bodyPr>
          <a:lstStyle/>
          <a:p>
            <a:r>
              <a:rPr lang="en-US" sz="3200" b="1" u="sng" dirty="0">
                <a:solidFill>
                  <a:schemeClr val="accent1"/>
                </a:solidFill>
              </a:rPr>
              <a:t>Caregiver Burden</a:t>
            </a:r>
            <a:endParaRPr lang="en-US" dirty="0"/>
          </a:p>
        </p:txBody>
      </p:sp>
      <p:sp>
        <p:nvSpPr>
          <p:cNvPr id="14" name="TextBox 13">
            <a:extLst>
              <a:ext uri="{FF2B5EF4-FFF2-40B4-BE49-F238E27FC236}">
                <a16:creationId xmlns:a16="http://schemas.microsoft.com/office/drawing/2014/main" id="{83489829-E67B-440F-6B95-C6AA06DFD375}"/>
              </a:ext>
            </a:extLst>
          </p:cNvPr>
          <p:cNvSpPr txBox="1"/>
          <p:nvPr/>
        </p:nvSpPr>
        <p:spPr>
          <a:xfrm>
            <a:off x="9482377" y="4352723"/>
            <a:ext cx="3679875" cy="2677656"/>
          </a:xfrm>
          <a:prstGeom prst="rect">
            <a:avLst/>
          </a:prstGeom>
          <a:noFill/>
        </p:spPr>
        <p:txBody>
          <a:bodyPr wrap="square" rtlCol="0">
            <a:spAutoFit/>
          </a:bodyPr>
          <a:lstStyle/>
          <a:p>
            <a:r>
              <a:rPr lang="en-US" sz="2800" dirty="0"/>
              <a:t>Spouses often become care coordinators and daily support providers, managing medical appointments, and medication</a:t>
            </a:r>
          </a:p>
        </p:txBody>
      </p:sp>
      <p:sp>
        <p:nvSpPr>
          <p:cNvPr id="15" name="TextBox 14">
            <a:extLst>
              <a:ext uri="{FF2B5EF4-FFF2-40B4-BE49-F238E27FC236}">
                <a16:creationId xmlns:a16="http://schemas.microsoft.com/office/drawing/2014/main" id="{5FF16976-A2F8-3AE7-C447-5F25BF994B7A}"/>
              </a:ext>
            </a:extLst>
          </p:cNvPr>
          <p:cNvSpPr txBox="1"/>
          <p:nvPr/>
        </p:nvSpPr>
        <p:spPr>
          <a:xfrm>
            <a:off x="13906689" y="3782593"/>
            <a:ext cx="4626591" cy="584775"/>
          </a:xfrm>
          <a:prstGeom prst="rect">
            <a:avLst/>
          </a:prstGeom>
          <a:noFill/>
        </p:spPr>
        <p:txBody>
          <a:bodyPr wrap="square" rtlCol="0">
            <a:spAutoFit/>
          </a:bodyPr>
          <a:lstStyle/>
          <a:p>
            <a:r>
              <a:rPr lang="en-US" sz="3200" b="1" u="sng" dirty="0">
                <a:solidFill>
                  <a:schemeClr val="accent1"/>
                </a:solidFill>
              </a:rPr>
              <a:t>Child Adjustment</a:t>
            </a:r>
            <a:endParaRPr lang="en-US" dirty="0"/>
          </a:p>
        </p:txBody>
      </p:sp>
      <p:sp>
        <p:nvSpPr>
          <p:cNvPr id="16" name="TextBox 15">
            <a:extLst>
              <a:ext uri="{FF2B5EF4-FFF2-40B4-BE49-F238E27FC236}">
                <a16:creationId xmlns:a16="http://schemas.microsoft.com/office/drawing/2014/main" id="{7C94436E-84B4-522E-1FB7-CF46DA736349}"/>
              </a:ext>
            </a:extLst>
          </p:cNvPr>
          <p:cNvSpPr txBox="1"/>
          <p:nvPr/>
        </p:nvSpPr>
        <p:spPr>
          <a:xfrm>
            <a:off x="13735429" y="4367368"/>
            <a:ext cx="3679875" cy="3108543"/>
          </a:xfrm>
          <a:prstGeom prst="rect">
            <a:avLst/>
          </a:prstGeom>
          <a:noFill/>
        </p:spPr>
        <p:txBody>
          <a:bodyPr wrap="square" rtlCol="0">
            <a:spAutoFit/>
          </a:bodyPr>
          <a:lstStyle/>
          <a:p>
            <a:r>
              <a:rPr lang="en-US" sz="2800" dirty="0"/>
              <a:t>Children may struggle to understand why their parents forgets things, gets angry unexpectedly, or can’t participate in noisy activities</a:t>
            </a:r>
          </a:p>
        </p:txBody>
      </p:sp>
      <p:pic>
        <p:nvPicPr>
          <p:cNvPr id="25" name="Graphic 24" descr="Brain in head with solid fill">
            <a:extLst>
              <a:ext uri="{FF2B5EF4-FFF2-40B4-BE49-F238E27FC236}">
                <a16:creationId xmlns:a16="http://schemas.microsoft.com/office/drawing/2014/main" id="{63F563A4-60A5-D1D6-3CBA-64D794F557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3259" y="7313385"/>
            <a:ext cx="914400" cy="914400"/>
          </a:xfrm>
          <a:prstGeom prst="rect">
            <a:avLst/>
          </a:prstGeom>
        </p:spPr>
      </p:pic>
      <p:pic>
        <p:nvPicPr>
          <p:cNvPr id="34" name="Graphic 33" descr="Hurdle with solid fill">
            <a:extLst>
              <a:ext uri="{FF2B5EF4-FFF2-40B4-BE49-F238E27FC236}">
                <a16:creationId xmlns:a16="http://schemas.microsoft.com/office/drawing/2014/main" id="{C5BAA466-7D87-3ACB-A86D-AA62482D89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24603" y="7313385"/>
            <a:ext cx="914400" cy="914400"/>
          </a:xfrm>
          <a:prstGeom prst="rect">
            <a:avLst/>
          </a:prstGeom>
        </p:spPr>
      </p:pic>
      <p:pic>
        <p:nvPicPr>
          <p:cNvPr id="38" name="Graphic 37" descr="Weights Uneven with solid fill">
            <a:extLst>
              <a:ext uri="{FF2B5EF4-FFF2-40B4-BE49-F238E27FC236}">
                <a16:creationId xmlns:a16="http://schemas.microsoft.com/office/drawing/2014/main" id="{1819533B-1CB8-CB2C-BF36-4EA87E4EDF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60254" y="7313385"/>
            <a:ext cx="914400" cy="914400"/>
          </a:xfrm>
          <a:prstGeom prst="rect">
            <a:avLst/>
          </a:prstGeom>
        </p:spPr>
      </p:pic>
      <p:pic>
        <p:nvPicPr>
          <p:cNvPr id="40" name="Graphic 39" descr="Rollercoaster Down with solid fill">
            <a:extLst>
              <a:ext uri="{FF2B5EF4-FFF2-40B4-BE49-F238E27FC236}">
                <a16:creationId xmlns:a16="http://schemas.microsoft.com/office/drawing/2014/main" id="{148EAC1A-42AA-213C-7D27-0B0A00397D9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500904" y="7313385"/>
            <a:ext cx="914400" cy="914400"/>
          </a:xfrm>
          <a:prstGeom prst="rect">
            <a:avLst/>
          </a:prstGeom>
        </p:spPr>
      </p:pic>
    </p:spTree>
    <p:extLst>
      <p:ext uri="{BB962C8B-B14F-4D97-AF65-F5344CB8AC3E}">
        <p14:creationId xmlns:p14="http://schemas.microsoft.com/office/powerpoint/2010/main" val="227312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CFD35-CEC5-A482-4795-755617B77EA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3670AF4-97C5-4C07-F8A7-69745B7E2862}"/>
              </a:ext>
            </a:extLst>
          </p:cNvPr>
          <p:cNvSpPr txBox="1">
            <a:spLocks/>
          </p:cNvSpPr>
          <p:nvPr/>
        </p:nvSpPr>
        <p:spPr>
          <a:xfrm>
            <a:off x="3399060" y="779694"/>
            <a:ext cx="14131645"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Substance Use Concerns</a:t>
            </a:r>
          </a:p>
        </p:txBody>
      </p:sp>
      <p:cxnSp>
        <p:nvCxnSpPr>
          <p:cNvPr id="12" name="Straight Connector 11">
            <a:extLst>
              <a:ext uri="{FF2B5EF4-FFF2-40B4-BE49-F238E27FC236}">
                <a16:creationId xmlns:a16="http://schemas.microsoft.com/office/drawing/2014/main" id="{62E62A13-594F-4DDC-7CBE-BD69F10D3144}"/>
              </a:ext>
            </a:extLst>
          </p:cNvPr>
          <p:cNvCxnSpPr>
            <a:cxnSpLocks/>
          </p:cNvCxnSpPr>
          <p:nvPr/>
        </p:nvCxnSpPr>
        <p:spPr>
          <a:xfrm flipH="1">
            <a:off x="2781901" y="4869763"/>
            <a:ext cx="3167417"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99F0C59C-46B8-4145-386C-5BC54D1426DF}"/>
              </a:ext>
            </a:extLst>
          </p:cNvPr>
          <p:cNvCxnSpPr>
            <a:cxnSpLocks/>
          </p:cNvCxnSpPr>
          <p:nvPr/>
        </p:nvCxnSpPr>
        <p:spPr>
          <a:xfrm flipH="1">
            <a:off x="12074858" y="4762129"/>
            <a:ext cx="3167417"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223B6525-F6B4-1342-70C4-DCA909A01EF2}"/>
              </a:ext>
            </a:extLst>
          </p:cNvPr>
          <p:cNvCxnSpPr>
            <a:cxnSpLocks/>
          </p:cNvCxnSpPr>
          <p:nvPr/>
        </p:nvCxnSpPr>
        <p:spPr>
          <a:xfrm flipH="1">
            <a:off x="2745105" y="8646293"/>
            <a:ext cx="3167417"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FE244A5-7AC4-AD71-4A35-45F8B4F2C03B}"/>
              </a:ext>
            </a:extLst>
          </p:cNvPr>
          <p:cNvCxnSpPr>
            <a:cxnSpLocks/>
          </p:cNvCxnSpPr>
          <p:nvPr/>
        </p:nvCxnSpPr>
        <p:spPr>
          <a:xfrm flipH="1">
            <a:off x="12508634" y="8029435"/>
            <a:ext cx="3167417"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pic>
        <p:nvPicPr>
          <p:cNvPr id="23" name="Graphic 22" descr="Circles with lines with solid fill">
            <a:extLst>
              <a:ext uri="{FF2B5EF4-FFF2-40B4-BE49-F238E27FC236}">
                <a16:creationId xmlns:a16="http://schemas.microsoft.com/office/drawing/2014/main" id="{3E5F0CCE-B770-C530-A9E2-D37E4503689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665394">
            <a:off x="5408861" y="2303593"/>
            <a:ext cx="7193845" cy="7193845"/>
          </a:xfrm>
          <a:prstGeom prst="rect">
            <a:avLst/>
          </a:prstGeom>
        </p:spPr>
      </p:pic>
      <p:pic>
        <p:nvPicPr>
          <p:cNvPr id="25" name="Graphic 24" descr="Bottle with solid fill">
            <a:extLst>
              <a:ext uri="{FF2B5EF4-FFF2-40B4-BE49-F238E27FC236}">
                <a16:creationId xmlns:a16="http://schemas.microsoft.com/office/drawing/2014/main" id="{5C8C045E-CB4C-6373-2532-DA8ACC501D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32171" y="4011739"/>
            <a:ext cx="914400" cy="914400"/>
          </a:xfrm>
          <a:prstGeom prst="rect">
            <a:avLst/>
          </a:prstGeom>
        </p:spPr>
      </p:pic>
      <p:pic>
        <p:nvPicPr>
          <p:cNvPr id="27" name="Graphic 26" descr="Medicine with solid fill">
            <a:extLst>
              <a:ext uri="{FF2B5EF4-FFF2-40B4-BE49-F238E27FC236}">
                <a16:creationId xmlns:a16="http://schemas.microsoft.com/office/drawing/2014/main" id="{99D57CA6-E82C-1DA6-6BD5-8A9527ECF77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36343" y="4011739"/>
            <a:ext cx="914400" cy="914400"/>
          </a:xfrm>
          <a:prstGeom prst="rect">
            <a:avLst/>
          </a:prstGeom>
        </p:spPr>
      </p:pic>
      <p:pic>
        <p:nvPicPr>
          <p:cNvPr id="29" name="Graphic 28" descr="Open hand with solid fill">
            <a:extLst>
              <a:ext uri="{FF2B5EF4-FFF2-40B4-BE49-F238E27FC236}">
                <a16:creationId xmlns:a16="http://schemas.microsoft.com/office/drawing/2014/main" id="{5BFCBD3C-C4F1-C494-5B12-227E6661E9F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37442" y="7006178"/>
            <a:ext cx="914400" cy="914400"/>
          </a:xfrm>
          <a:prstGeom prst="rect">
            <a:avLst/>
          </a:prstGeom>
        </p:spPr>
      </p:pic>
      <p:pic>
        <p:nvPicPr>
          <p:cNvPr id="31" name="Graphic 30" descr="Family with two children with solid fill">
            <a:extLst>
              <a:ext uri="{FF2B5EF4-FFF2-40B4-BE49-F238E27FC236}">
                <a16:creationId xmlns:a16="http://schemas.microsoft.com/office/drawing/2014/main" id="{05EA3E51-3C7C-C7EB-C812-323F3A9B475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007683" y="6853778"/>
            <a:ext cx="914400" cy="914400"/>
          </a:xfrm>
          <a:prstGeom prst="rect">
            <a:avLst/>
          </a:prstGeom>
        </p:spPr>
      </p:pic>
      <p:sp>
        <p:nvSpPr>
          <p:cNvPr id="32" name="TextBox 31">
            <a:extLst>
              <a:ext uri="{FF2B5EF4-FFF2-40B4-BE49-F238E27FC236}">
                <a16:creationId xmlns:a16="http://schemas.microsoft.com/office/drawing/2014/main" id="{C08BE83E-61EA-7671-A91F-E4F510687235}"/>
              </a:ext>
            </a:extLst>
          </p:cNvPr>
          <p:cNvSpPr txBox="1"/>
          <p:nvPr/>
        </p:nvSpPr>
        <p:spPr>
          <a:xfrm>
            <a:off x="1517253" y="3631246"/>
            <a:ext cx="5696715" cy="954107"/>
          </a:xfrm>
          <a:prstGeom prst="rect">
            <a:avLst/>
          </a:prstGeom>
          <a:noFill/>
        </p:spPr>
        <p:txBody>
          <a:bodyPr wrap="square" rtlCol="0">
            <a:spAutoFit/>
          </a:bodyPr>
          <a:lstStyle/>
          <a:p>
            <a:pPr algn="ctr"/>
            <a:r>
              <a:rPr lang="en-US" sz="2000" b="1" u="sng" dirty="0">
                <a:solidFill>
                  <a:schemeClr val="bg2"/>
                </a:solidFill>
                <a:latin typeface="+mj-lt"/>
              </a:rPr>
              <a:t>Self-Medication</a:t>
            </a:r>
          </a:p>
          <a:p>
            <a:endParaRPr lang="en-US" dirty="0">
              <a:solidFill>
                <a:schemeClr val="bg2"/>
              </a:solidFill>
              <a:latin typeface="+mj-lt"/>
            </a:endParaRPr>
          </a:p>
          <a:p>
            <a:pPr algn="ctr"/>
            <a:r>
              <a:rPr lang="en-US" dirty="0">
                <a:solidFill>
                  <a:schemeClr val="bg2"/>
                </a:solidFill>
                <a:latin typeface="+mj-lt"/>
              </a:rPr>
              <a:t>To manage pain trauma symptoms</a:t>
            </a:r>
          </a:p>
        </p:txBody>
      </p:sp>
      <p:sp>
        <p:nvSpPr>
          <p:cNvPr id="33" name="TextBox 32">
            <a:extLst>
              <a:ext uri="{FF2B5EF4-FFF2-40B4-BE49-F238E27FC236}">
                <a16:creationId xmlns:a16="http://schemas.microsoft.com/office/drawing/2014/main" id="{C77626CF-AB57-DDAD-B01F-1F7C20302530}"/>
              </a:ext>
            </a:extLst>
          </p:cNvPr>
          <p:cNvSpPr txBox="1"/>
          <p:nvPr/>
        </p:nvSpPr>
        <p:spPr>
          <a:xfrm>
            <a:off x="10950743" y="3396558"/>
            <a:ext cx="4803944" cy="1200329"/>
          </a:xfrm>
          <a:prstGeom prst="rect">
            <a:avLst/>
          </a:prstGeom>
          <a:noFill/>
        </p:spPr>
        <p:txBody>
          <a:bodyPr wrap="square" rtlCol="0">
            <a:spAutoFit/>
          </a:bodyPr>
          <a:lstStyle/>
          <a:p>
            <a:pPr algn="ctr"/>
            <a:r>
              <a:rPr lang="en-US" b="1" u="sng" dirty="0">
                <a:solidFill>
                  <a:schemeClr val="bg2"/>
                </a:solidFill>
                <a:latin typeface="+mj-lt"/>
              </a:rPr>
              <a:t>Pain Management</a:t>
            </a:r>
          </a:p>
          <a:p>
            <a:endParaRPr lang="en-US" dirty="0">
              <a:solidFill>
                <a:schemeClr val="bg2"/>
              </a:solidFill>
              <a:latin typeface="+mj-lt"/>
            </a:endParaRPr>
          </a:p>
          <a:p>
            <a:pPr algn="ctr"/>
            <a:r>
              <a:rPr lang="en-US" dirty="0">
                <a:solidFill>
                  <a:schemeClr val="bg2"/>
                </a:solidFill>
                <a:latin typeface="+mj-lt"/>
              </a:rPr>
              <a:t>Prescription medications for combat injuries can lead to dependence</a:t>
            </a:r>
          </a:p>
        </p:txBody>
      </p:sp>
      <p:sp>
        <p:nvSpPr>
          <p:cNvPr id="34" name="TextBox 33">
            <a:extLst>
              <a:ext uri="{FF2B5EF4-FFF2-40B4-BE49-F238E27FC236}">
                <a16:creationId xmlns:a16="http://schemas.microsoft.com/office/drawing/2014/main" id="{CBE826E1-4BC8-AA46-0429-00AA10046E56}"/>
              </a:ext>
            </a:extLst>
          </p:cNvPr>
          <p:cNvSpPr txBox="1"/>
          <p:nvPr/>
        </p:nvSpPr>
        <p:spPr>
          <a:xfrm>
            <a:off x="1160206" y="6853778"/>
            <a:ext cx="5696715" cy="1508105"/>
          </a:xfrm>
          <a:prstGeom prst="rect">
            <a:avLst/>
          </a:prstGeom>
          <a:noFill/>
        </p:spPr>
        <p:txBody>
          <a:bodyPr wrap="square" rtlCol="0">
            <a:spAutoFit/>
          </a:bodyPr>
          <a:lstStyle/>
          <a:p>
            <a:pPr algn="ctr"/>
            <a:r>
              <a:rPr lang="en-US" sz="2000" b="1" u="sng" dirty="0">
                <a:solidFill>
                  <a:schemeClr val="bg2"/>
                </a:solidFill>
                <a:latin typeface="+mj-lt"/>
              </a:rPr>
              <a:t>Recovery Support</a:t>
            </a:r>
          </a:p>
          <a:p>
            <a:endParaRPr lang="en-US" dirty="0">
              <a:solidFill>
                <a:schemeClr val="bg2"/>
              </a:solidFill>
              <a:latin typeface="+mj-lt"/>
            </a:endParaRPr>
          </a:p>
          <a:p>
            <a:pPr algn="ctr"/>
            <a:r>
              <a:rPr lang="en-US" dirty="0">
                <a:solidFill>
                  <a:schemeClr val="bg2"/>
                </a:solidFill>
                <a:latin typeface="+mj-lt"/>
              </a:rPr>
              <a:t>Families need guidance on supporting recovery without enabling, setting boundaries, and accessing their own support resources</a:t>
            </a:r>
          </a:p>
        </p:txBody>
      </p:sp>
      <p:sp>
        <p:nvSpPr>
          <p:cNvPr id="35" name="TextBox 34">
            <a:extLst>
              <a:ext uri="{FF2B5EF4-FFF2-40B4-BE49-F238E27FC236}">
                <a16:creationId xmlns:a16="http://schemas.microsoft.com/office/drawing/2014/main" id="{5C797311-4F9E-01E0-A8B3-76F6AFE397EF}"/>
              </a:ext>
            </a:extLst>
          </p:cNvPr>
          <p:cNvSpPr txBox="1"/>
          <p:nvPr/>
        </p:nvSpPr>
        <p:spPr>
          <a:xfrm>
            <a:off x="11690370" y="6853778"/>
            <a:ext cx="4803944" cy="923330"/>
          </a:xfrm>
          <a:prstGeom prst="rect">
            <a:avLst/>
          </a:prstGeom>
          <a:noFill/>
        </p:spPr>
        <p:txBody>
          <a:bodyPr wrap="square" rtlCol="0">
            <a:spAutoFit/>
          </a:bodyPr>
          <a:lstStyle/>
          <a:p>
            <a:pPr algn="ctr"/>
            <a:r>
              <a:rPr lang="en-US" b="1" u="sng" dirty="0">
                <a:solidFill>
                  <a:schemeClr val="bg2"/>
                </a:solidFill>
                <a:latin typeface="+mj-lt"/>
              </a:rPr>
              <a:t>Family Impact</a:t>
            </a:r>
          </a:p>
          <a:p>
            <a:endParaRPr lang="en-US" dirty="0">
              <a:solidFill>
                <a:schemeClr val="bg2"/>
              </a:solidFill>
              <a:latin typeface="+mj-lt"/>
            </a:endParaRPr>
          </a:p>
          <a:p>
            <a:pPr algn="ctr"/>
            <a:r>
              <a:rPr lang="en-US" dirty="0">
                <a:solidFill>
                  <a:schemeClr val="bg2"/>
                </a:solidFill>
                <a:latin typeface="+mj-lt"/>
              </a:rPr>
              <a:t>Substance use creates unpredictability </a:t>
            </a:r>
          </a:p>
        </p:txBody>
      </p:sp>
      <p:pic>
        <p:nvPicPr>
          <p:cNvPr id="36" name="Picture 35">
            <a:extLst>
              <a:ext uri="{FF2B5EF4-FFF2-40B4-BE49-F238E27FC236}">
                <a16:creationId xmlns:a16="http://schemas.microsoft.com/office/drawing/2014/main" id="{8062620E-CD6C-4EF9-E60A-31116895561A}"/>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Tree>
    <p:extLst>
      <p:ext uri="{BB962C8B-B14F-4D97-AF65-F5344CB8AC3E}">
        <p14:creationId xmlns:p14="http://schemas.microsoft.com/office/powerpoint/2010/main" val="1516299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38BE-724A-1808-D1AB-0894D2877DF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6B6C26D-22B9-49A4-2FFA-AB5E29FEFEBD}"/>
              </a:ext>
            </a:extLst>
          </p:cNvPr>
          <p:cNvSpPr txBox="1">
            <a:spLocks/>
          </p:cNvSpPr>
          <p:nvPr/>
        </p:nvSpPr>
        <p:spPr>
          <a:xfrm>
            <a:off x="1417930" y="650509"/>
            <a:ext cx="15977676"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Financial and Housing Insecurity </a:t>
            </a:r>
          </a:p>
        </p:txBody>
      </p:sp>
      <p:cxnSp>
        <p:nvCxnSpPr>
          <p:cNvPr id="12" name="Straight Connector 11">
            <a:extLst>
              <a:ext uri="{FF2B5EF4-FFF2-40B4-BE49-F238E27FC236}">
                <a16:creationId xmlns:a16="http://schemas.microsoft.com/office/drawing/2014/main" id="{77F5DA7D-82D4-BA50-1569-AAA4E6D7AE36}"/>
              </a:ext>
            </a:extLst>
          </p:cNvPr>
          <p:cNvCxnSpPr>
            <a:cxnSpLocks/>
          </p:cNvCxnSpPr>
          <p:nvPr/>
        </p:nvCxnSpPr>
        <p:spPr>
          <a:xfrm flipH="1">
            <a:off x="1997281" y="5413495"/>
            <a:ext cx="3167417"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386A87EA-E315-A6A3-BC23-AB03A762B4F4}"/>
              </a:ext>
            </a:extLst>
          </p:cNvPr>
          <p:cNvSpPr txBox="1"/>
          <p:nvPr/>
        </p:nvSpPr>
        <p:spPr>
          <a:xfrm>
            <a:off x="1442890" y="5911332"/>
            <a:ext cx="4338295" cy="1508105"/>
          </a:xfrm>
          <a:prstGeom prst="rect">
            <a:avLst/>
          </a:prstGeom>
          <a:noFill/>
        </p:spPr>
        <p:txBody>
          <a:bodyPr wrap="square" rtlCol="0">
            <a:spAutoFit/>
          </a:bodyPr>
          <a:lstStyle/>
          <a:p>
            <a:pPr algn="ctr"/>
            <a:r>
              <a:rPr lang="en-US" sz="2000" b="1" u="sng" dirty="0">
                <a:solidFill>
                  <a:schemeClr val="bg2"/>
                </a:solidFill>
                <a:latin typeface="+mj-lt"/>
              </a:rPr>
              <a:t>Transition Challenges</a:t>
            </a:r>
          </a:p>
          <a:p>
            <a:endParaRPr lang="en-US" dirty="0">
              <a:solidFill>
                <a:schemeClr val="bg2"/>
              </a:solidFill>
              <a:latin typeface="+mj-lt"/>
            </a:endParaRPr>
          </a:p>
          <a:p>
            <a:r>
              <a:rPr lang="en-US" dirty="0">
                <a:solidFill>
                  <a:schemeClr val="bg2"/>
                </a:solidFill>
                <a:latin typeface="+mj-lt"/>
              </a:rPr>
              <a:t>What kinds of civilian jobs do you think align best with military training? </a:t>
            </a:r>
          </a:p>
        </p:txBody>
      </p:sp>
      <p:sp>
        <p:nvSpPr>
          <p:cNvPr id="33" name="TextBox 32">
            <a:extLst>
              <a:ext uri="{FF2B5EF4-FFF2-40B4-BE49-F238E27FC236}">
                <a16:creationId xmlns:a16="http://schemas.microsoft.com/office/drawing/2014/main" id="{0164BFDA-ABB4-A17B-DE54-84C9107B0E0F}"/>
              </a:ext>
            </a:extLst>
          </p:cNvPr>
          <p:cNvSpPr txBox="1"/>
          <p:nvPr/>
        </p:nvSpPr>
        <p:spPr>
          <a:xfrm>
            <a:off x="11689133" y="5911332"/>
            <a:ext cx="4959971" cy="2308324"/>
          </a:xfrm>
          <a:prstGeom prst="rect">
            <a:avLst/>
          </a:prstGeom>
          <a:noFill/>
        </p:spPr>
        <p:txBody>
          <a:bodyPr wrap="square" rtlCol="0">
            <a:spAutoFit/>
          </a:bodyPr>
          <a:lstStyle/>
          <a:p>
            <a:pPr algn="ctr"/>
            <a:r>
              <a:rPr lang="en-US" b="1" u="sng" dirty="0">
                <a:solidFill>
                  <a:schemeClr val="bg2"/>
                </a:solidFill>
                <a:latin typeface="+mj-lt"/>
              </a:rPr>
              <a:t>Benefit Navigation </a:t>
            </a:r>
          </a:p>
          <a:p>
            <a:pPr algn="ctr"/>
            <a:endParaRPr lang="en-US" b="1" u="sng" dirty="0">
              <a:solidFill>
                <a:schemeClr val="bg2"/>
              </a:solidFill>
              <a:latin typeface="+mj-lt"/>
            </a:endParaRPr>
          </a:p>
          <a:p>
            <a:pPr algn="ctr"/>
            <a:r>
              <a:rPr lang="en-US" b="1" dirty="0">
                <a:solidFill>
                  <a:schemeClr val="bg2"/>
                </a:solidFill>
                <a:latin typeface="+mj-lt"/>
              </a:rPr>
              <a:t>Fact or Fiction: </a:t>
            </a:r>
          </a:p>
          <a:p>
            <a:endParaRPr lang="en-US" dirty="0">
              <a:solidFill>
                <a:schemeClr val="bg2"/>
              </a:solidFill>
              <a:latin typeface="+mj-lt"/>
            </a:endParaRPr>
          </a:p>
          <a:p>
            <a:pPr algn="ctr"/>
            <a:r>
              <a:rPr lang="en-US" dirty="0">
                <a:solidFill>
                  <a:schemeClr val="bg2"/>
                </a:solidFill>
                <a:latin typeface="+mj-lt"/>
              </a:rPr>
              <a:t>Most veterans receive VA disability claim decisions within a few weeks of applying, with little to no financial impact during the waiting period.</a:t>
            </a:r>
          </a:p>
        </p:txBody>
      </p:sp>
      <p:sp>
        <p:nvSpPr>
          <p:cNvPr id="34" name="TextBox 33">
            <a:extLst>
              <a:ext uri="{FF2B5EF4-FFF2-40B4-BE49-F238E27FC236}">
                <a16:creationId xmlns:a16="http://schemas.microsoft.com/office/drawing/2014/main" id="{07C31D06-8803-9E46-B826-59F887EB66E3}"/>
              </a:ext>
            </a:extLst>
          </p:cNvPr>
          <p:cNvSpPr txBox="1"/>
          <p:nvPr/>
        </p:nvSpPr>
        <p:spPr>
          <a:xfrm>
            <a:off x="7165981" y="5911332"/>
            <a:ext cx="3331914" cy="2339102"/>
          </a:xfrm>
          <a:prstGeom prst="rect">
            <a:avLst/>
          </a:prstGeom>
          <a:noFill/>
        </p:spPr>
        <p:txBody>
          <a:bodyPr wrap="square" rtlCol="0">
            <a:spAutoFit/>
          </a:bodyPr>
          <a:lstStyle/>
          <a:p>
            <a:pPr algn="ctr"/>
            <a:r>
              <a:rPr lang="en-US" sz="2000" b="1" u="sng" dirty="0">
                <a:solidFill>
                  <a:schemeClr val="bg2"/>
                </a:solidFill>
                <a:latin typeface="+mj-lt"/>
              </a:rPr>
              <a:t>Housing Instability </a:t>
            </a:r>
          </a:p>
          <a:p>
            <a:endParaRPr lang="en-US" dirty="0">
              <a:solidFill>
                <a:schemeClr val="bg2"/>
              </a:solidFill>
              <a:latin typeface="+mj-lt"/>
            </a:endParaRPr>
          </a:p>
          <a:p>
            <a:pPr algn="ctr"/>
            <a:r>
              <a:rPr lang="en-US" dirty="0">
                <a:solidFill>
                  <a:schemeClr val="bg2"/>
                </a:solidFill>
                <a:latin typeface="+mj-lt"/>
              </a:rPr>
              <a:t>True or False:</a:t>
            </a:r>
          </a:p>
          <a:p>
            <a:pPr algn="ctr"/>
            <a:endParaRPr lang="en-US" dirty="0">
              <a:solidFill>
                <a:schemeClr val="bg2"/>
              </a:solidFill>
              <a:latin typeface="+mj-lt"/>
            </a:endParaRPr>
          </a:p>
          <a:p>
            <a:pPr algn="ctr"/>
            <a:r>
              <a:rPr lang="en-US" dirty="0">
                <a:solidFill>
                  <a:schemeClr val="bg2"/>
                </a:solidFill>
                <a:latin typeface="+mj-lt"/>
              </a:rPr>
              <a:t>Veterans always have strong credit and savings due to steady military income.</a:t>
            </a:r>
          </a:p>
        </p:txBody>
      </p:sp>
      <p:pic>
        <p:nvPicPr>
          <p:cNvPr id="4" name="Graphic 3" descr="House with solid fill">
            <a:extLst>
              <a:ext uri="{FF2B5EF4-FFF2-40B4-BE49-F238E27FC236}">
                <a16:creationId xmlns:a16="http://schemas.microsoft.com/office/drawing/2014/main" id="{A0BEE9C4-FFE4-4A97-ED45-8E87974900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1708" y="3460400"/>
            <a:ext cx="1720657" cy="1720657"/>
          </a:xfrm>
          <a:prstGeom prst="rect">
            <a:avLst/>
          </a:prstGeom>
        </p:spPr>
      </p:pic>
      <p:cxnSp>
        <p:nvCxnSpPr>
          <p:cNvPr id="6" name="Straight Connector 5">
            <a:extLst>
              <a:ext uri="{FF2B5EF4-FFF2-40B4-BE49-F238E27FC236}">
                <a16:creationId xmlns:a16="http://schemas.microsoft.com/office/drawing/2014/main" id="{C4902C19-0FB9-E85F-7034-B16EB954FDF6}"/>
              </a:ext>
            </a:extLst>
          </p:cNvPr>
          <p:cNvCxnSpPr>
            <a:cxnSpLocks/>
          </p:cNvCxnSpPr>
          <p:nvPr/>
        </p:nvCxnSpPr>
        <p:spPr>
          <a:xfrm flipH="1">
            <a:off x="12585412" y="5436275"/>
            <a:ext cx="3167417"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pic>
        <p:nvPicPr>
          <p:cNvPr id="8" name="Graphic 7" descr="Bank with solid fill">
            <a:extLst>
              <a:ext uri="{FF2B5EF4-FFF2-40B4-BE49-F238E27FC236}">
                <a16:creationId xmlns:a16="http://schemas.microsoft.com/office/drawing/2014/main" id="{B6CA2BD6-BD27-A9AF-440B-884A62C98E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71611" y="3460400"/>
            <a:ext cx="1720657" cy="1720657"/>
          </a:xfrm>
          <a:prstGeom prst="rect">
            <a:avLst/>
          </a:prstGeom>
        </p:spPr>
      </p:pic>
      <p:cxnSp>
        <p:nvCxnSpPr>
          <p:cNvPr id="9" name="Straight Connector 8">
            <a:extLst>
              <a:ext uri="{FF2B5EF4-FFF2-40B4-BE49-F238E27FC236}">
                <a16:creationId xmlns:a16="http://schemas.microsoft.com/office/drawing/2014/main" id="{F9173CE3-7DD7-D1AF-D10F-40718D65B338}"/>
              </a:ext>
            </a:extLst>
          </p:cNvPr>
          <p:cNvCxnSpPr>
            <a:cxnSpLocks/>
          </p:cNvCxnSpPr>
          <p:nvPr/>
        </p:nvCxnSpPr>
        <p:spPr>
          <a:xfrm flipH="1">
            <a:off x="7248230" y="5428605"/>
            <a:ext cx="3167417" cy="0"/>
          </a:xfrm>
          <a:prstGeom prst="line">
            <a:avLst/>
          </a:prstGeom>
          <a:ln w="76200">
            <a:solidFill>
              <a:srgbClr val="C00000"/>
            </a:solidFill>
          </a:ln>
        </p:spPr>
        <p:style>
          <a:lnRef idx="1">
            <a:schemeClr val="accent2"/>
          </a:lnRef>
          <a:fillRef idx="0">
            <a:schemeClr val="accent2"/>
          </a:fillRef>
          <a:effectRef idx="0">
            <a:schemeClr val="accent2"/>
          </a:effectRef>
          <a:fontRef idx="minor">
            <a:schemeClr val="tx1"/>
          </a:fontRef>
        </p:style>
      </p:cxnSp>
      <p:pic>
        <p:nvPicPr>
          <p:cNvPr id="11" name="Graphic 10" descr="Heart With Arrow with solid fill">
            <a:extLst>
              <a:ext uri="{FF2B5EF4-FFF2-40B4-BE49-F238E27FC236}">
                <a16:creationId xmlns:a16="http://schemas.microsoft.com/office/drawing/2014/main" id="{809761B6-4DB7-6BF1-A39B-BBC9AB6F51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08791" y="3692838"/>
            <a:ext cx="1720657" cy="1720657"/>
          </a:xfrm>
          <a:prstGeom prst="rect">
            <a:avLst/>
          </a:prstGeom>
        </p:spPr>
      </p:pic>
      <p:pic>
        <p:nvPicPr>
          <p:cNvPr id="13" name="Picture 12">
            <a:extLst>
              <a:ext uri="{FF2B5EF4-FFF2-40B4-BE49-F238E27FC236}">
                <a16:creationId xmlns:a16="http://schemas.microsoft.com/office/drawing/2014/main" id="{C4C3F9C8-42A1-A429-D6DE-5E7E7D216BEF}"/>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Tree>
    <p:extLst>
      <p:ext uri="{BB962C8B-B14F-4D97-AF65-F5344CB8AC3E}">
        <p14:creationId xmlns:p14="http://schemas.microsoft.com/office/powerpoint/2010/main" val="4116282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6CB39-7F5D-C2A2-6EF9-F0323927F02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3E4BD1E-6C20-A44F-3455-AD68C646A56E}"/>
              </a:ext>
            </a:extLst>
          </p:cNvPr>
          <p:cNvSpPr txBox="1">
            <a:spLocks/>
          </p:cNvSpPr>
          <p:nvPr/>
        </p:nvSpPr>
        <p:spPr>
          <a:xfrm>
            <a:off x="1417930" y="650509"/>
            <a:ext cx="15977676"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Financial and Housing Insecurity </a:t>
            </a:r>
          </a:p>
        </p:txBody>
      </p:sp>
      <p:graphicFrame>
        <p:nvGraphicFramePr>
          <p:cNvPr id="2" name="Table 1">
            <a:extLst>
              <a:ext uri="{FF2B5EF4-FFF2-40B4-BE49-F238E27FC236}">
                <a16:creationId xmlns:a16="http://schemas.microsoft.com/office/drawing/2014/main" id="{0ABBB6AE-9875-BEA0-34DD-12B415417E34}"/>
              </a:ext>
            </a:extLst>
          </p:cNvPr>
          <p:cNvGraphicFramePr>
            <a:graphicFrameLocks noGrp="1"/>
          </p:cNvGraphicFramePr>
          <p:nvPr>
            <p:extLst>
              <p:ext uri="{D42A27DB-BD31-4B8C-83A1-F6EECF244321}">
                <p14:modId xmlns:p14="http://schemas.microsoft.com/office/powerpoint/2010/main" val="2003200449"/>
              </p:ext>
            </p:extLst>
          </p:nvPr>
        </p:nvGraphicFramePr>
        <p:xfrm>
          <a:off x="1100673" y="2516413"/>
          <a:ext cx="16086654" cy="6061528"/>
        </p:xfrm>
        <a:graphic>
          <a:graphicData uri="http://schemas.openxmlformats.org/drawingml/2006/table">
            <a:tbl>
              <a:tblPr firstRow="1" bandRow="1">
                <a:tableStyleId>{5C22544A-7EE6-4342-B048-85BDC9FD1C3A}</a:tableStyleId>
              </a:tblPr>
              <a:tblGrid>
                <a:gridCol w="8043327">
                  <a:extLst>
                    <a:ext uri="{9D8B030D-6E8A-4147-A177-3AD203B41FA5}">
                      <a16:colId xmlns:a16="http://schemas.microsoft.com/office/drawing/2014/main" val="3579055836"/>
                    </a:ext>
                  </a:extLst>
                </a:gridCol>
                <a:gridCol w="8043327">
                  <a:extLst>
                    <a:ext uri="{9D8B030D-6E8A-4147-A177-3AD203B41FA5}">
                      <a16:colId xmlns:a16="http://schemas.microsoft.com/office/drawing/2014/main" val="2772159921"/>
                    </a:ext>
                  </a:extLst>
                </a:gridCol>
              </a:tblGrid>
              <a:tr h="1593705">
                <a:tc>
                  <a:txBody>
                    <a:bodyPr/>
                    <a:lstStyle/>
                    <a:p>
                      <a:r>
                        <a:rPr lang="en-US" sz="2400" dirty="0">
                          <a:solidFill>
                            <a:schemeClr val="bg2"/>
                          </a:solidFill>
                          <a:latin typeface="+mj-lt"/>
                        </a:rPr>
                        <a:t>Definition </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rgbClr val="E5E0DF"/>
                          </a:solidFill>
                          <a:latin typeface="+mj-lt"/>
                          <a:ea typeface="Roboto" pitchFamily="34" charset="-122"/>
                          <a:cs typeface="Roboto" pitchFamily="34" charset="-120"/>
                        </a:rPr>
                        <a:t>The distress that results from actions, or lack of actions, that violate one's moral or ethical code</a:t>
                      </a:r>
                      <a:endParaRPr lang="en-US" sz="2400" dirty="0">
                        <a:latin typeface="+mj-lt"/>
                      </a:endParaRPr>
                    </a:p>
                    <a:p>
                      <a:endParaRPr lang="en-US" sz="2400" dirty="0">
                        <a:solidFill>
                          <a:schemeClr val="bg2"/>
                        </a:solidFill>
                      </a:endParaRPr>
                    </a:p>
                  </a:txBody>
                  <a:tcPr/>
                </a:tc>
                <a:extLst>
                  <a:ext uri="{0D108BD9-81ED-4DB2-BD59-A6C34878D82A}">
                    <a16:rowId xmlns:a16="http://schemas.microsoft.com/office/drawing/2014/main" val="1305204994"/>
                  </a:ext>
                </a:extLst>
              </a:tr>
              <a:tr h="830906">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Common Causes</a:t>
                      </a:r>
                      <a:endParaRPr lang="en-US" sz="2400" dirty="0">
                        <a:solidFill>
                          <a:schemeClr val="accent1"/>
                        </a:solidFill>
                        <a:latin typeface="+mj-lt"/>
                      </a:endParaRPr>
                    </a:p>
                    <a:p>
                      <a:endParaRPr lang="en-US" sz="2400" dirty="0">
                        <a:latin typeface="+mj-lt"/>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Having to make impossible choices</a:t>
                      </a:r>
                      <a:endParaRPr lang="en-US" sz="2400" dirty="0">
                        <a:solidFill>
                          <a:schemeClr val="accent1"/>
                        </a:solidFill>
                        <a:latin typeface="+mj-lt"/>
                      </a:endParaRPr>
                    </a:p>
                    <a:p>
                      <a:endParaRPr lang="en-US" sz="2400" dirty="0">
                        <a:latin typeface="+mj-lt"/>
                      </a:endParaRPr>
                    </a:p>
                  </a:txBody>
                  <a:tcPr/>
                </a:tc>
                <a:extLst>
                  <a:ext uri="{0D108BD9-81ED-4DB2-BD59-A6C34878D82A}">
                    <a16:rowId xmlns:a16="http://schemas.microsoft.com/office/drawing/2014/main" val="3011318803"/>
                  </a:ext>
                </a:extLst>
              </a:tr>
              <a:tr h="1212306">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Manifestations</a:t>
                      </a:r>
                      <a:endParaRPr lang="en-US" sz="2400" dirty="0">
                        <a:solidFill>
                          <a:schemeClr val="accent1"/>
                        </a:solidFill>
                        <a:latin typeface="+mj-lt"/>
                      </a:endParaRPr>
                    </a:p>
                    <a:p>
                      <a:endParaRPr lang="en-US" sz="2400" dirty="0">
                        <a:latin typeface="+mj-lt"/>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Shame, guilt, self-condemnation, loss of religious faith</a:t>
                      </a:r>
                      <a:endParaRPr lang="en-US" sz="2400" dirty="0">
                        <a:solidFill>
                          <a:schemeClr val="accent1"/>
                        </a:solidFill>
                        <a:latin typeface="+mj-lt"/>
                      </a:endParaRPr>
                    </a:p>
                    <a:p>
                      <a:endParaRPr lang="en-US" sz="2400" dirty="0">
                        <a:latin typeface="+mj-lt"/>
                      </a:endParaRPr>
                    </a:p>
                  </a:txBody>
                  <a:tcPr/>
                </a:tc>
                <a:extLst>
                  <a:ext uri="{0D108BD9-81ED-4DB2-BD59-A6C34878D82A}">
                    <a16:rowId xmlns:a16="http://schemas.microsoft.com/office/drawing/2014/main" val="1401221624"/>
                  </a:ext>
                </a:extLst>
              </a:tr>
              <a:tr h="830906">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Family Impact</a:t>
                      </a:r>
                      <a:endParaRPr lang="en-US" sz="2400" dirty="0">
                        <a:solidFill>
                          <a:schemeClr val="accent1"/>
                        </a:solidFill>
                        <a:latin typeface="+mj-lt"/>
                      </a:endParaRPr>
                    </a:p>
                    <a:p>
                      <a:endParaRPr lang="en-US" sz="2400" dirty="0">
                        <a:latin typeface="+mj-lt"/>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Emotional withdrawal</a:t>
                      </a:r>
                      <a:endParaRPr lang="en-US" sz="2400" dirty="0">
                        <a:solidFill>
                          <a:schemeClr val="accent1"/>
                        </a:solidFill>
                        <a:latin typeface="+mj-lt"/>
                      </a:endParaRPr>
                    </a:p>
                    <a:p>
                      <a:endParaRPr lang="en-US" sz="2400" dirty="0">
                        <a:latin typeface="+mj-lt"/>
                      </a:endParaRPr>
                    </a:p>
                  </a:txBody>
                  <a:tcPr/>
                </a:tc>
                <a:extLst>
                  <a:ext uri="{0D108BD9-81ED-4DB2-BD59-A6C34878D82A}">
                    <a16:rowId xmlns:a16="http://schemas.microsoft.com/office/drawing/2014/main" val="780630512"/>
                  </a:ext>
                </a:extLst>
              </a:tr>
              <a:tr h="1593705">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Support Approaches</a:t>
                      </a:r>
                      <a:endParaRPr lang="en-US" sz="2400" dirty="0">
                        <a:solidFill>
                          <a:schemeClr val="accent1"/>
                        </a:solidFill>
                        <a:latin typeface="+mj-lt"/>
                      </a:endParaRPr>
                    </a:p>
                    <a:p>
                      <a:endParaRPr lang="en-US" sz="2400" dirty="0">
                        <a:latin typeface="+mj-lt"/>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2400" kern="0" spc="-14" dirty="0">
                          <a:solidFill>
                            <a:schemeClr val="accent1"/>
                          </a:solidFill>
                          <a:latin typeface="+mj-lt"/>
                          <a:ea typeface="Roboto" pitchFamily="34" charset="-122"/>
                          <a:cs typeface="Roboto" pitchFamily="34" charset="-120"/>
                        </a:rPr>
                        <a:t>Meaning-making opportunities, connection with spiritual leaders trained in military issues</a:t>
                      </a:r>
                      <a:endParaRPr lang="en-US" sz="2400" dirty="0">
                        <a:solidFill>
                          <a:schemeClr val="accent1"/>
                        </a:solidFill>
                        <a:latin typeface="+mj-lt"/>
                      </a:endParaRPr>
                    </a:p>
                    <a:p>
                      <a:endParaRPr lang="en-US" sz="2400" dirty="0">
                        <a:latin typeface="+mj-lt"/>
                      </a:endParaRPr>
                    </a:p>
                  </a:txBody>
                  <a:tcPr/>
                </a:tc>
                <a:extLst>
                  <a:ext uri="{0D108BD9-81ED-4DB2-BD59-A6C34878D82A}">
                    <a16:rowId xmlns:a16="http://schemas.microsoft.com/office/drawing/2014/main" val="1038346152"/>
                  </a:ext>
                </a:extLst>
              </a:tr>
            </a:tbl>
          </a:graphicData>
        </a:graphic>
      </p:graphicFrame>
      <p:pic>
        <p:nvPicPr>
          <p:cNvPr id="7" name="Picture 6">
            <a:extLst>
              <a:ext uri="{FF2B5EF4-FFF2-40B4-BE49-F238E27FC236}">
                <a16:creationId xmlns:a16="http://schemas.microsoft.com/office/drawing/2014/main" id="{7268F0BD-87E5-D295-BBC9-F14444AB34B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6500">
            <a:off x="2023202" y="8121976"/>
            <a:ext cx="14241595" cy="5542054"/>
          </a:xfrm>
          <a:prstGeom prst="rect">
            <a:avLst/>
          </a:prstGeom>
        </p:spPr>
      </p:pic>
      <p:cxnSp>
        <p:nvCxnSpPr>
          <p:cNvPr id="10" name="Straight Connector 9">
            <a:extLst>
              <a:ext uri="{FF2B5EF4-FFF2-40B4-BE49-F238E27FC236}">
                <a16:creationId xmlns:a16="http://schemas.microsoft.com/office/drawing/2014/main" id="{773F5F14-A266-9479-2139-74C66E205571}"/>
              </a:ext>
              <a:ext uri="{C183D7F6-B498-43B3-948B-1728B52AA6E4}">
                <adec:decorative xmlns:adec="http://schemas.microsoft.com/office/drawing/2017/decorative" val="1"/>
              </a:ext>
            </a:extLst>
          </p:cNvPr>
          <p:cNvCxnSpPr>
            <a:cxnSpLocks/>
          </p:cNvCxnSpPr>
          <p:nvPr/>
        </p:nvCxnSpPr>
        <p:spPr>
          <a:xfrm flipH="1">
            <a:off x="3362761" y="1947248"/>
            <a:ext cx="10939164" cy="27542"/>
          </a:xfrm>
          <a:prstGeom prst="line">
            <a:avLst/>
          </a:prstGeom>
          <a:noFill/>
          <a:ln w="38100" cap="flat" cmpd="sng" algn="ctr">
            <a:solidFill>
              <a:srgbClr val="BE1E2C"/>
            </a:solidFill>
            <a:prstDash val="solid"/>
          </a:ln>
          <a:effectLst/>
        </p:spPr>
      </p:cxnSp>
      <p:pic>
        <p:nvPicPr>
          <p:cNvPr id="13" name="Picture 12">
            <a:extLst>
              <a:ext uri="{FF2B5EF4-FFF2-40B4-BE49-F238E27FC236}">
                <a16:creationId xmlns:a16="http://schemas.microsoft.com/office/drawing/2014/main" id="{1686D231-F4D7-0CFE-E336-15F748EB1D9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Tree>
    <p:extLst>
      <p:ext uri="{BB962C8B-B14F-4D97-AF65-F5344CB8AC3E}">
        <p14:creationId xmlns:p14="http://schemas.microsoft.com/office/powerpoint/2010/main" val="269074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879DA-7B80-0F82-A7A8-0598F5028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49A2D6-1DD2-1C90-6CD8-EDD733A0E9B5}"/>
              </a:ext>
            </a:extLst>
          </p:cNvPr>
          <p:cNvSpPr txBox="1">
            <a:spLocks/>
          </p:cNvSpPr>
          <p:nvPr/>
        </p:nvSpPr>
        <p:spPr>
          <a:xfrm>
            <a:off x="3307677" y="596493"/>
            <a:ext cx="10994248" cy="1381421"/>
          </a:xfrm>
          <a:prstGeom prst="rect">
            <a:avLst/>
          </a:prstGeom>
        </p:spPr>
        <p:txBody>
          <a:bodyPr wrap="square" lIns="0" tIns="0" rIns="0" bIns="0">
            <a:normAutofit fontScale="975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Two Truths and a Lie</a:t>
            </a:r>
          </a:p>
        </p:txBody>
      </p:sp>
      <p:cxnSp>
        <p:nvCxnSpPr>
          <p:cNvPr id="4" name="Straight Connector 3">
            <a:extLst>
              <a:ext uri="{FF2B5EF4-FFF2-40B4-BE49-F238E27FC236}">
                <a16:creationId xmlns:a16="http://schemas.microsoft.com/office/drawing/2014/main" id="{61B2B37E-EB39-3AC5-53E8-674FDFBA7735}"/>
              </a:ext>
              <a:ext uri="{C183D7F6-B498-43B3-948B-1728B52AA6E4}">
                <adec:decorative xmlns:adec="http://schemas.microsoft.com/office/drawing/2017/decorative" val="1"/>
              </a:ext>
            </a:extLst>
          </p:cNvPr>
          <p:cNvCxnSpPr>
            <a:cxnSpLocks/>
          </p:cNvCxnSpPr>
          <p:nvPr/>
        </p:nvCxnSpPr>
        <p:spPr>
          <a:xfrm flipH="1">
            <a:off x="3362761" y="1947248"/>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EA58BAD2-3C73-E0D3-ED2A-F3EA991CD717}"/>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
        <p:nvSpPr>
          <p:cNvPr id="6" name="Content Placeholder 2">
            <a:extLst>
              <a:ext uri="{FF2B5EF4-FFF2-40B4-BE49-F238E27FC236}">
                <a16:creationId xmlns:a16="http://schemas.microsoft.com/office/drawing/2014/main" id="{391BC4C1-EEB8-0779-A757-70662A3CF127}"/>
              </a:ext>
            </a:extLst>
          </p:cNvPr>
          <p:cNvSpPr txBox="1">
            <a:spLocks/>
          </p:cNvSpPr>
          <p:nvPr/>
        </p:nvSpPr>
        <p:spPr>
          <a:xfrm>
            <a:off x="3180543" y="2626921"/>
            <a:ext cx="11926914" cy="8056708"/>
          </a:xfrm>
          <a:prstGeom prst="rect">
            <a:avLst/>
          </a:prstGeom>
        </p:spPr>
        <p:txBody>
          <a:bodyPr wrap="square" lIns="0" tIns="0" rIns="0" bIns="0" anchor="t">
            <a:noAutofit/>
          </a:bodyPr>
          <a:lstStyle>
            <a:lvl1pPr marL="0">
              <a:defRPr sz="7000" b="1" i="0">
                <a:solidFill>
                  <a:srgbClr val="74E6D9"/>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2950" indent="-742950" defTabSz="914400">
              <a:spcBef>
                <a:spcPts val="500"/>
              </a:spcBef>
              <a:spcAft>
                <a:spcPts val="500"/>
              </a:spcAft>
              <a:buFont typeface="Arial" panose="020B0604020202020204" pitchFamily="34" charset="0"/>
              <a:buChar char="•"/>
            </a:pPr>
            <a:r>
              <a:rPr lang="en-US" sz="4000" kern="0" dirty="0">
                <a:solidFill>
                  <a:srgbClr val="C0504D">
                    <a:lumMod val="60000"/>
                    <a:lumOff val="40000"/>
                  </a:srgbClr>
                </a:solidFill>
                <a:latin typeface="Calibri"/>
                <a:cs typeface="+mn-cs"/>
              </a:rPr>
              <a:t>Veterans often use substances to cope with physical pain or emotional regulation. </a:t>
            </a:r>
          </a:p>
          <a:p>
            <a:pPr marL="571500" indent="-571500" defTabSz="914400">
              <a:spcBef>
                <a:spcPts val="500"/>
              </a:spcBef>
              <a:spcAft>
                <a:spcPts val="500"/>
              </a:spcAft>
              <a:buFont typeface="Arial" panose="020B0604020202020204" pitchFamily="34" charset="0"/>
              <a:buChar char="•"/>
            </a:pPr>
            <a:endParaRPr lang="en-US" sz="4000" kern="0" dirty="0">
              <a:solidFill>
                <a:srgbClr val="C0504D">
                  <a:lumMod val="60000"/>
                  <a:lumOff val="40000"/>
                </a:srgbClr>
              </a:solidFill>
              <a:latin typeface="Calibri"/>
              <a:cs typeface="+mn-cs"/>
            </a:endParaRPr>
          </a:p>
          <a:p>
            <a:pPr marL="742950" indent="-742950" defTabSz="914400">
              <a:spcBef>
                <a:spcPts val="500"/>
              </a:spcBef>
              <a:spcAft>
                <a:spcPts val="500"/>
              </a:spcAft>
              <a:buFont typeface="Arial" panose="020B0604020202020204" pitchFamily="34" charset="0"/>
              <a:buChar char="•"/>
            </a:pPr>
            <a:r>
              <a:rPr lang="en-US" sz="4000" kern="0" dirty="0">
                <a:solidFill>
                  <a:srgbClr val="C0504D">
                    <a:lumMod val="60000"/>
                    <a:lumOff val="40000"/>
                  </a:srgbClr>
                </a:solidFill>
                <a:latin typeface="Calibri"/>
                <a:cs typeface="+mn-cs"/>
              </a:rPr>
              <a:t>Families of veterans experiencing substance use challenges always receive adequate support from systems and services. </a:t>
            </a:r>
          </a:p>
          <a:p>
            <a:pPr marL="571500" indent="-571500" defTabSz="914400">
              <a:spcBef>
                <a:spcPts val="500"/>
              </a:spcBef>
              <a:spcAft>
                <a:spcPts val="500"/>
              </a:spcAft>
              <a:buFont typeface="Arial" panose="020B0604020202020204" pitchFamily="34" charset="0"/>
              <a:buChar char="•"/>
            </a:pPr>
            <a:endParaRPr lang="en-US" sz="4000" kern="0" dirty="0">
              <a:solidFill>
                <a:srgbClr val="C0504D">
                  <a:lumMod val="60000"/>
                  <a:lumOff val="40000"/>
                </a:srgbClr>
              </a:solidFill>
              <a:latin typeface="Calibri"/>
              <a:cs typeface="+mn-cs"/>
            </a:endParaRPr>
          </a:p>
          <a:p>
            <a:pPr marL="742950" indent="-742950" defTabSz="914400">
              <a:spcBef>
                <a:spcPts val="500"/>
              </a:spcBef>
              <a:spcAft>
                <a:spcPts val="500"/>
              </a:spcAft>
              <a:buFont typeface="Arial" panose="020B0604020202020204" pitchFamily="34" charset="0"/>
              <a:buChar char="•"/>
            </a:pPr>
            <a:r>
              <a:rPr lang="en-US" sz="4000" kern="0" dirty="0">
                <a:solidFill>
                  <a:srgbClr val="C0504D">
                    <a:lumMod val="60000"/>
                    <a:lumOff val="40000"/>
                  </a:srgbClr>
                </a:solidFill>
                <a:latin typeface="Calibri"/>
                <a:cs typeface="+mn-cs"/>
              </a:rPr>
              <a:t>In many cases, families act as the first responders to substance</a:t>
            </a:r>
          </a:p>
          <a:p>
            <a:pPr marL="742950" indent="-742950" algn="ctr" defTabSz="914400">
              <a:spcBef>
                <a:spcPts val="500"/>
              </a:spcBef>
              <a:spcAft>
                <a:spcPts val="500"/>
              </a:spcAft>
              <a:buAutoNum type="arabicPeriod"/>
            </a:pPr>
            <a:endParaRPr lang="en-US" sz="3800" kern="0" dirty="0">
              <a:solidFill>
                <a:srgbClr val="C0504D">
                  <a:lumMod val="60000"/>
                  <a:lumOff val="40000"/>
                </a:srgbClr>
              </a:solidFill>
              <a:latin typeface="Calibri"/>
            </a:endParaRPr>
          </a:p>
          <a:p>
            <a:pPr algn="ctr" defTabSz="914400">
              <a:spcBef>
                <a:spcPts val="500"/>
              </a:spcBef>
              <a:spcAft>
                <a:spcPts val="500"/>
              </a:spcAft>
            </a:pPr>
            <a:endParaRPr lang="en-US" sz="3800" b="0" kern="0" dirty="0">
              <a:solidFill>
                <a:prstClr val="white"/>
              </a:solidFill>
              <a:latin typeface="Calibri"/>
            </a:endParaRPr>
          </a:p>
          <a:p>
            <a:pPr algn="ctr" defTabSz="914400">
              <a:spcBef>
                <a:spcPts val="500"/>
              </a:spcBef>
              <a:spcAft>
                <a:spcPts val="500"/>
              </a:spcAft>
            </a:pPr>
            <a:endParaRPr lang="en-US" sz="3800" b="0" kern="0" dirty="0">
              <a:solidFill>
                <a:prstClr val="white"/>
              </a:solidFill>
              <a:latin typeface="Calibri"/>
            </a:endParaRPr>
          </a:p>
        </p:txBody>
      </p:sp>
      <p:pic>
        <p:nvPicPr>
          <p:cNvPr id="9" name="Picture 8">
            <a:extLst>
              <a:ext uri="{FF2B5EF4-FFF2-40B4-BE49-F238E27FC236}">
                <a16:creationId xmlns:a16="http://schemas.microsoft.com/office/drawing/2014/main" id="{1C030D40-E092-DCCA-BD82-F32F738B519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899693" y="8281632"/>
            <a:ext cx="14241595" cy="5542054"/>
          </a:xfrm>
          <a:prstGeom prst="rect">
            <a:avLst/>
          </a:prstGeom>
        </p:spPr>
      </p:pic>
    </p:spTree>
    <p:extLst>
      <p:ext uri="{BB962C8B-B14F-4D97-AF65-F5344CB8AC3E}">
        <p14:creationId xmlns:p14="http://schemas.microsoft.com/office/powerpoint/2010/main" val="4229983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2F931-F454-CB58-8353-0E72FBA3A1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E294F-FC5F-FD38-E2E3-993C7B53295C}"/>
              </a:ext>
            </a:extLst>
          </p:cNvPr>
          <p:cNvSpPr txBox="1">
            <a:spLocks/>
          </p:cNvSpPr>
          <p:nvPr/>
        </p:nvSpPr>
        <p:spPr>
          <a:xfrm>
            <a:off x="3307677" y="596493"/>
            <a:ext cx="10994248" cy="1381421"/>
          </a:xfrm>
          <a:prstGeom prst="rect">
            <a:avLst/>
          </a:prstGeom>
        </p:spPr>
        <p:txBody>
          <a:bodyPr wrap="square" lIns="0" tIns="0" rIns="0" bIns="0">
            <a:normAutofit fontScale="975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Moral Injury vs. PTSD</a:t>
            </a:r>
          </a:p>
        </p:txBody>
      </p:sp>
      <p:cxnSp>
        <p:nvCxnSpPr>
          <p:cNvPr id="4" name="Straight Connector 3">
            <a:extLst>
              <a:ext uri="{FF2B5EF4-FFF2-40B4-BE49-F238E27FC236}">
                <a16:creationId xmlns:a16="http://schemas.microsoft.com/office/drawing/2014/main" id="{A94A0AB6-00E9-83B9-5BBC-2C5A15409F0A}"/>
              </a:ext>
              <a:ext uri="{C183D7F6-B498-43B3-948B-1728B52AA6E4}">
                <adec:decorative xmlns:adec="http://schemas.microsoft.com/office/drawing/2017/decorative" val="1"/>
              </a:ext>
            </a:extLst>
          </p:cNvPr>
          <p:cNvCxnSpPr>
            <a:cxnSpLocks/>
          </p:cNvCxnSpPr>
          <p:nvPr/>
        </p:nvCxnSpPr>
        <p:spPr>
          <a:xfrm flipH="1">
            <a:off x="3362761" y="1947248"/>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E560DAE7-633B-A074-9E56-B48BD3E5D52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
        <p:nvSpPr>
          <p:cNvPr id="6" name="Content Placeholder 2">
            <a:extLst>
              <a:ext uri="{FF2B5EF4-FFF2-40B4-BE49-F238E27FC236}">
                <a16:creationId xmlns:a16="http://schemas.microsoft.com/office/drawing/2014/main" id="{9B6AE4B4-AC64-4935-52BA-6BDF6D0DB409}"/>
              </a:ext>
            </a:extLst>
          </p:cNvPr>
          <p:cNvSpPr txBox="1">
            <a:spLocks/>
          </p:cNvSpPr>
          <p:nvPr/>
        </p:nvSpPr>
        <p:spPr>
          <a:xfrm>
            <a:off x="3180543" y="2626921"/>
            <a:ext cx="11926914" cy="8056708"/>
          </a:xfrm>
          <a:prstGeom prst="rect">
            <a:avLst/>
          </a:prstGeom>
        </p:spPr>
        <p:txBody>
          <a:bodyPr wrap="square" lIns="0" tIns="0" rIns="0" bIns="0" anchor="t">
            <a:noAutofit/>
          </a:bodyPr>
          <a:lstStyle>
            <a:lvl1pPr marL="0">
              <a:defRPr sz="7000" b="1" i="0">
                <a:solidFill>
                  <a:srgbClr val="74E6D9"/>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2950" indent="-742950" defTabSz="914400">
              <a:spcBef>
                <a:spcPts val="500"/>
              </a:spcBef>
              <a:spcAft>
                <a:spcPts val="500"/>
              </a:spcAft>
              <a:buFont typeface="Arial" panose="020B0604020202020204" pitchFamily="34" charset="0"/>
              <a:buChar char="•"/>
            </a:pPr>
            <a:r>
              <a:rPr lang="en-US" sz="4000" kern="0" dirty="0">
                <a:solidFill>
                  <a:srgbClr val="C0504D">
                    <a:lumMod val="60000"/>
                    <a:lumOff val="40000"/>
                  </a:srgbClr>
                </a:solidFill>
                <a:latin typeface="Calibri"/>
                <a:cs typeface="+mn-cs"/>
              </a:rPr>
              <a:t>A lasting psychological, spiritual, behavioral, or social impact that can result from witnessing, failing to prevent, or engaging in acts that violate one’s moral beliefs or values. </a:t>
            </a:r>
          </a:p>
          <a:p>
            <a:pPr marL="742950" indent="-742950" defTabSz="914400">
              <a:spcBef>
                <a:spcPts val="500"/>
              </a:spcBef>
              <a:spcAft>
                <a:spcPts val="500"/>
              </a:spcAft>
              <a:buFont typeface="Arial" panose="020B0604020202020204" pitchFamily="34" charset="0"/>
              <a:buChar char="•"/>
            </a:pPr>
            <a:endParaRPr lang="en-US" sz="4000" kern="0" dirty="0">
              <a:solidFill>
                <a:srgbClr val="C0504D">
                  <a:lumMod val="60000"/>
                  <a:lumOff val="40000"/>
                </a:srgbClr>
              </a:solidFill>
              <a:latin typeface="Calibri"/>
              <a:cs typeface="+mn-cs"/>
            </a:endParaRPr>
          </a:p>
          <a:p>
            <a:pPr marL="742950" indent="-742950" defTabSz="914400">
              <a:spcBef>
                <a:spcPts val="500"/>
              </a:spcBef>
              <a:spcAft>
                <a:spcPts val="500"/>
              </a:spcAft>
              <a:buFont typeface="Arial" panose="020B0604020202020204" pitchFamily="34" charset="0"/>
              <a:buChar char="•"/>
            </a:pPr>
            <a:r>
              <a:rPr lang="en-US" sz="4000" kern="0" dirty="0">
                <a:solidFill>
                  <a:srgbClr val="C0504D">
                    <a:lumMod val="60000"/>
                    <a:lumOff val="40000"/>
                  </a:srgbClr>
                </a:solidFill>
                <a:latin typeface="Calibri"/>
                <a:cs typeface="+mn-cs"/>
              </a:rPr>
              <a:t>PTSD is primarily a fear-based, high alert, witnessing a traumatic experience or being part of the traumatic experience (combat, sexual assault, witnessing death)</a:t>
            </a:r>
          </a:p>
          <a:p>
            <a:pPr marL="742950" indent="-742950" algn="ctr" defTabSz="914400">
              <a:spcBef>
                <a:spcPts val="500"/>
              </a:spcBef>
              <a:spcAft>
                <a:spcPts val="500"/>
              </a:spcAft>
              <a:buAutoNum type="arabicPeriod"/>
            </a:pPr>
            <a:endParaRPr lang="en-US" sz="3800" kern="0" dirty="0">
              <a:solidFill>
                <a:srgbClr val="C0504D">
                  <a:lumMod val="60000"/>
                  <a:lumOff val="40000"/>
                </a:srgbClr>
              </a:solidFill>
              <a:latin typeface="Calibri"/>
            </a:endParaRPr>
          </a:p>
          <a:p>
            <a:pPr algn="ctr" defTabSz="914400">
              <a:spcBef>
                <a:spcPts val="500"/>
              </a:spcBef>
              <a:spcAft>
                <a:spcPts val="500"/>
              </a:spcAft>
            </a:pPr>
            <a:endParaRPr lang="en-US" sz="3800" b="0" kern="0" dirty="0">
              <a:solidFill>
                <a:prstClr val="white"/>
              </a:solidFill>
              <a:latin typeface="Calibri"/>
            </a:endParaRPr>
          </a:p>
          <a:p>
            <a:pPr algn="ctr" defTabSz="914400">
              <a:spcBef>
                <a:spcPts val="500"/>
              </a:spcBef>
              <a:spcAft>
                <a:spcPts val="500"/>
              </a:spcAft>
            </a:pPr>
            <a:endParaRPr lang="en-US" sz="3800" b="0" kern="0" dirty="0">
              <a:solidFill>
                <a:prstClr val="white"/>
              </a:solidFill>
              <a:latin typeface="Calibri"/>
            </a:endParaRPr>
          </a:p>
        </p:txBody>
      </p:sp>
      <p:pic>
        <p:nvPicPr>
          <p:cNvPr id="9" name="Picture 8">
            <a:extLst>
              <a:ext uri="{FF2B5EF4-FFF2-40B4-BE49-F238E27FC236}">
                <a16:creationId xmlns:a16="http://schemas.microsoft.com/office/drawing/2014/main" id="{920213C8-5A7E-5FC0-C7E1-06091911666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899693" y="8281632"/>
            <a:ext cx="14241595" cy="5542054"/>
          </a:xfrm>
          <a:prstGeom prst="rect">
            <a:avLst/>
          </a:prstGeom>
        </p:spPr>
      </p:pic>
    </p:spTree>
    <p:extLst>
      <p:ext uri="{BB962C8B-B14F-4D97-AF65-F5344CB8AC3E}">
        <p14:creationId xmlns:p14="http://schemas.microsoft.com/office/powerpoint/2010/main" val="2087641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05F4C-F9A3-370E-0707-B35E2E15CC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318D2A-4E43-16C6-33CF-67FD8DED338A}"/>
              </a:ext>
            </a:extLst>
          </p:cNvPr>
          <p:cNvSpPr txBox="1">
            <a:spLocks/>
          </p:cNvSpPr>
          <p:nvPr/>
        </p:nvSpPr>
        <p:spPr>
          <a:xfrm>
            <a:off x="2811805" y="593369"/>
            <a:ext cx="12417370" cy="1381421"/>
          </a:xfrm>
          <a:prstGeom prst="rect">
            <a:avLst/>
          </a:prstGeom>
        </p:spPr>
        <p:txBody>
          <a:bodyPr wrap="square" lIns="0" tIns="0" rIns="0" bIns="0">
            <a:normAutofit fontScale="82500" lnSpcReduction="100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Signs of Distress in Veterans</a:t>
            </a:r>
          </a:p>
        </p:txBody>
      </p:sp>
      <p:cxnSp>
        <p:nvCxnSpPr>
          <p:cNvPr id="4" name="Straight Connector 3">
            <a:extLst>
              <a:ext uri="{FF2B5EF4-FFF2-40B4-BE49-F238E27FC236}">
                <a16:creationId xmlns:a16="http://schemas.microsoft.com/office/drawing/2014/main" id="{511A6887-F947-226A-D217-35DB0B26C7C4}"/>
              </a:ext>
              <a:ext uri="{C183D7F6-B498-43B3-948B-1728B52AA6E4}">
                <adec:decorative xmlns:adec="http://schemas.microsoft.com/office/drawing/2017/decorative" val="1"/>
              </a:ext>
            </a:extLst>
          </p:cNvPr>
          <p:cNvCxnSpPr>
            <a:cxnSpLocks/>
          </p:cNvCxnSpPr>
          <p:nvPr/>
        </p:nvCxnSpPr>
        <p:spPr>
          <a:xfrm flipH="1">
            <a:off x="3362761" y="1947248"/>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3F82D610-7627-ACE6-F2DA-B4568AA55DF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pic>
        <p:nvPicPr>
          <p:cNvPr id="9" name="Picture 8">
            <a:extLst>
              <a:ext uri="{FF2B5EF4-FFF2-40B4-BE49-F238E27FC236}">
                <a16:creationId xmlns:a16="http://schemas.microsoft.com/office/drawing/2014/main" id="{F55F94B9-8B07-9C61-818A-EC48698F31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179663" y="8602756"/>
            <a:ext cx="14241595" cy="5542054"/>
          </a:xfrm>
          <a:prstGeom prst="rect">
            <a:avLst/>
          </a:prstGeom>
        </p:spPr>
      </p:pic>
      <p:sp>
        <p:nvSpPr>
          <p:cNvPr id="6" name="Flowchart: Process 5">
            <a:extLst>
              <a:ext uri="{FF2B5EF4-FFF2-40B4-BE49-F238E27FC236}">
                <a16:creationId xmlns:a16="http://schemas.microsoft.com/office/drawing/2014/main" id="{EC8DAF60-8A36-6BBA-17B8-B3EC5EE9A019}"/>
              </a:ext>
            </a:extLst>
          </p:cNvPr>
          <p:cNvSpPr/>
          <p:nvPr/>
        </p:nvSpPr>
        <p:spPr>
          <a:xfrm>
            <a:off x="1756229" y="2641600"/>
            <a:ext cx="6328228" cy="300445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Process 10">
            <a:extLst>
              <a:ext uri="{FF2B5EF4-FFF2-40B4-BE49-F238E27FC236}">
                <a16:creationId xmlns:a16="http://schemas.microsoft.com/office/drawing/2014/main" id="{5D904329-C83B-161E-F594-5D73B85D64A6}"/>
              </a:ext>
            </a:extLst>
          </p:cNvPr>
          <p:cNvSpPr/>
          <p:nvPr/>
        </p:nvSpPr>
        <p:spPr>
          <a:xfrm>
            <a:off x="8300462" y="5950854"/>
            <a:ext cx="6328228" cy="300445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Process 11">
            <a:extLst>
              <a:ext uri="{FF2B5EF4-FFF2-40B4-BE49-F238E27FC236}">
                <a16:creationId xmlns:a16="http://schemas.microsoft.com/office/drawing/2014/main" id="{491FBE59-46FE-069E-E8C4-211C33E65CE5}"/>
              </a:ext>
            </a:extLst>
          </p:cNvPr>
          <p:cNvSpPr/>
          <p:nvPr/>
        </p:nvSpPr>
        <p:spPr>
          <a:xfrm>
            <a:off x="1756229" y="5950855"/>
            <a:ext cx="6328228" cy="300445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7E10C14B-A953-17B9-CFFD-A0AB4D8E2595}"/>
              </a:ext>
            </a:extLst>
          </p:cNvPr>
          <p:cNvSpPr/>
          <p:nvPr/>
        </p:nvSpPr>
        <p:spPr>
          <a:xfrm>
            <a:off x="8300462" y="2641600"/>
            <a:ext cx="6328228" cy="3004457"/>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2">
            <a:extLst>
              <a:ext uri="{FF2B5EF4-FFF2-40B4-BE49-F238E27FC236}">
                <a16:creationId xmlns:a16="http://schemas.microsoft.com/office/drawing/2014/main" id="{DEFE0959-7AFD-D653-6FAD-B45330215011}"/>
              </a:ext>
            </a:extLst>
          </p:cNvPr>
          <p:cNvSpPr/>
          <p:nvPr/>
        </p:nvSpPr>
        <p:spPr>
          <a:xfrm>
            <a:off x="2128776" y="2901433"/>
            <a:ext cx="3061068" cy="310277"/>
          </a:xfrm>
          <a:prstGeom prst="rect">
            <a:avLst/>
          </a:prstGeom>
          <a:noFill/>
          <a:ln/>
        </p:spPr>
        <p:txBody>
          <a:bodyPr wrap="none" lIns="0" tIns="0" rIns="0" bIns="0" rtlCol="0" anchor="t"/>
          <a:lstStyle/>
          <a:p>
            <a:pPr>
              <a:lnSpc>
                <a:spcPts val="2400"/>
              </a:lnSpc>
            </a:pPr>
            <a:r>
              <a:rPr lang="en-US" sz="3200" u="sng" kern="0" spc="-59" dirty="0">
                <a:solidFill>
                  <a:srgbClr val="E5E0DF"/>
                </a:solidFill>
                <a:latin typeface="+mj-lt"/>
                <a:ea typeface="Roboto Mono Medium"/>
              </a:rPr>
              <a:t>Voice and a Choice</a:t>
            </a:r>
            <a:endParaRPr lang="en-US" sz="3200" u="sng" dirty="0">
              <a:latin typeface="+mj-lt"/>
            </a:endParaRPr>
          </a:p>
        </p:txBody>
      </p:sp>
      <p:sp>
        <p:nvSpPr>
          <p:cNvPr id="15" name="Text 3">
            <a:extLst>
              <a:ext uri="{FF2B5EF4-FFF2-40B4-BE49-F238E27FC236}">
                <a16:creationId xmlns:a16="http://schemas.microsoft.com/office/drawing/2014/main" id="{06E3491D-BEA0-5599-FE47-E3CC04008CC5}"/>
              </a:ext>
            </a:extLst>
          </p:cNvPr>
          <p:cNvSpPr/>
          <p:nvPr/>
        </p:nvSpPr>
        <p:spPr>
          <a:xfrm>
            <a:off x="1960358" y="3516508"/>
            <a:ext cx="6124099" cy="1270635"/>
          </a:xfrm>
          <a:prstGeom prst="rect">
            <a:avLst/>
          </a:prstGeom>
          <a:noFill/>
          <a:ln/>
        </p:spPr>
        <p:txBody>
          <a:bodyPr wrap="square" lIns="0" tIns="0" rIns="0" bIns="0" rtlCol="0" anchor="t"/>
          <a:lstStyle/>
          <a:p>
            <a:pPr marL="0" indent="0" algn="l">
              <a:lnSpc>
                <a:spcPts val="2500"/>
              </a:lnSpc>
              <a:buNone/>
            </a:pPr>
            <a:r>
              <a:rPr lang="en-US" sz="2400" kern="0" spc="-16" dirty="0">
                <a:solidFill>
                  <a:srgbClr val="E5E0DF"/>
                </a:solidFill>
                <a:ea typeface="Roboto"/>
                <a:cs typeface="Roboto"/>
              </a:rPr>
              <a:t>Provide choices throughout interactions to restore sense of control </a:t>
            </a:r>
            <a:endParaRPr lang="en-US" sz="2400" dirty="0">
              <a:ea typeface="Roboto"/>
              <a:cs typeface="Roboto"/>
            </a:endParaRPr>
          </a:p>
        </p:txBody>
      </p:sp>
      <p:sp>
        <p:nvSpPr>
          <p:cNvPr id="16" name="Text 5">
            <a:extLst>
              <a:ext uri="{FF2B5EF4-FFF2-40B4-BE49-F238E27FC236}">
                <a16:creationId xmlns:a16="http://schemas.microsoft.com/office/drawing/2014/main" id="{A930400D-383B-A9B0-B534-CDA08F4C7FF5}"/>
              </a:ext>
            </a:extLst>
          </p:cNvPr>
          <p:cNvSpPr/>
          <p:nvPr/>
        </p:nvSpPr>
        <p:spPr>
          <a:xfrm>
            <a:off x="8832343" y="2901432"/>
            <a:ext cx="3253502" cy="310277"/>
          </a:xfrm>
          <a:prstGeom prst="rect">
            <a:avLst/>
          </a:prstGeom>
          <a:noFill/>
          <a:ln/>
        </p:spPr>
        <p:txBody>
          <a:bodyPr wrap="none" lIns="0" tIns="0" rIns="0" bIns="0" rtlCol="0" anchor="t"/>
          <a:lstStyle/>
          <a:p>
            <a:pPr marL="0" indent="0" algn="l">
              <a:lnSpc>
                <a:spcPts val="2400"/>
              </a:lnSpc>
              <a:buNone/>
            </a:pPr>
            <a:r>
              <a:rPr lang="en-US" sz="3200" u="sng" kern="0" spc="-59" dirty="0">
                <a:solidFill>
                  <a:srgbClr val="E5E0DF"/>
                </a:solidFill>
                <a:latin typeface="+mj-lt"/>
                <a:ea typeface="Roboto Mono Medium"/>
                <a:cs typeface="Roboto Mono Medium" pitchFamily="34" charset="-120"/>
              </a:rPr>
              <a:t>Environmental Awareness</a:t>
            </a:r>
            <a:endParaRPr lang="en-US" sz="3200" u="sng" dirty="0">
              <a:latin typeface="+mj-lt"/>
              <a:ea typeface="Roboto Mono Medium"/>
            </a:endParaRPr>
          </a:p>
        </p:txBody>
      </p:sp>
      <p:sp>
        <p:nvSpPr>
          <p:cNvPr id="17" name="Text 6">
            <a:extLst>
              <a:ext uri="{FF2B5EF4-FFF2-40B4-BE49-F238E27FC236}">
                <a16:creationId xmlns:a16="http://schemas.microsoft.com/office/drawing/2014/main" id="{5F515A9E-5090-0181-0EEA-5CFA1604529A}"/>
              </a:ext>
            </a:extLst>
          </p:cNvPr>
          <p:cNvSpPr/>
          <p:nvPr/>
        </p:nvSpPr>
        <p:spPr>
          <a:xfrm>
            <a:off x="8504591" y="3618156"/>
            <a:ext cx="6124099" cy="1270635"/>
          </a:xfrm>
          <a:prstGeom prst="rect">
            <a:avLst/>
          </a:prstGeom>
          <a:noFill/>
          <a:ln/>
        </p:spPr>
        <p:txBody>
          <a:bodyPr wrap="square" lIns="0" tIns="0" rIns="0" bIns="0" rtlCol="0" anchor="t"/>
          <a:lstStyle/>
          <a:p>
            <a:pPr marL="0" indent="0" algn="l">
              <a:lnSpc>
                <a:spcPts val="2500"/>
              </a:lnSpc>
              <a:buNone/>
            </a:pPr>
            <a:r>
              <a:rPr lang="en-US" sz="2000" kern="0" spc="-16" dirty="0">
                <a:solidFill>
                  <a:srgbClr val="E5E0DF"/>
                </a:solidFill>
                <a:ea typeface="Roboto"/>
                <a:cs typeface="Roboto"/>
              </a:rPr>
              <a:t>Consider how physical spaces might trigger veterans (crowded waiting rooms, loud areas, confined spaces without clear exits).</a:t>
            </a:r>
          </a:p>
        </p:txBody>
      </p:sp>
      <p:sp>
        <p:nvSpPr>
          <p:cNvPr id="18" name="Text 8">
            <a:extLst>
              <a:ext uri="{FF2B5EF4-FFF2-40B4-BE49-F238E27FC236}">
                <a16:creationId xmlns:a16="http://schemas.microsoft.com/office/drawing/2014/main" id="{EAD22070-609D-471C-9331-35B30F0A0E0A}"/>
              </a:ext>
            </a:extLst>
          </p:cNvPr>
          <p:cNvSpPr/>
          <p:nvPr/>
        </p:nvSpPr>
        <p:spPr>
          <a:xfrm>
            <a:off x="2128776" y="6210688"/>
            <a:ext cx="2829163" cy="310277"/>
          </a:xfrm>
          <a:prstGeom prst="rect">
            <a:avLst/>
          </a:prstGeom>
          <a:noFill/>
          <a:ln/>
        </p:spPr>
        <p:txBody>
          <a:bodyPr wrap="none" lIns="0" tIns="0" rIns="0" bIns="0" rtlCol="0" anchor="t"/>
          <a:lstStyle/>
          <a:p>
            <a:pPr marL="0" indent="0" algn="l">
              <a:lnSpc>
                <a:spcPts val="2400"/>
              </a:lnSpc>
              <a:buNone/>
            </a:pPr>
            <a:r>
              <a:rPr lang="en-US" sz="3200" u="sng" kern="0" spc="-59" dirty="0">
                <a:solidFill>
                  <a:srgbClr val="E5E0DF"/>
                </a:solidFill>
                <a:latin typeface="+mj-lt"/>
                <a:ea typeface="Roboto Mono Medium"/>
                <a:cs typeface="Roboto Mono Medium" pitchFamily="34" charset="-120"/>
              </a:rPr>
              <a:t>Language Sensitivity</a:t>
            </a:r>
            <a:endParaRPr lang="en-US" sz="3200" u="sng" dirty="0">
              <a:latin typeface="+mj-lt"/>
              <a:ea typeface="Roboto Mono Medium"/>
            </a:endParaRPr>
          </a:p>
        </p:txBody>
      </p:sp>
      <p:sp>
        <p:nvSpPr>
          <p:cNvPr id="19" name="Text 9">
            <a:extLst>
              <a:ext uri="{FF2B5EF4-FFF2-40B4-BE49-F238E27FC236}">
                <a16:creationId xmlns:a16="http://schemas.microsoft.com/office/drawing/2014/main" id="{A03671DD-4448-E84B-C41D-6C7CFF6545EE}"/>
              </a:ext>
            </a:extLst>
          </p:cNvPr>
          <p:cNvSpPr/>
          <p:nvPr/>
        </p:nvSpPr>
        <p:spPr>
          <a:xfrm>
            <a:off x="1960358" y="6874944"/>
            <a:ext cx="6124099" cy="952976"/>
          </a:xfrm>
          <a:prstGeom prst="rect">
            <a:avLst/>
          </a:prstGeom>
          <a:noFill/>
          <a:ln/>
        </p:spPr>
        <p:txBody>
          <a:bodyPr wrap="square" lIns="0" tIns="0" rIns="0" bIns="0" rtlCol="0" anchor="t"/>
          <a:lstStyle/>
          <a:p>
            <a:pPr marL="0" indent="0" algn="l">
              <a:lnSpc>
                <a:spcPts val="2500"/>
              </a:lnSpc>
              <a:buNone/>
            </a:pPr>
            <a:r>
              <a:rPr lang="en-US" sz="2000" kern="0" spc="-16" dirty="0">
                <a:solidFill>
                  <a:srgbClr val="E5E0DF"/>
                </a:solidFill>
                <a:ea typeface="Roboto"/>
                <a:cs typeface="Roboto"/>
              </a:rPr>
              <a:t>Avoid military jargon unless you truly understand it, as misused terms can damage credibility and trust.</a:t>
            </a:r>
            <a:endParaRPr lang="en-US" sz="2000" dirty="0">
              <a:ea typeface="Roboto"/>
              <a:cs typeface="Roboto"/>
            </a:endParaRPr>
          </a:p>
        </p:txBody>
      </p:sp>
      <p:sp>
        <p:nvSpPr>
          <p:cNvPr id="20" name="Text 11">
            <a:extLst>
              <a:ext uri="{FF2B5EF4-FFF2-40B4-BE49-F238E27FC236}">
                <a16:creationId xmlns:a16="http://schemas.microsoft.com/office/drawing/2014/main" id="{E4C308E6-60C4-9DF8-57E2-D8A2CE4BD77E}"/>
              </a:ext>
            </a:extLst>
          </p:cNvPr>
          <p:cNvSpPr/>
          <p:nvPr/>
        </p:nvSpPr>
        <p:spPr>
          <a:xfrm>
            <a:off x="8832343" y="6157728"/>
            <a:ext cx="3722963" cy="310277"/>
          </a:xfrm>
          <a:prstGeom prst="rect">
            <a:avLst/>
          </a:prstGeom>
          <a:noFill/>
          <a:ln/>
        </p:spPr>
        <p:txBody>
          <a:bodyPr wrap="none" lIns="0" tIns="0" rIns="0" bIns="0" rtlCol="0" anchor="t"/>
          <a:lstStyle/>
          <a:p>
            <a:pPr marL="0" indent="0" algn="l">
              <a:lnSpc>
                <a:spcPts val="2400"/>
              </a:lnSpc>
              <a:buNone/>
            </a:pPr>
            <a:r>
              <a:rPr lang="en-US" sz="3200" u="sng" kern="0" spc="-59" dirty="0">
                <a:solidFill>
                  <a:srgbClr val="E5E0DF"/>
                </a:solidFill>
                <a:latin typeface="+mj-lt"/>
                <a:ea typeface="Roboto Mono Medium"/>
                <a:cs typeface="Roboto Mono Medium" pitchFamily="34" charset="-120"/>
              </a:rPr>
              <a:t>Whole-Family Approach</a:t>
            </a:r>
            <a:endParaRPr lang="en-US" sz="3200" u="sng" dirty="0">
              <a:latin typeface="+mj-lt"/>
              <a:ea typeface="Roboto Mono Medium"/>
            </a:endParaRPr>
          </a:p>
        </p:txBody>
      </p:sp>
      <p:sp>
        <p:nvSpPr>
          <p:cNvPr id="21" name="Text 12">
            <a:extLst>
              <a:ext uri="{FF2B5EF4-FFF2-40B4-BE49-F238E27FC236}">
                <a16:creationId xmlns:a16="http://schemas.microsoft.com/office/drawing/2014/main" id="{E9AD0C0E-48F4-3EE8-956F-755CAB12299D}"/>
              </a:ext>
            </a:extLst>
          </p:cNvPr>
          <p:cNvSpPr/>
          <p:nvPr/>
        </p:nvSpPr>
        <p:spPr>
          <a:xfrm>
            <a:off x="8720596" y="6874944"/>
            <a:ext cx="6124099" cy="952976"/>
          </a:xfrm>
          <a:prstGeom prst="rect">
            <a:avLst/>
          </a:prstGeom>
          <a:noFill/>
          <a:ln/>
        </p:spPr>
        <p:txBody>
          <a:bodyPr wrap="square" lIns="0" tIns="0" rIns="0" bIns="0" rtlCol="0" anchor="t"/>
          <a:lstStyle/>
          <a:p>
            <a:pPr marL="0" indent="0" algn="l">
              <a:lnSpc>
                <a:spcPts val="2500"/>
              </a:lnSpc>
              <a:buNone/>
            </a:pPr>
            <a:r>
              <a:rPr lang="en-US" sz="2000" kern="0" spc="-16" dirty="0">
                <a:solidFill>
                  <a:srgbClr val="E5E0DF"/>
                </a:solidFill>
                <a:ea typeface="Roboto"/>
                <a:cs typeface="Roboto"/>
              </a:rPr>
              <a:t>Recognize that trauma affects the entire family system. Avoid focusing exclusively on the veteran while inadvertently sidelining family members' experiences</a:t>
            </a:r>
          </a:p>
        </p:txBody>
      </p:sp>
    </p:spTree>
    <p:extLst>
      <p:ext uri="{BB962C8B-B14F-4D97-AF65-F5344CB8AC3E}">
        <p14:creationId xmlns:p14="http://schemas.microsoft.com/office/powerpoint/2010/main" val="121741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A3BF2-3B7D-C1D5-CAD7-D076468F9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E901D2-FEF2-B0DF-1471-B61A8EB9205D}"/>
              </a:ext>
            </a:extLst>
          </p:cNvPr>
          <p:cNvSpPr txBox="1">
            <a:spLocks/>
          </p:cNvSpPr>
          <p:nvPr/>
        </p:nvSpPr>
        <p:spPr>
          <a:xfrm>
            <a:off x="2811805" y="593369"/>
            <a:ext cx="12417370" cy="1381421"/>
          </a:xfrm>
          <a:prstGeom prst="rect">
            <a:avLst/>
          </a:prstGeom>
        </p:spPr>
        <p:txBody>
          <a:bodyPr wrap="square" lIns="0" tIns="0" rIns="0" bIns="0">
            <a:normAutofit fontScale="82500" lnSpcReduction="100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Signs of Distress in Veterans</a:t>
            </a:r>
          </a:p>
        </p:txBody>
      </p:sp>
      <p:cxnSp>
        <p:nvCxnSpPr>
          <p:cNvPr id="4" name="Straight Connector 3">
            <a:extLst>
              <a:ext uri="{FF2B5EF4-FFF2-40B4-BE49-F238E27FC236}">
                <a16:creationId xmlns:a16="http://schemas.microsoft.com/office/drawing/2014/main" id="{4307F1CE-8FCC-1C42-60A5-9834EB99AE2B}"/>
              </a:ext>
              <a:ext uri="{C183D7F6-B498-43B3-948B-1728B52AA6E4}">
                <adec:decorative xmlns:adec="http://schemas.microsoft.com/office/drawing/2017/decorative" val="1"/>
              </a:ext>
            </a:extLst>
          </p:cNvPr>
          <p:cNvCxnSpPr>
            <a:cxnSpLocks/>
          </p:cNvCxnSpPr>
          <p:nvPr/>
        </p:nvCxnSpPr>
        <p:spPr>
          <a:xfrm flipH="1">
            <a:off x="3362761" y="1947248"/>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A4D176D6-8302-2E3C-3C50-C555DCA0791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pic>
        <p:nvPicPr>
          <p:cNvPr id="9" name="Picture 8">
            <a:extLst>
              <a:ext uri="{FF2B5EF4-FFF2-40B4-BE49-F238E27FC236}">
                <a16:creationId xmlns:a16="http://schemas.microsoft.com/office/drawing/2014/main" id="{96214878-E353-9946-F580-CDE7EC99FD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711545" y="8688032"/>
            <a:ext cx="14241595" cy="5542054"/>
          </a:xfrm>
          <a:prstGeom prst="rect">
            <a:avLst/>
          </a:prstGeom>
        </p:spPr>
      </p:pic>
      <p:sp>
        <p:nvSpPr>
          <p:cNvPr id="3" name="Octagon 2">
            <a:extLst>
              <a:ext uri="{FF2B5EF4-FFF2-40B4-BE49-F238E27FC236}">
                <a16:creationId xmlns:a16="http://schemas.microsoft.com/office/drawing/2014/main" id="{A1EA193F-673C-38B4-D549-9E0554E6C4EA}"/>
              </a:ext>
            </a:extLst>
          </p:cNvPr>
          <p:cNvSpPr/>
          <p:nvPr/>
        </p:nvSpPr>
        <p:spPr>
          <a:xfrm>
            <a:off x="4611855" y="2393705"/>
            <a:ext cx="3918857" cy="3513943"/>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68%</a:t>
            </a:r>
          </a:p>
          <a:p>
            <a:pPr algn="ctr"/>
            <a:endParaRPr lang="en-US" sz="2400" dirty="0">
              <a:latin typeface="+mj-lt"/>
            </a:endParaRPr>
          </a:p>
          <a:p>
            <a:pPr algn="ctr"/>
            <a:r>
              <a:rPr lang="en-US" sz="2400" dirty="0">
                <a:latin typeface="+mj-lt"/>
              </a:rPr>
              <a:t>Isolation</a:t>
            </a:r>
          </a:p>
          <a:p>
            <a:pPr algn="ctr"/>
            <a:endParaRPr lang="en-US" dirty="0">
              <a:latin typeface="+mj-lt"/>
            </a:endParaRPr>
          </a:p>
          <a:p>
            <a:pPr algn="ctr"/>
            <a:r>
              <a:rPr lang="en-US" dirty="0">
                <a:latin typeface="+mj-lt"/>
              </a:rPr>
              <a:t>Of veterans experiencing distress withdraw from family activities and social connections before seeking help</a:t>
            </a:r>
          </a:p>
        </p:txBody>
      </p:sp>
      <p:sp>
        <p:nvSpPr>
          <p:cNvPr id="7" name="Octagon 6">
            <a:extLst>
              <a:ext uri="{FF2B5EF4-FFF2-40B4-BE49-F238E27FC236}">
                <a16:creationId xmlns:a16="http://schemas.microsoft.com/office/drawing/2014/main" id="{77983602-6424-7FFB-B997-5F9D9B81249F}"/>
              </a:ext>
            </a:extLst>
          </p:cNvPr>
          <p:cNvSpPr/>
          <p:nvPr/>
        </p:nvSpPr>
        <p:spPr>
          <a:xfrm>
            <a:off x="9757289" y="2393705"/>
            <a:ext cx="3918857" cy="3513943"/>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75%</a:t>
            </a:r>
          </a:p>
          <a:p>
            <a:pPr algn="ctr"/>
            <a:endParaRPr lang="en-US" sz="2400" dirty="0">
              <a:latin typeface="+mj-lt"/>
            </a:endParaRPr>
          </a:p>
          <a:p>
            <a:pPr algn="ctr"/>
            <a:r>
              <a:rPr lang="en-US" sz="2400" dirty="0">
                <a:latin typeface="+mj-lt"/>
              </a:rPr>
              <a:t>Sleep Disruption</a:t>
            </a:r>
          </a:p>
          <a:p>
            <a:pPr algn="ctr"/>
            <a:endParaRPr lang="en-US" dirty="0">
              <a:latin typeface="+mj-lt"/>
            </a:endParaRPr>
          </a:p>
          <a:p>
            <a:pPr algn="ctr"/>
            <a:r>
              <a:rPr lang="en-US" dirty="0">
                <a:latin typeface="+mj-lt"/>
              </a:rPr>
              <a:t>Report significant sleep problems including insomnia, nightmares, and hypervigilance at night </a:t>
            </a:r>
          </a:p>
        </p:txBody>
      </p:sp>
      <p:sp>
        <p:nvSpPr>
          <p:cNvPr id="8" name="Octagon 7">
            <a:extLst>
              <a:ext uri="{FF2B5EF4-FFF2-40B4-BE49-F238E27FC236}">
                <a16:creationId xmlns:a16="http://schemas.microsoft.com/office/drawing/2014/main" id="{E36F2B42-258D-C6F2-3896-2E41C5426C2C}"/>
              </a:ext>
            </a:extLst>
          </p:cNvPr>
          <p:cNvSpPr/>
          <p:nvPr/>
        </p:nvSpPr>
        <p:spPr>
          <a:xfrm>
            <a:off x="4655518" y="5907648"/>
            <a:ext cx="3918857" cy="3513943"/>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63%</a:t>
            </a:r>
          </a:p>
          <a:p>
            <a:pPr algn="ctr"/>
            <a:endParaRPr lang="en-US" sz="2400" dirty="0">
              <a:latin typeface="+mj-lt"/>
            </a:endParaRPr>
          </a:p>
          <a:p>
            <a:pPr algn="ctr"/>
            <a:r>
              <a:rPr lang="en-US" sz="2400" dirty="0">
                <a:latin typeface="+mj-lt"/>
              </a:rPr>
              <a:t>Anger</a:t>
            </a:r>
          </a:p>
          <a:p>
            <a:pPr algn="ctr"/>
            <a:endParaRPr lang="en-US" dirty="0">
              <a:latin typeface="+mj-lt"/>
            </a:endParaRPr>
          </a:p>
          <a:p>
            <a:pPr algn="ctr"/>
            <a:r>
              <a:rPr lang="en-US" dirty="0">
                <a:latin typeface="+mj-lt"/>
              </a:rPr>
              <a:t>Experience anger outburst that seem disproportionate to the triggering situation </a:t>
            </a:r>
          </a:p>
        </p:txBody>
      </p:sp>
      <p:sp>
        <p:nvSpPr>
          <p:cNvPr id="10" name="Octagon 9">
            <a:extLst>
              <a:ext uri="{FF2B5EF4-FFF2-40B4-BE49-F238E27FC236}">
                <a16:creationId xmlns:a16="http://schemas.microsoft.com/office/drawing/2014/main" id="{1DA3C1A4-EC20-5144-4458-A3C0B59911A4}"/>
              </a:ext>
            </a:extLst>
          </p:cNvPr>
          <p:cNvSpPr/>
          <p:nvPr/>
        </p:nvSpPr>
        <p:spPr>
          <a:xfrm>
            <a:off x="9757289" y="5907648"/>
            <a:ext cx="3918857" cy="3513943"/>
          </a:xfrm>
          <a:prstGeom prst="octag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j-lt"/>
              </a:rPr>
              <a:t>58%</a:t>
            </a:r>
          </a:p>
          <a:p>
            <a:pPr algn="ctr"/>
            <a:endParaRPr lang="en-US" sz="2400" dirty="0">
              <a:latin typeface="+mj-lt"/>
            </a:endParaRPr>
          </a:p>
          <a:p>
            <a:pPr algn="ctr"/>
            <a:r>
              <a:rPr lang="en-US" sz="2400" dirty="0">
                <a:latin typeface="+mj-lt"/>
              </a:rPr>
              <a:t>Risk-Taking</a:t>
            </a:r>
          </a:p>
          <a:p>
            <a:pPr algn="ctr"/>
            <a:endParaRPr lang="en-US" dirty="0">
              <a:latin typeface="+mj-lt"/>
            </a:endParaRPr>
          </a:p>
          <a:p>
            <a:pPr algn="ctr"/>
            <a:r>
              <a:rPr lang="en-US" dirty="0">
                <a:latin typeface="+mj-lt"/>
              </a:rPr>
              <a:t>Engage in dangerous behaviors including reckless driving, substance use, or thrill-seeking actives</a:t>
            </a:r>
          </a:p>
        </p:txBody>
      </p:sp>
    </p:spTree>
    <p:extLst>
      <p:ext uri="{BB962C8B-B14F-4D97-AF65-F5344CB8AC3E}">
        <p14:creationId xmlns:p14="http://schemas.microsoft.com/office/powerpoint/2010/main" val="203113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8AD77DA-489B-0D85-7F3F-421C0D029C7A}"/>
              </a:ext>
              <a:ext uri="{C183D7F6-B498-43B3-948B-1728B52AA6E4}">
                <adec:decorative xmlns:adec="http://schemas.microsoft.com/office/drawing/2017/decorative" val="1"/>
              </a:ext>
            </a:extLst>
          </p:cNvPr>
          <p:cNvSpPr/>
          <p:nvPr/>
        </p:nvSpPr>
        <p:spPr>
          <a:xfrm>
            <a:off x="1072273" y="2020181"/>
            <a:ext cx="5424280" cy="4648431"/>
          </a:xfrm>
          <a:prstGeom prst="ellipse">
            <a:avLst/>
          </a:prstGeom>
          <a:solidFill>
            <a:srgbClr val="BE1E2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10">
            <a:extLst>
              <a:ext uri="{FF2B5EF4-FFF2-40B4-BE49-F238E27FC236}">
                <a16:creationId xmlns:a16="http://schemas.microsoft.com/office/drawing/2014/main" id="{17321DD4-AED7-ADD0-4A69-8CEC2D478315}"/>
              </a:ext>
            </a:extLst>
          </p:cNvPr>
          <p:cNvSpPr txBox="1"/>
          <p:nvPr/>
        </p:nvSpPr>
        <p:spPr>
          <a:xfrm>
            <a:off x="107399" y="7864582"/>
            <a:ext cx="7354026" cy="382156"/>
          </a:xfrm>
          <a:prstGeom prst="rect">
            <a:avLst/>
          </a:prstGeom>
        </p:spPr>
        <p:txBody>
          <a:bodyPr vert="horz" wrap="square" lIns="0" tIns="12700" rIns="0" bIns="0" rtlCol="0">
            <a:spAutoFit/>
          </a:bodyPr>
          <a:lstStyle/>
          <a:p>
            <a:pPr algn="ctr">
              <a:lnSpc>
                <a:spcPct val="100000"/>
              </a:lnSpc>
            </a:pPr>
            <a:r>
              <a:rPr lang="en-US" sz="2400" spc="235" dirty="0">
                <a:solidFill>
                  <a:schemeClr val="bg1"/>
                </a:solidFill>
                <a:latin typeface="Tw Cen MT" panose="020B0602020104020603" pitchFamily="34" charset="0"/>
                <a:cs typeface="Trebuchet MS"/>
              </a:rPr>
              <a:t>Veteran Homeless Program Manager</a:t>
            </a:r>
          </a:p>
        </p:txBody>
      </p:sp>
      <p:sp>
        <p:nvSpPr>
          <p:cNvPr id="8" name="Star: 5 Points 7">
            <a:extLst>
              <a:ext uri="{FF2B5EF4-FFF2-40B4-BE49-F238E27FC236}">
                <a16:creationId xmlns:a16="http://schemas.microsoft.com/office/drawing/2014/main" id="{BD994AD6-C18B-B647-22BF-E33D69386459}"/>
              </a:ext>
              <a:ext uri="{C183D7F6-B498-43B3-948B-1728B52AA6E4}">
                <adec:decorative xmlns:adec="http://schemas.microsoft.com/office/drawing/2017/decorative" val="1"/>
              </a:ext>
            </a:extLst>
          </p:cNvPr>
          <p:cNvSpPr/>
          <p:nvPr/>
        </p:nvSpPr>
        <p:spPr>
          <a:xfrm>
            <a:off x="3671438" y="9150469"/>
            <a:ext cx="225949" cy="225949"/>
          </a:xfrm>
          <a:prstGeom prst="star5">
            <a:avLst/>
          </a:prstGeom>
          <a:solidFill>
            <a:srgbClr val="BE1E2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bject 10">
            <a:extLst>
              <a:ext uri="{FF2B5EF4-FFF2-40B4-BE49-F238E27FC236}">
                <a16:creationId xmlns:a16="http://schemas.microsoft.com/office/drawing/2014/main" id="{F6A15011-C45A-1438-9C82-8840F32A824D}"/>
              </a:ext>
            </a:extLst>
          </p:cNvPr>
          <p:cNvSpPr txBox="1"/>
          <p:nvPr/>
        </p:nvSpPr>
        <p:spPr>
          <a:xfrm>
            <a:off x="-834716" y="7035231"/>
            <a:ext cx="9238256" cy="689932"/>
          </a:xfrm>
          <a:prstGeom prst="rect">
            <a:avLst/>
          </a:prstGeom>
        </p:spPr>
        <p:txBody>
          <a:bodyPr vert="horz" wrap="square" lIns="0" tIns="12700" rIns="0" bIns="0" rtlCol="0">
            <a:spAutoFit/>
          </a:bodyPr>
          <a:lstStyle/>
          <a:p>
            <a:pPr algn="ctr">
              <a:lnSpc>
                <a:spcPct val="100000"/>
              </a:lnSpc>
            </a:pPr>
            <a:r>
              <a:rPr lang="en-US" sz="4400" b="1" spc="-150" dirty="0">
                <a:solidFill>
                  <a:schemeClr val="bg1"/>
                </a:solidFill>
                <a:latin typeface="Futura" panose="02020800000000000000" pitchFamily="18" charset="0"/>
                <a:ea typeface="Futura" panose="02020800000000000000" pitchFamily="18" charset="0"/>
                <a:cs typeface="Futura" panose="02020800000000000000" pitchFamily="18" charset="0"/>
              </a:rPr>
              <a:t>Gary Medina</a:t>
            </a:r>
          </a:p>
        </p:txBody>
      </p:sp>
      <p:sp>
        <p:nvSpPr>
          <p:cNvPr id="11" name="Oval 10">
            <a:extLst>
              <a:ext uri="{FF2B5EF4-FFF2-40B4-BE49-F238E27FC236}">
                <a16:creationId xmlns:a16="http://schemas.microsoft.com/office/drawing/2014/main" id="{EB295032-11D2-D3BF-9454-3237925EABDB}"/>
              </a:ext>
              <a:ext uri="{C183D7F6-B498-43B3-948B-1728B52AA6E4}">
                <adec:decorative xmlns:adec="http://schemas.microsoft.com/office/drawing/2017/decorative" val="1"/>
              </a:ext>
            </a:extLst>
          </p:cNvPr>
          <p:cNvSpPr/>
          <p:nvPr/>
        </p:nvSpPr>
        <p:spPr>
          <a:xfrm>
            <a:off x="1180565" y="2220824"/>
            <a:ext cx="5207696" cy="419334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25">
            <a:extLst>
              <a:ext uri="{FF2B5EF4-FFF2-40B4-BE49-F238E27FC236}">
                <a16:creationId xmlns:a16="http://schemas.microsoft.com/office/drawing/2014/main" id="{AA8D6FD3-DE25-8363-82C2-4CFDFF38C11A}"/>
              </a:ext>
            </a:extLst>
          </p:cNvPr>
          <p:cNvSpPr/>
          <p:nvPr/>
        </p:nvSpPr>
        <p:spPr>
          <a:xfrm>
            <a:off x="7153222" y="-177422"/>
            <a:ext cx="11134777" cy="10471194"/>
          </a:xfrm>
          <a:custGeom>
            <a:avLst/>
            <a:gdLst>
              <a:gd name="connsiteX0" fmla="*/ 0 w 11555049"/>
              <a:gd name="connsiteY0" fmla="*/ 0 h 10313062"/>
              <a:gd name="connsiteX1" fmla="*/ 4425055 w 11555049"/>
              <a:gd name="connsiteY1" fmla="*/ 10313062 h 10313062"/>
              <a:gd name="connsiteX2" fmla="*/ 11555050 w 11555049"/>
              <a:gd name="connsiteY2" fmla="*/ 10313062 h 10313062"/>
              <a:gd name="connsiteX3" fmla="*/ 11555050 w 11555049"/>
              <a:gd name="connsiteY3" fmla="*/ 0 h 10313062"/>
              <a:gd name="connsiteX4" fmla="*/ 0 w 11555049"/>
              <a:gd name="connsiteY4" fmla="*/ 0 h 10313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5049" h="10313062">
                <a:moveTo>
                  <a:pt x="0" y="0"/>
                </a:moveTo>
                <a:lnTo>
                  <a:pt x="4425055" y="10313062"/>
                </a:lnTo>
                <a:lnTo>
                  <a:pt x="11555050" y="10313062"/>
                </a:lnTo>
                <a:lnTo>
                  <a:pt x="11555050" y="0"/>
                </a:lnTo>
                <a:lnTo>
                  <a:pt x="0" y="0"/>
                </a:lnTo>
                <a:close/>
              </a:path>
            </a:pathLst>
          </a:custGeom>
          <a:solidFill>
            <a:schemeClr val="accent2"/>
          </a:solidFill>
          <a:ln w="0" cap="flat">
            <a:noFill/>
            <a:prstDash val="solid"/>
            <a:miter/>
          </a:ln>
        </p:spPr>
        <p:txBody>
          <a:bodyPr rtlCol="0" anchor="ctr"/>
          <a:lstStyle/>
          <a:p>
            <a:endParaRPr lang="en-US" dirty="0"/>
          </a:p>
        </p:txBody>
      </p:sp>
      <p:pic>
        <p:nvPicPr>
          <p:cNvPr id="16" name="Picture 15" descr="A logo of a military officer saluting&#10;&#10;AI-generated content may be incorrect.">
            <a:extLst>
              <a:ext uri="{FF2B5EF4-FFF2-40B4-BE49-F238E27FC236}">
                <a16:creationId xmlns:a16="http://schemas.microsoft.com/office/drawing/2014/main" id="{2E9F91AA-8CC0-0D13-4970-B990FD663F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0514" y="7006178"/>
            <a:ext cx="2427098" cy="2593358"/>
          </a:xfrm>
          <a:prstGeom prst="rect">
            <a:avLst/>
          </a:prstGeom>
        </p:spPr>
      </p:pic>
      <p:cxnSp>
        <p:nvCxnSpPr>
          <p:cNvPr id="17" name="Straight Connector 16">
            <a:extLst>
              <a:ext uri="{FF2B5EF4-FFF2-40B4-BE49-F238E27FC236}">
                <a16:creationId xmlns:a16="http://schemas.microsoft.com/office/drawing/2014/main" id="{1CA0AA2D-EE6D-421C-9431-915EA31D17C9}"/>
              </a:ext>
            </a:extLst>
          </p:cNvPr>
          <p:cNvCxnSpPr>
            <a:cxnSpLocks/>
          </p:cNvCxnSpPr>
          <p:nvPr/>
        </p:nvCxnSpPr>
        <p:spPr>
          <a:xfrm>
            <a:off x="7000465" y="-177422"/>
            <a:ext cx="4289292" cy="10513904"/>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sp>
        <p:nvSpPr>
          <p:cNvPr id="3" name="object 10">
            <a:extLst>
              <a:ext uri="{FF2B5EF4-FFF2-40B4-BE49-F238E27FC236}">
                <a16:creationId xmlns:a16="http://schemas.microsoft.com/office/drawing/2014/main" id="{A834C398-9303-CF93-05A3-25EEB0811B3A}"/>
              </a:ext>
            </a:extLst>
          </p:cNvPr>
          <p:cNvSpPr txBox="1"/>
          <p:nvPr/>
        </p:nvSpPr>
        <p:spPr>
          <a:xfrm>
            <a:off x="403143" y="550186"/>
            <a:ext cx="6762542" cy="1367041"/>
          </a:xfrm>
          <a:prstGeom prst="rect">
            <a:avLst/>
          </a:prstGeom>
        </p:spPr>
        <p:txBody>
          <a:bodyPr vert="horz" wrap="square" lIns="0" tIns="12700" rIns="0" bIns="0" rtlCol="0">
            <a:spAutoFit/>
          </a:bodyPr>
          <a:lstStyle/>
          <a:p>
            <a:pPr algn="ctr">
              <a:lnSpc>
                <a:spcPct val="100000"/>
              </a:lnSpc>
            </a:pPr>
            <a:r>
              <a:rPr lang="en-US" sz="4400" b="1" spc="235" dirty="0">
                <a:solidFill>
                  <a:schemeClr val="bg1"/>
                </a:solidFill>
                <a:latin typeface="Futura" panose="02020800000000000000" pitchFamily="18" charset="0"/>
                <a:ea typeface="Futura" panose="02020800000000000000" pitchFamily="18" charset="0"/>
                <a:cs typeface="Futura" panose="02020800000000000000" pitchFamily="18" charset="0"/>
              </a:rPr>
              <a:t>Veterans Mental Health </a:t>
            </a:r>
            <a:endParaRPr lang="en-US" sz="4800" b="1" spc="235" dirty="0">
              <a:solidFill>
                <a:schemeClr val="bg1"/>
              </a:solidFill>
              <a:latin typeface="Futura" panose="02020800000000000000" pitchFamily="18" charset="0"/>
              <a:ea typeface="Futura" panose="02020800000000000000" pitchFamily="18" charset="0"/>
              <a:cs typeface="Futura" panose="02020800000000000000" pitchFamily="18" charset="0"/>
            </a:endParaRPr>
          </a:p>
        </p:txBody>
      </p:sp>
      <p:pic>
        <p:nvPicPr>
          <p:cNvPr id="1026" name="Picture 2" descr="A qr code with a logo and a picture of veterans&#10;&#10;AI-generated content may be incorrect.">
            <a:extLst>
              <a:ext uri="{FF2B5EF4-FFF2-40B4-BE49-F238E27FC236}">
                <a16:creationId xmlns:a16="http://schemas.microsoft.com/office/drawing/2014/main" id="{0B345104-9AEC-FB39-9753-98D8E78A05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22317" y="810737"/>
            <a:ext cx="5781675" cy="585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11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6937E-0969-AB37-F744-1CC7A9EAC911}"/>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4052E81-C17C-3869-731A-AF63DE518814}"/>
              </a:ext>
            </a:extLst>
          </p:cNvPr>
          <p:cNvCxnSpPr>
            <a:cxnSpLocks/>
          </p:cNvCxnSpPr>
          <p:nvPr/>
        </p:nvCxnSpPr>
        <p:spPr>
          <a:xfrm flipH="1">
            <a:off x="214411" y="4271650"/>
            <a:ext cx="552994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military officer saluting&#10;&#10;AI-generated content may be incorrect.">
            <a:extLst>
              <a:ext uri="{FF2B5EF4-FFF2-40B4-BE49-F238E27FC236}">
                <a16:creationId xmlns:a16="http://schemas.microsoft.com/office/drawing/2014/main" id="{DB2BB14F-43C2-418B-05BB-27CF667E50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10514" y="7006178"/>
            <a:ext cx="2427098" cy="2593358"/>
          </a:xfrm>
          <a:prstGeom prst="rect">
            <a:avLst/>
          </a:prstGeom>
        </p:spPr>
      </p:pic>
      <p:sp>
        <p:nvSpPr>
          <p:cNvPr id="3" name="Title 1">
            <a:extLst>
              <a:ext uri="{FF2B5EF4-FFF2-40B4-BE49-F238E27FC236}">
                <a16:creationId xmlns:a16="http://schemas.microsoft.com/office/drawing/2014/main" id="{C152B47C-E5D7-A9A2-6697-7177DFFDE782}"/>
              </a:ext>
            </a:extLst>
          </p:cNvPr>
          <p:cNvSpPr txBox="1">
            <a:spLocks/>
          </p:cNvSpPr>
          <p:nvPr/>
        </p:nvSpPr>
        <p:spPr>
          <a:xfrm>
            <a:off x="587559" y="198474"/>
            <a:ext cx="5580742"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Futura" panose="02020800000000000000" pitchFamily="18" charset="0"/>
                <a:ea typeface="Futura" panose="02020800000000000000" pitchFamily="18" charset="0"/>
                <a:cs typeface="Futura" panose="02020800000000000000" pitchFamily="18" charset="0"/>
              </a:rPr>
              <a:t>Recognizing Distress in Military Children</a:t>
            </a:r>
          </a:p>
        </p:txBody>
      </p:sp>
      <p:sp>
        <p:nvSpPr>
          <p:cNvPr id="12" name="Shape 1">
            <a:extLst>
              <a:ext uri="{FF2B5EF4-FFF2-40B4-BE49-F238E27FC236}">
                <a16:creationId xmlns:a16="http://schemas.microsoft.com/office/drawing/2014/main" id="{7A74418C-12F7-0A59-9CD9-16BB19629F85}"/>
              </a:ext>
            </a:extLst>
          </p:cNvPr>
          <p:cNvSpPr/>
          <p:nvPr/>
        </p:nvSpPr>
        <p:spPr>
          <a:xfrm>
            <a:off x="7984052" y="1278394"/>
            <a:ext cx="8580713" cy="273220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Shape 1">
            <a:extLst>
              <a:ext uri="{FF2B5EF4-FFF2-40B4-BE49-F238E27FC236}">
                <a16:creationId xmlns:a16="http://schemas.microsoft.com/office/drawing/2014/main" id="{2E34372C-B6AF-330A-A704-82F09FFB2ACD}"/>
              </a:ext>
            </a:extLst>
          </p:cNvPr>
          <p:cNvSpPr/>
          <p:nvPr/>
        </p:nvSpPr>
        <p:spPr>
          <a:xfrm>
            <a:off x="6342473" y="4179258"/>
            <a:ext cx="8955583" cy="273220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Shape 1">
            <a:extLst>
              <a:ext uri="{FF2B5EF4-FFF2-40B4-BE49-F238E27FC236}">
                <a16:creationId xmlns:a16="http://schemas.microsoft.com/office/drawing/2014/main" id="{DA6B714F-AA06-9523-7C13-2D0A4DFC0422}"/>
              </a:ext>
            </a:extLst>
          </p:cNvPr>
          <p:cNvSpPr/>
          <p:nvPr/>
        </p:nvSpPr>
        <p:spPr>
          <a:xfrm>
            <a:off x="2742837" y="7080122"/>
            <a:ext cx="8741796" cy="2593358"/>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TextBox 25">
            <a:extLst>
              <a:ext uri="{FF2B5EF4-FFF2-40B4-BE49-F238E27FC236}">
                <a16:creationId xmlns:a16="http://schemas.microsoft.com/office/drawing/2014/main" id="{3431F460-5474-CB24-F3C6-0C4F87C16FD7}"/>
              </a:ext>
            </a:extLst>
          </p:cNvPr>
          <p:cNvSpPr txBox="1"/>
          <p:nvPr/>
        </p:nvSpPr>
        <p:spPr>
          <a:xfrm>
            <a:off x="3234026" y="7276278"/>
            <a:ext cx="7380784" cy="441403"/>
          </a:xfrm>
          <a:prstGeom prst="rect">
            <a:avLst/>
          </a:prstGeom>
          <a:noFill/>
        </p:spPr>
        <p:txBody>
          <a:bodyPr wrap="square" rtlCol="0">
            <a:spAutoFit/>
          </a:bodyPr>
          <a:lstStyle/>
          <a:p>
            <a:pPr>
              <a:lnSpc>
                <a:spcPts val="2600"/>
              </a:lnSpc>
            </a:pPr>
            <a:r>
              <a:rPr lang="en-US" sz="3600" kern="0" spc="-63" dirty="0">
                <a:solidFill>
                  <a:schemeClr val="accent1"/>
                </a:solidFill>
                <a:latin typeface="+mj-lt"/>
                <a:ea typeface="Roboto Mono Medium" pitchFamily="34" charset="-122"/>
                <a:cs typeface="Roboto Mono Medium" pitchFamily="34" charset="-120"/>
              </a:rPr>
              <a:t>Preschool (0-5)</a:t>
            </a:r>
            <a:endParaRPr lang="en-US" sz="3600" dirty="0">
              <a:solidFill>
                <a:schemeClr val="accent1"/>
              </a:solidFill>
              <a:latin typeface="+mj-lt"/>
            </a:endParaRPr>
          </a:p>
        </p:txBody>
      </p:sp>
      <p:sp>
        <p:nvSpPr>
          <p:cNvPr id="4" name="Text 3">
            <a:extLst>
              <a:ext uri="{FF2B5EF4-FFF2-40B4-BE49-F238E27FC236}">
                <a16:creationId xmlns:a16="http://schemas.microsoft.com/office/drawing/2014/main" id="{0A2DF3DB-304B-C746-A3A4-AEAD47973112}"/>
              </a:ext>
            </a:extLst>
          </p:cNvPr>
          <p:cNvSpPr/>
          <p:nvPr/>
        </p:nvSpPr>
        <p:spPr>
          <a:xfrm>
            <a:off x="2896772" y="7935825"/>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Increased separation anxiety</a:t>
            </a:r>
            <a:endParaRPr lang="en-US" sz="1650" dirty="0">
              <a:solidFill>
                <a:schemeClr val="accent1"/>
              </a:solidFill>
              <a:latin typeface="Calibri" panose="020F0502020204030204"/>
              <a:ea typeface="Calibri" panose="020F0502020204030204"/>
              <a:cs typeface="Calibri" panose="020F0502020204030204"/>
            </a:endParaRPr>
          </a:p>
        </p:txBody>
      </p:sp>
      <p:sp>
        <p:nvSpPr>
          <p:cNvPr id="7" name="Text 4">
            <a:extLst>
              <a:ext uri="{FF2B5EF4-FFF2-40B4-BE49-F238E27FC236}">
                <a16:creationId xmlns:a16="http://schemas.microsoft.com/office/drawing/2014/main" id="{4512564B-7DC9-8150-ACC5-B70F2A36AED2}"/>
              </a:ext>
            </a:extLst>
          </p:cNvPr>
          <p:cNvSpPr/>
          <p:nvPr/>
        </p:nvSpPr>
        <p:spPr>
          <a:xfrm>
            <a:off x="2896772" y="8536811"/>
            <a:ext cx="4386460" cy="377624"/>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Sleep disturbances and nightmares</a:t>
            </a:r>
            <a:endParaRPr lang="en-US" sz="1650" dirty="0">
              <a:solidFill>
                <a:schemeClr val="accent1"/>
              </a:solidFill>
              <a:latin typeface="Calibri" panose="020F0502020204030204"/>
              <a:ea typeface="Calibri" panose="020F0502020204030204"/>
              <a:cs typeface="Calibri" panose="020F0502020204030204"/>
            </a:endParaRPr>
          </a:p>
        </p:txBody>
      </p:sp>
      <p:sp>
        <p:nvSpPr>
          <p:cNvPr id="8" name="Text 6">
            <a:extLst>
              <a:ext uri="{FF2B5EF4-FFF2-40B4-BE49-F238E27FC236}">
                <a16:creationId xmlns:a16="http://schemas.microsoft.com/office/drawing/2014/main" id="{C5165F08-8380-C467-E4B4-A574E37412A2}"/>
              </a:ext>
            </a:extLst>
          </p:cNvPr>
          <p:cNvSpPr/>
          <p:nvPr/>
        </p:nvSpPr>
        <p:spPr>
          <a:xfrm>
            <a:off x="2896772" y="9172521"/>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Somatic complaints (stomachaches)</a:t>
            </a:r>
            <a:endParaRPr lang="en-US" sz="2000" dirty="0">
              <a:solidFill>
                <a:schemeClr val="accent1"/>
              </a:solidFill>
              <a:latin typeface="Roboto"/>
              <a:ea typeface="Roboto"/>
              <a:cs typeface="Roboto"/>
            </a:endParaRPr>
          </a:p>
        </p:txBody>
      </p:sp>
      <p:sp>
        <p:nvSpPr>
          <p:cNvPr id="10" name="Text 7">
            <a:extLst>
              <a:ext uri="{FF2B5EF4-FFF2-40B4-BE49-F238E27FC236}">
                <a16:creationId xmlns:a16="http://schemas.microsoft.com/office/drawing/2014/main" id="{C09F7E28-EB1C-3DFF-1C58-A451E791E41D}"/>
              </a:ext>
            </a:extLst>
          </p:cNvPr>
          <p:cNvSpPr/>
          <p:nvPr/>
        </p:nvSpPr>
        <p:spPr>
          <a:xfrm>
            <a:off x="6928450" y="4542178"/>
            <a:ext cx="2679025" cy="334804"/>
          </a:xfrm>
          <a:prstGeom prst="rect">
            <a:avLst/>
          </a:prstGeom>
          <a:noFill/>
          <a:ln/>
        </p:spPr>
        <p:txBody>
          <a:bodyPr wrap="none" lIns="0" tIns="0" rIns="0" bIns="0" rtlCol="0" anchor="t"/>
          <a:lstStyle/>
          <a:p>
            <a:pPr marL="0" indent="0" algn="l">
              <a:lnSpc>
                <a:spcPts val="2600"/>
              </a:lnSpc>
              <a:buNone/>
            </a:pPr>
            <a:r>
              <a:rPr lang="en-US" sz="3600" kern="0" spc="-63" dirty="0">
                <a:solidFill>
                  <a:schemeClr val="accent1"/>
                </a:solidFill>
                <a:latin typeface="+mj-lt"/>
                <a:ea typeface="Roboto Mono Medium" pitchFamily="34" charset="-122"/>
                <a:cs typeface="Roboto Mono Medium" pitchFamily="34" charset="-120"/>
              </a:rPr>
              <a:t>School Age (6-12)</a:t>
            </a:r>
            <a:endParaRPr lang="en-US" sz="3600" dirty="0">
              <a:solidFill>
                <a:schemeClr val="accent1"/>
              </a:solidFill>
              <a:latin typeface="+mj-lt"/>
            </a:endParaRPr>
          </a:p>
        </p:txBody>
      </p:sp>
      <p:sp>
        <p:nvSpPr>
          <p:cNvPr id="11" name="Text 8">
            <a:extLst>
              <a:ext uri="{FF2B5EF4-FFF2-40B4-BE49-F238E27FC236}">
                <a16:creationId xmlns:a16="http://schemas.microsoft.com/office/drawing/2014/main" id="{76A28074-6491-0A58-49CC-F7B58CD0637C}"/>
              </a:ext>
            </a:extLst>
          </p:cNvPr>
          <p:cNvSpPr/>
          <p:nvPr/>
        </p:nvSpPr>
        <p:spPr>
          <a:xfrm>
            <a:off x="6587164" y="5115097"/>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Declining academic performance</a:t>
            </a:r>
            <a:endParaRPr lang="en-US" sz="2000" dirty="0">
              <a:solidFill>
                <a:schemeClr val="accent1"/>
              </a:solidFill>
              <a:latin typeface="Roboto"/>
              <a:ea typeface="Roboto"/>
              <a:cs typeface="Roboto"/>
            </a:endParaRPr>
          </a:p>
        </p:txBody>
      </p:sp>
      <p:sp>
        <p:nvSpPr>
          <p:cNvPr id="13" name="Text 9">
            <a:extLst>
              <a:ext uri="{FF2B5EF4-FFF2-40B4-BE49-F238E27FC236}">
                <a16:creationId xmlns:a16="http://schemas.microsoft.com/office/drawing/2014/main" id="{4DF1880F-5A56-D1A8-588C-68D14F7463AE}"/>
              </a:ext>
            </a:extLst>
          </p:cNvPr>
          <p:cNvSpPr/>
          <p:nvPr/>
        </p:nvSpPr>
        <p:spPr>
          <a:xfrm>
            <a:off x="6587164" y="5511601"/>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Social withdrawal from peers</a:t>
            </a:r>
            <a:endParaRPr lang="en-US" sz="1650" dirty="0">
              <a:solidFill>
                <a:schemeClr val="accent1"/>
              </a:solidFill>
              <a:latin typeface="Calibri" panose="020F0502020204030204"/>
              <a:ea typeface="Calibri" panose="020F0502020204030204"/>
              <a:cs typeface="Calibri" panose="020F0502020204030204"/>
            </a:endParaRPr>
          </a:p>
        </p:txBody>
      </p:sp>
      <p:sp>
        <p:nvSpPr>
          <p:cNvPr id="14" name="Text 10">
            <a:extLst>
              <a:ext uri="{FF2B5EF4-FFF2-40B4-BE49-F238E27FC236}">
                <a16:creationId xmlns:a16="http://schemas.microsoft.com/office/drawing/2014/main" id="{07CD04B5-36FF-6211-3AD1-2C4C70E7721C}"/>
              </a:ext>
            </a:extLst>
          </p:cNvPr>
          <p:cNvSpPr/>
          <p:nvPr/>
        </p:nvSpPr>
        <p:spPr>
          <a:xfrm>
            <a:off x="6587164" y="5978177"/>
            <a:ext cx="4560081"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Excessive worry about family safety</a:t>
            </a:r>
            <a:endParaRPr lang="en-US" sz="2000" dirty="0">
              <a:solidFill>
                <a:schemeClr val="accent1"/>
              </a:solidFill>
              <a:latin typeface="Roboto"/>
              <a:ea typeface="Roboto"/>
              <a:cs typeface="Roboto"/>
            </a:endParaRPr>
          </a:p>
        </p:txBody>
      </p:sp>
      <p:sp>
        <p:nvSpPr>
          <p:cNvPr id="15" name="Text 11">
            <a:extLst>
              <a:ext uri="{FF2B5EF4-FFF2-40B4-BE49-F238E27FC236}">
                <a16:creationId xmlns:a16="http://schemas.microsoft.com/office/drawing/2014/main" id="{AE859D64-2F58-969A-C755-E948AD99F047}"/>
              </a:ext>
            </a:extLst>
          </p:cNvPr>
          <p:cNvSpPr/>
          <p:nvPr/>
        </p:nvSpPr>
        <p:spPr>
          <a:xfrm>
            <a:off x="6570328" y="6387742"/>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Acting out or unusual compliance</a:t>
            </a:r>
            <a:endParaRPr lang="en-US" sz="1650" dirty="0">
              <a:solidFill>
                <a:schemeClr val="accent1"/>
              </a:solidFill>
              <a:latin typeface="Calibri" panose="020F0502020204030204"/>
              <a:ea typeface="Calibri" panose="020F0502020204030204"/>
              <a:cs typeface="Calibri" panose="020F0502020204030204"/>
            </a:endParaRPr>
          </a:p>
        </p:txBody>
      </p:sp>
      <p:sp>
        <p:nvSpPr>
          <p:cNvPr id="16" name="Text 13">
            <a:extLst>
              <a:ext uri="{FF2B5EF4-FFF2-40B4-BE49-F238E27FC236}">
                <a16:creationId xmlns:a16="http://schemas.microsoft.com/office/drawing/2014/main" id="{C7CCCA39-E78F-B423-A30A-DDEDC9A8F228}"/>
              </a:ext>
            </a:extLst>
          </p:cNvPr>
          <p:cNvSpPr/>
          <p:nvPr/>
        </p:nvSpPr>
        <p:spPr>
          <a:xfrm>
            <a:off x="8584151" y="1608136"/>
            <a:ext cx="2900482" cy="334804"/>
          </a:xfrm>
          <a:prstGeom prst="rect">
            <a:avLst/>
          </a:prstGeom>
          <a:noFill/>
          <a:ln/>
        </p:spPr>
        <p:txBody>
          <a:bodyPr wrap="none" lIns="0" tIns="0" rIns="0" bIns="0" rtlCol="0" anchor="t"/>
          <a:lstStyle/>
          <a:p>
            <a:pPr marL="0" indent="0" algn="l">
              <a:lnSpc>
                <a:spcPts val="2600"/>
              </a:lnSpc>
              <a:buNone/>
            </a:pPr>
            <a:r>
              <a:rPr lang="en-US" sz="3600" kern="0" spc="-63" dirty="0">
                <a:solidFill>
                  <a:schemeClr val="accent1"/>
                </a:solidFill>
                <a:latin typeface="+mj-lt"/>
                <a:ea typeface="Roboto Mono Medium" pitchFamily="34" charset="-122"/>
                <a:cs typeface="Roboto Mono Medium" pitchFamily="34" charset="-120"/>
              </a:rPr>
              <a:t>Adolescents (13-18)</a:t>
            </a:r>
            <a:endParaRPr lang="en-US" sz="3600" dirty="0">
              <a:solidFill>
                <a:schemeClr val="accent1"/>
              </a:solidFill>
              <a:latin typeface="+mj-lt"/>
            </a:endParaRPr>
          </a:p>
        </p:txBody>
      </p:sp>
      <p:sp>
        <p:nvSpPr>
          <p:cNvPr id="23" name="Text 14">
            <a:extLst>
              <a:ext uri="{FF2B5EF4-FFF2-40B4-BE49-F238E27FC236}">
                <a16:creationId xmlns:a16="http://schemas.microsoft.com/office/drawing/2014/main" id="{6DEF40B3-DC15-4DBF-E54D-66A858EFDD61}"/>
              </a:ext>
            </a:extLst>
          </p:cNvPr>
          <p:cNvSpPr/>
          <p:nvPr/>
        </p:nvSpPr>
        <p:spPr>
          <a:xfrm>
            <a:off x="8246763" y="2143637"/>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Risk-taking behaviors</a:t>
            </a:r>
            <a:endParaRPr lang="en-US" sz="2000" dirty="0">
              <a:solidFill>
                <a:schemeClr val="accent1"/>
              </a:solidFill>
              <a:latin typeface="Roboto"/>
              <a:ea typeface="Roboto"/>
              <a:cs typeface="Roboto"/>
            </a:endParaRPr>
          </a:p>
        </p:txBody>
      </p:sp>
      <p:sp>
        <p:nvSpPr>
          <p:cNvPr id="25" name="Text 15">
            <a:extLst>
              <a:ext uri="{FF2B5EF4-FFF2-40B4-BE49-F238E27FC236}">
                <a16:creationId xmlns:a16="http://schemas.microsoft.com/office/drawing/2014/main" id="{5BD8C3E4-292C-78F6-DC6B-5836F917EE08}"/>
              </a:ext>
            </a:extLst>
          </p:cNvPr>
          <p:cNvSpPr/>
          <p:nvPr/>
        </p:nvSpPr>
        <p:spPr>
          <a:xfrm>
            <a:off x="8246763" y="2553202"/>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Substance experimentation</a:t>
            </a:r>
            <a:endParaRPr lang="en-US" sz="2000" dirty="0">
              <a:solidFill>
                <a:schemeClr val="accent1"/>
              </a:solidFill>
              <a:latin typeface="Roboto"/>
              <a:ea typeface="Roboto"/>
              <a:cs typeface="Roboto"/>
            </a:endParaRPr>
          </a:p>
        </p:txBody>
      </p:sp>
      <p:sp>
        <p:nvSpPr>
          <p:cNvPr id="30" name="Text 16">
            <a:extLst>
              <a:ext uri="{FF2B5EF4-FFF2-40B4-BE49-F238E27FC236}">
                <a16:creationId xmlns:a16="http://schemas.microsoft.com/office/drawing/2014/main" id="{0223CF32-B72A-EC0D-8076-EFAF231607BB}"/>
              </a:ext>
            </a:extLst>
          </p:cNvPr>
          <p:cNvSpPr/>
          <p:nvPr/>
        </p:nvSpPr>
        <p:spPr>
          <a:xfrm>
            <a:off x="8246763" y="3019778"/>
            <a:ext cx="4027646" cy="342900"/>
          </a:xfrm>
          <a:prstGeom prst="rect">
            <a:avLst/>
          </a:prstGeom>
          <a:noFill/>
          <a:ln/>
        </p:spPr>
        <p:txBody>
          <a:bodyPr wrap="none" lIns="0" tIns="0" rIns="0" bIns="0" rtlCol="0" anchor="t"/>
          <a:lstStyle/>
          <a:p>
            <a:pPr marL="342900" indent="-342900" algn="l">
              <a:lnSpc>
                <a:spcPts val="2700"/>
              </a:lnSpc>
              <a:buSzPct val="100000"/>
              <a:buChar char="•"/>
            </a:pPr>
            <a:r>
              <a:rPr lang="en-US" sz="2000" kern="0" spc="-17" dirty="0">
                <a:solidFill>
                  <a:schemeClr val="accent1"/>
                </a:solidFill>
                <a:latin typeface="Roboto"/>
                <a:ea typeface="Roboto"/>
                <a:cs typeface="Roboto"/>
              </a:rPr>
              <a:t>Depression or anxiety symptoms</a:t>
            </a:r>
            <a:endParaRPr lang="en-US" sz="2000" dirty="0">
              <a:solidFill>
                <a:schemeClr val="accent1"/>
              </a:solidFill>
              <a:latin typeface="Roboto"/>
              <a:ea typeface="Roboto"/>
              <a:cs typeface="Roboto"/>
            </a:endParaRPr>
          </a:p>
        </p:txBody>
      </p:sp>
    </p:spTree>
    <p:extLst>
      <p:ext uri="{BB962C8B-B14F-4D97-AF65-F5344CB8AC3E}">
        <p14:creationId xmlns:p14="http://schemas.microsoft.com/office/powerpoint/2010/main" val="185981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D3FF6-B1C9-96A9-33B6-6AF636443BAA}"/>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B639697-9242-F809-1A8C-F2CCE8AFFEBF}"/>
              </a:ext>
            </a:extLst>
          </p:cNvPr>
          <p:cNvCxnSpPr>
            <a:cxnSpLocks/>
          </p:cNvCxnSpPr>
          <p:nvPr/>
        </p:nvCxnSpPr>
        <p:spPr>
          <a:xfrm flipH="1">
            <a:off x="410356" y="2704576"/>
            <a:ext cx="552994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military officer saluting&#10;&#10;AI-generated content may be incorrect.">
            <a:extLst>
              <a:ext uri="{FF2B5EF4-FFF2-40B4-BE49-F238E27FC236}">
                <a16:creationId xmlns:a16="http://schemas.microsoft.com/office/drawing/2014/main" id="{0E93C2B8-6862-8C15-D344-87E1877082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4548" y="0"/>
            <a:ext cx="2427098" cy="2593358"/>
          </a:xfrm>
          <a:prstGeom prst="rect">
            <a:avLst/>
          </a:prstGeom>
        </p:spPr>
      </p:pic>
      <p:sp>
        <p:nvSpPr>
          <p:cNvPr id="3" name="Title 1">
            <a:extLst>
              <a:ext uri="{FF2B5EF4-FFF2-40B4-BE49-F238E27FC236}">
                <a16:creationId xmlns:a16="http://schemas.microsoft.com/office/drawing/2014/main" id="{8511604B-CB37-09DE-B38B-E15D32E8BD37}"/>
              </a:ext>
            </a:extLst>
          </p:cNvPr>
          <p:cNvSpPr txBox="1">
            <a:spLocks/>
          </p:cNvSpPr>
          <p:nvPr/>
        </p:nvSpPr>
        <p:spPr>
          <a:xfrm>
            <a:off x="410355" y="461913"/>
            <a:ext cx="13068733"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Trauma-Informed Care Framework </a:t>
            </a:r>
          </a:p>
        </p:txBody>
      </p:sp>
      <p:sp>
        <p:nvSpPr>
          <p:cNvPr id="12" name="Shape 1">
            <a:extLst>
              <a:ext uri="{FF2B5EF4-FFF2-40B4-BE49-F238E27FC236}">
                <a16:creationId xmlns:a16="http://schemas.microsoft.com/office/drawing/2014/main" id="{61B78F71-3F03-E78A-AB0D-8FE61F26E282}"/>
              </a:ext>
            </a:extLst>
          </p:cNvPr>
          <p:cNvSpPr/>
          <p:nvPr/>
        </p:nvSpPr>
        <p:spPr>
          <a:xfrm>
            <a:off x="330888" y="3589016"/>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Box 19">
            <a:extLst>
              <a:ext uri="{FF2B5EF4-FFF2-40B4-BE49-F238E27FC236}">
                <a16:creationId xmlns:a16="http://schemas.microsoft.com/office/drawing/2014/main" id="{AE0C770A-B5D9-D542-5CC6-F416463536C0}"/>
              </a:ext>
            </a:extLst>
          </p:cNvPr>
          <p:cNvSpPr txBox="1"/>
          <p:nvPr/>
        </p:nvSpPr>
        <p:spPr>
          <a:xfrm>
            <a:off x="616353" y="3682760"/>
            <a:ext cx="4626591" cy="584775"/>
          </a:xfrm>
          <a:prstGeom prst="rect">
            <a:avLst/>
          </a:prstGeom>
          <a:noFill/>
        </p:spPr>
        <p:txBody>
          <a:bodyPr wrap="square" rtlCol="0">
            <a:spAutoFit/>
          </a:bodyPr>
          <a:lstStyle/>
          <a:p>
            <a:r>
              <a:rPr lang="en-US" sz="3200" b="1" u="sng" dirty="0">
                <a:solidFill>
                  <a:schemeClr val="accent1"/>
                </a:solidFill>
              </a:rPr>
              <a:t>Safety First</a:t>
            </a:r>
            <a:endParaRPr lang="en-US" dirty="0"/>
          </a:p>
        </p:txBody>
      </p:sp>
      <p:sp>
        <p:nvSpPr>
          <p:cNvPr id="21" name="TextBox 20">
            <a:extLst>
              <a:ext uri="{FF2B5EF4-FFF2-40B4-BE49-F238E27FC236}">
                <a16:creationId xmlns:a16="http://schemas.microsoft.com/office/drawing/2014/main" id="{361239BF-C4F7-FFF2-4FD8-09E280E49DBC}"/>
              </a:ext>
            </a:extLst>
          </p:cNvPr>
          <p:cNvSpPr txBox="1"/>
          <p:nvPr/>
        </p:nvSpPr>
        <p:spPr>
          <a:xfrm>
            <a:off x="616354" y="4324328"/>
            <a:ext cx="3679875" cy="2519279"/>
          </a:xfrm>
          <a:prstGeom prst="rect">
            <a:avLst/>
          </a:prstGeom>
          <a:noFill/>
        </p:spPr>
        <p:txBody>
          <a:bodyPr wrap="square" rtlCol="0">
            <a:spAutoFit/>
          </a:bodyPr>
          <a:lstStyle/>
          <a:p>
            <a:pPr>
              <a:lnSpc>
                <a:spcPts val="2700"/>
              </a:lnSpc>
            </a:pPr>
            <a:r>
              <a:rPr lang="en-US" sz="2800" kern="0" spc="-17" dirty="0">
                <a:ea typeface="Roboto"/>
                <a:cs typeface="Roboto"/>
              </a:rPr>
              <a:t>Create physical and emotional safety through predictable environments, clear communication, and trauma-sensitive practices. </a:t>
            </a:r>
          </a:p>
        </p:txBody>
      </p:sp>
      <p:sp>
        <p:nvSpPr>
          <p:cNvPr id="4" name="Shape 1">
            <a:extLst>
              <a:ext uri="{FF2B5EF4-FFF2-40B4-BE49-F238E27FC236}">
                <a16:creationId xmlns:a16="http://schemas.microsoft.com/office/drawing/2014/main" id="{0DEF06AA-DC56-68F8-B970-3901FDE10870}"/>
              </a:ext>
            </a:extLst>
          </p:cNvPr>
          <p:cNvSpPr/>
          <p:nvPr/>
        </p:nvSpPr>
        <p:spPr>
          <a:xfrm>
            <a:off x="4750659" y="3621677"/>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 name="Shape 1">
            <a:extLst>
              <a:ext uri="{FF2B5EF4-FFF2-40B4-BE49-F238E27FC236}">
                <a16:creationId xmlns:a16="http://schemas.microsoft.com/office/drawing/2014/main" id="{1C29242D-C5A8-2F4C-0E0B-863A27D80CB6}"/>
              </a:ext>
            </a:extLst>
          </p:cNvPr>
          <p:cNvSpPr/>
          <p:nvPr/>
        </p:nvSpPr>
        <p:spPr>
          <a:xfrm>
            <a:off x="13479090" y="3589015"/>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Shape 1">
            <a:extLst>
              <a:ext uri="{FF2B5EF4-FFF2-40B4-BE49-F238E27FC236}">
                <a16:creationId xmlns:a16="http://schemas.microsoft.com/office/drawing/2014/main" id="{AF8AA148-0E2F-D06C-E7E6-436BBCB4F554}"/>
              </a:ext>
            </a:extLst>
          </p:cNvPr>
          <p:cNvSpPr/>
          <p:nvPr/>
        </p:nvSpPr>
        <p:spPr>
          <a:xfrm>
            <a:off x="9117410" y="3612602"/>
            <a:ext cx="4192556" cy="4736269"/>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FBC89574-E161-1874-4541-77A7395A5259}"/>
              </a:ext>
            </a:extLst>
          </p:cNvPr>
          <p:cNvSpPr txBox="1"/>
          <p:nvPr/>
        </p:nvSpPr>
        <p:spPr>
          <a:xfrm>
            <a:off x="5242944" y="3795867"/>
            <a:ext cx="4626591" cy="451855"/>
          </a:xfrm>
          <a:prstGeom prst="rect">
            <a:avLst/>
          </a:prstGeom>
          <a:noFill/>
        </p:spPr>
        <p:txBody>
          <a:bodyPr wrap="square" rtlCol="0">
            <a:spAutoFit/>
          </a:bodyPr>
          <a:lstStyle/>
          <a:p>
            <a:pPr>
              <a:lnSpc>
                <a:spcPts val="2650"/>
              </a:lnSpc>
            </a:pPr>
            <a:r>
              <a:rPr lang="en-US" sz="3200" b="1" u="sng" kern="0" spc="-64" dirty="0">
                <a:solidFill>
                  <a:schemeClr val="accent1"/>
                </a:solidFill>
                <a:ea typeface="Roboto Mono Medium" pitchFamily="34" charset="-122"/>
                <a:cs typeface="Roboto Mono Medium" pitchFamily="34" charset="-120"/>
              </a:rPr>
              <a:t>Trustworthiness</a:t>
            </a:r>
            <a:endParaRPr lang="en-US" sz="3200" b="1" u="sng" dirty="0">
              <a:solidFill>
                <a:schemeClr val="accent1"/>
              </a:solidFill>
            </a:endParaRPr>
          </a:p>
        </p:txBody>
      </p:sp>
      <p:sp>
        <p:nvSpPr>
          <p:cNvPr id="11" name="TextBox 10">
            <a:extLst>
              <a:ext uri="{FF2B5EF4-FFF2-40B4-BE49-F238E27FC236}">
                <a16:creationId xmlns:a16="http://schemas.microsoft.com/office/drawing/2014/main" id="{8C4C3B12-52DF-0423-4CAF-387968EBFB38}"/>
              </a:ext>
            </a:extLst>
          </p:cNvPr>
          <p:cNvSpPr txBox="1"/>
          <p:nvPr/>
        </p:nvSpPr>
        <p:spPr>
          <a:xfrm>
            <a:off x="5004754" y="4385411"/>
            <a:ext cx="3679875" cy="1826782"/>
          </a:xfrm>
          <a:prstGeom prst="rect">
            <a:avLst/>
          </a:prstGeom>
          <a:noFill/>
        </p:spPr>
        <p:txBody>
          <a:bodyPr wrap="square" rtlCol="0">
            <a:spAutoFit/>
          </a:bodyPr>
          <a:lstStyle/>
          <a:p>
            <a:pPr>
              <a:lnSpc>
                <a:spcPts val="2700"/>
              </a:lnSpc>
            </a:pPr>
            <a:r>
              <a:rPr lang="en-US" sz="2800" kern="0" spc="-17" dirty="0">
                <a:ea typeface="Roboto"/>
                <a:cs typeface="Roboto"/>
              </a:rPr>
              <a:t>Build trust through transparency, consistency, and following through on commitments.</a:t>
            </a:r>
          </a:p>
        </p:txBody>
      </p:sp>
      <p:sp>
        <p:nvSpPr>
          <p:cNvPr id="13" name="TextBox 12">
            <a:extLst>
              <a:ext uri="{FF2B5EF4-FFF2-40B4-BE49-F238E27FC236}">
                <a16:creationId xmlns:a16="http://schemas.microsoft.com/office/drawing/2014/main" id="{7A3F1D37-08D8-CA61-D6C3-282E5692D485}"/>
              </a:ext>
            </a:extLst>
          </p:cNvPr>
          <p:cNvSpPr txBox="1"/>
          <p:nvPr/>
        </p:nvSpPr>
        <p:spPr>
          <a:xfrm>
            <a:off x="9846958" y="3788661"/>
            <a:ext cx="4626591" cy="451855"/>
          </a:xfrm>
          <a:prstGeom prst="rect">
            <a:avLst/>
          </a:prstGeom>
          <a:noFill/>
        </p:spPr>
        <p:txBody>
          <a:bodyPr wrap="square" rtlCol="0">
            <a:spAutoFit/>
          </a:bodyPr>
          <a:lstStyle/>
          <a:p>
            <a:pPr>
              <a:lnSpc>
                <a:spcPts val="2650"/>
              </a:lnSpc>
            </a:pPr>
            <a:r>
              <a:rPr lang="en-US" sz="3200" b="1" u="sng" kern="0" spc="-64" dirty="0">
                <a:solidFill>
                  <a:schemeClr val="accent1"/>
                </a:solidFill>
                <a:ea typeface="Roboto Mono Medium" pitchFamily="34" charset="-122"/>
                <a:cs typeface="Roboto Mono Medium" pitchFamily="34" charset="-120"/>
              </a:rPr>
              <a:t>Collaboration</a:t>
            </a:r>
            <a:endParaRPr lang="en-US" sz="3200" b="1" u="sng" dirty="0">
              <a:solidFill>
                <a:schemeClr val="accent1"/>
              </a:solidFill>
            </a:endParaRPr>
          </a:p>
        </p:txBody>
      </p:sp>
      <p:sp>
        <p:nvSpPr>
          <p:cNvPr id="14" name="TextBox 13">
            <a:extLst>
              <a:ext uri="{FF2B5EF4-FFF2-40B4-BE49-F238E27FC236}">
                <a16:creationId xmlns:a16="http://schemas.microsoft.com/office/drawing/2014/main" id="{551F8517-B1A5-F48A-0DCB-35352F79FCD7}"/>
              </a:ext>
            </a:extLst>
          </p:cNvPr>
          <p:cNvSpPr txBox="1"/>
          <p:nvPr/>
        </p:nvSpPr>
        <p:spPr>
          <a:xfrm>
            <a:off x="9482377" y="4352723"/>
            <a:ext cx="3679875" cy="1134285"/>
          </a:xfrm>
          <a:prstGeom prst="rect">
            <a:avLst/>
          </a:prstGeom>
          <a:noFill/>
        </p:spPr>
        <p:txBody>
          <a:bodyPr wrap="square" rtlCol="0">
            <a:spAutoFit/>
          </a:bodyPr>
          <a:lstStyle/>
          <a:p>
            <a:pPr>
              <a:lnSpc>
                <a:spcPts val="2700"/>
              </a:lnSpc>
            </a:pPr>
            <a:r>
              <a:rPr lang="en-US" sz="2800" kern="0" spc="-17" dirty="0">
                <a:ea typeface="Roboto"/>
                <a:cs typeface="Roboto"/>
              </a:rPr>
              <a:t>Partner with families rather than directing them. </a:t>
            </a:r>
          </a:p>
        </p:txBody>
      </p:sp>
      <p:sp>
        <p:nvSpPr>
          <p:cNvPr id="15" name="TextBox 14">
            <a:extLst>
              <a:ext uri="{FF2B5EF4-FFF2-40B4-BE49-F238E27FC236}">
                <a16:creationId xmlns:a16="http://schemas.microsoft.com/office/drawing/2014/main" id="{EB5C0683-C540-A22C-D42E-3EDD3C166EE4}"/>
              </a:ext>
            </a:extLst>
          </p:cNvPr>
          <p:cNvSpPr txBox="1"/>
          <p:nvPr/>
        </p:nvSpPr>
        <p:spPr>
          <a:xfrm>
            <a:off x="14187608" y="3796402"/>
            <a:ext cx="4626591" cy="451855"/>
          </a:xfrm>
          <a:prstGeom prst="rect">
            <a:avLst/>
          </a:prstGeom>
          <a:noFill/>
        </p:spPr>
        <p:txBody>
          <a:bodyPr wrap="square" rtlCol="0">
            <a:spAutoFit/>
          </a:bodyPr>
          <a:lstStyle/>
          <a:p>
            <a:pPr>
              <a:lnSpc>
                <a:spcPts val="2650"/>
              </a:lnSpc>
            </a:pPr>
            <a:r>
              <a:rPr lang="en-US" sz="3200" b="1" u="sng" kern="0" spc="-64" dirty="0">
                <a:solidFill>
                  <a:schemeClr val="accent1"/>
                </a:solidFill>
                <a:ea typeface="Roboto Mono Medium" pitchFamily="34" charset="-122"/>
                <a:cs typeface="Roboto Mono Medium" pitchFamily="34" charset="-120"/>
              </a:rPr>
              <a:t>Empowerment</a:t>
            </a:r>
            <a:endParaRPr lang="en-US" sz="3200" b="1" u="sng" dirty="0">
              <a:solidFill>
                <a:schemeClr val="accent1"/>
              </a:solidFill>
            </a:endParaRPr>
          </a:p>
        </p:txBody>
      </p:sp>
      <p:sp>
        <p:nvSpPr>
          <p:cNvPr id="16" name="TextBox 15">
            <a:extLst>
              <a:ext uri="{FF2B5EF4-FFF2-40B4-BE49-F238E27FC236}">
                <a16:creationId xmlns:a16="http://schemas.microsoft.com/office/drawing/2014/main" id="{7071CC00-900F-49AF-2DD0-1540920B8936}"/>
              </a:ext>
            </a:extLst>
          </p:cNvPr>
          <p:cNvSpPr txBox="1"/>
          <p:nvPr/>
        </p:nvSpPr>
        <p:spPr>
          <a:xfrm>
            <a:off x="13735429" y="4367368"/>
            <a:ext cx="3679875" cy="788036"/>
          </a:xfrm>
          <a:prstGeom prst="rect">
            <a:avLst/>
          </a:prstGeom>
          <a:noFill/>
        </p:spPr>
        <p:txBody>
          <a:bodyPr wrap="square" rtlCol="0">
            <a:spAutoFit/>
          </a:bodyPr>
          <a:lstStyle/>
          <a:p>
            <a:pPr>
              <a:lnSpc>
                <a:spcPts val="2700"/>
              </a:lnSpc>
            </a:pPr>
            <a:r>
              <a:rPr lang="en-US" sz="2800" kern="0" spc="-17" dirty="0">
                <a:ea typeface="Roboto"/>
                <a:cs typeface="Roboto"/>
              </a:rPr>
              <a:t>Give Veterans a voice and a choice</a:t>
            </a:r>
          </a:p>
        </p:txBody>
      </p:sp>
      <p:pic>
        <p:nvPicPr>
          <p:cNvPr id="18" name="Graphic 17" descr="Adhesive Bandage with solid fill">
            <a:extLst>
              <a:ext uri="{FF2B5EF4-FFF2-40B4-BE49-F238E27FC236}">
                <a16:creationId xmlns:a16="http://schemas.microsoft.com/office/drawing/2014/main" id="{8267589D-5FEB-4C9B-7C47-7E8C4F42EDA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8411" y="7270846"/>
            <a:ext cx="914400" cy="914400"/>
          </a:xfrm>
          <a:prstGeom prst="rect">
            <a:avLst/>
          </a:prstGeom>
        </p:spPr>
      </p:pic>
      <p:pic>
        <p:nvPicPr>
          <p:cNvPr id="22" name="Graphic 21" descr="Shield Tick with solid fill">
            <a:extLst>
              <a:ext uri="{FF2B5EF4-FFF2-40B4-BE49-F238E27FC236}">
                <a16:creationId xmlns:a16="http://schemas.microsoft.com/office/drawing/2014/main" id="{587400F6-D0F4-71EF-77AF-150C9BDBAF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61839" y="7270846"/>
            <a:ext cx="914400" cy="914400"/>
          </a:xfrm>
          <a:prstGeom prst="rect">
            <a:avLst/>
          </a:prstGeom>
        </p:spPr>
      </p:pic>
      <p:pic>
        <p:nvPicPr>
          <p:cNvPr id="24" name="Graphic 23" descr="Group of men with solid fill">
            <a:extLst>
              <a:ext uri="{FF2B5EF4-FFF2-40B4-BE49-F238E27FC236}">
                <a16:creationId xmlns:a16="http://schemas.microsoft.com/office/drawing/2014/main" id="{E1A25D29-9D50-489A-36EE-06EB80492D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116710" y="7270846"/>
            <a:ext cx="914400" cy="914400"/>
          </a:xfrm>
          <a:prstGeom prst="rect">
            <a:avLst/>
          </a:prstGeom>
        </p:spPr>
      </p:pic>
      <p:pic>
        <p:nvPicPr>
          <p:cNvPr id="27" name="Graphic 26" descr="User Crown Female with solid fill">
            <a:extLst>
              <a:ext uri="{FF2B5EF4-FFF2-40B4-BE49-F238E27FC236}">
                <a16:creationId xmlns:a16="http://schemas.microsoft.com/office/drawing/2014/main" id="{6542322A-A190-06CB-8E6E-5F5F99B0BA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458097" y="7270846"/>
            <a:ext cx="914400" cy="914400"/>
          </a:xfrm>
          <a:prstGeom prst="rect">
            <a:avLst/>
          </a:prstGeom>
        </p:spPr>
      </p:pic>
    </p:spTree>
    <p:extLst>
      <p:ext uri="{BB962C8B-B14F-4D97-AF65-F5344CB8AC3E}">
        <p14:creationId xmlns:p14="http://schemas.microsoft.com/office/powerpoint/2010/main" val="279181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9CB18-0E3A-5AF1-1AAD-A1B755B80B02}"/>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A240D1D-8624-9351-CD13-A6CA2F4D296A}"/>
              </a:ext>
            </a:extLst>
          </p:cNvPr>
          <p:cNvCxnSpPr>
            <a:cxnSpLocks/>
          </p:cNvCxnSpPr>
          <p:nvPr/>
        </p:nvCxnSpPr>
        <p:spPr>
          <a:xfrm flipH="1">
            <a:off x="410356" y="2704576"/>
            <a:ext cx="552994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pic>
        <p:nvPicPr>
          <p:cNvPr id="9" name="Picture 8" descr="A logo of a military officer saluting&#10;&#10;AI-generated content may be incorrect.">
            <a:extLst>
              <a:ext uri="{FF2B5EF4-FFF2-40B4-BE49-F238E27FC236}">
                <a16:creationId xmlns:a16="http://schemas.microsoft.com/office/drawing/2014/main" id="{2A183DA0-CB2C-525B-95BA-1EEABBB283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46148" y="7199085"/>
            <a:ext cx="2427098" cy="2593358"/>
          </a:xfrm>
          <a:prstGeom prst="rect">
            <a:avLst/>
          </a:prstGeom>
        </p:spPr>
      </p:pic>
      <p:sp>
        <p:nvSpPr>
          <p:cNvPr id="3" name="Title 1">
            <a:extLst>
              <a:ext uri="{FF2B5EF4-FFF2-40B4-BE49-F238E27FC236}">
                <a16:creationId xmlns:a16="http://schemas.microsoft.com/office/drawing/2014/main" id="{18691EBB-6113-0F6F-8767-9CA744FB51AD}"/>
              </a:ext>
            </a:extLst>
          </p:cNvPr>
          <p:cNvSpPr txBox="1">
            <a:spLocks/>
          </p:cNvSpPr>
          <p:nvPr/>
        </p:nvSpPr>
        <p:spPr>
          <a:xfrm>
            <a:off x="410355" y="461913"/>
            <a:ext cx="13068733"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Trauma-Informed Care Framework </a:t>
            </a:r>
          </a:p>
        </p:txBody>
      </p:sp>
      <p:sp>
        <p:nvSpPr>
          <p:cNvPr id="36" name="Arrow: Chevron 35">
            <a:extLst>
              <a:ext uri="{FF2B5EF4-FFF2-40B4-BE49-F238E27FC236}">
                <a16:creationId xmlns:a16="http://schemas.microsoft.com/office/drawing/2014/main" id="{136AE2F6-32AF-F2AC-DB46-ECB7530047F3}"/>
              </a:ext>
            </a:extLst>
          </p:cNvPr>
          <p:cNvSpPr/>
          <p:nvPr/>
        </p:nvSpPr>
        <p:spPr>
          <a:xfrm>
            <a:off x="169055" y="4394218"/>
            <a:ext cx="5165599" cy="189228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VA Healthcare System</a:t>
            </a:r>
          </a:p>
        </p:txBody>
      </p:sp>
      <p:sp>
        <p:nvSpPr>
          <p:cNvPr id="38" name="Arrow: Chevron 37">
            <a:extLst>
              <a:ext uri="{FF2B5EF4-FFF2-40B4-BE49-F238E27FC236}">
                <a16:creationId xmlns:a16="http://schemas.microsoft.com/office/drawing/2014/main" id="{ABD5B114-025E-A4A3-C592-73FB2BE4593C}"/>
              </a:ext>
            </a:extLst>
          </p:cNvPr>
          <p:cNvSpPr/>
          <p:nvPr/>
        </p:nvSpPr>
        <p:spPr>
          <a:xfrm>
            <a:off x="4361921" y="4394218"/>
            <a:ext cx="5165599" cy="189228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Vet Centers</a:t>
            </a:r>
          </a:p>
        </p:txBody>
      </p:sp>
      <p:sp>
        <p:nvSpPr>
          <p:cNvPr id="39" name="Arrow: Chevron 38">
            <a:extLst>
              <a:ext uri="{FF2B5EF4-FFF2-40B4-BE49-F238E27FC236}">
                <a16:creationId xmlns:a16="http://schemas.microsoft.com/office/drawing/2014/main" id="{D296FE73-807D-C38A-284A-3CE73D02524D}"/>
              </a:ext>
            </a:extLst>
          </p:cNvPr>
          <p:cNvSpPr/>
          <p:nvPr/>
        </p:nvSpPr>
        <p:spPr>
          <a:xfrm>
            <a:off x="8554787" y="4394218"/>
            <a:ext cx="5165599" cy="189228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Benefits Administrations</a:t>
            </a:r>
          </a:p>
        </p:txBody>
      </p:sp>
      <p:sp>
        <p:nvSpPr>
          <p:cNvPr id="40" name="Arrow: Chevron 39">
            <a:extLst>
              <a:ext uri="{FF2B5EF4-FFF2-40B4-BE49-F238E27FC236}">
                <a16:creationId xmlns:a16="http://schemas.microsoft.com/office/drawing/2014/main" id="{652BEE19-9676-351C-B0B4-611C5B6913F0}"/>
              </a:ext>
            </a:extLst>
          </p:cNvPr>
          <p:cNvSpPr/>
          <p:nvPr/>
        </p:nvSpPr>
        <p:spPr>
          <a:xfrm>
            <a:off x="12763348" y="4394218"/>
            <a:ext cx="5165599" cy="1892282"/>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mj-lt"/>
              </a:rPr>
              <a:t>State &amp; Local Resources</a:t>
            </a:r>
          </a:p>
        </p:txBody>
      </p:sp>
      <p:pic>
        <p:nvPicPr>
          <p:cNvPr id="44" name="Picture 43">
            <a:extLst>
              <a:ext uri="{FF2B5EF4-FFF2-40B4-BE49-F238E27FC236}">
                <a16:creationId xmlns:a16="http://schemas.microsoft.com/office/drawing/2014/main" id="{AD5B8298-B78F-1092-4DE7-C979FCC721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2135497" y="6662145"/>
            <a:ext cx="14241595" cy="5542054"/>
          </a:xfrm>
          <a:prstGeom prst="rect">
            <a:avLst/>
          </a:prstGeom>
        </p:spPr>
      </p:pic>
    </p:spTree>
    <p:extLst>
      <p:ext uri="{BB962C8B-B14F-4D97-AF65-F5344CB8AC3E}">
        <p14:creationId xmlns:p14="http://schemas.microsoft.com/office/powerpoint/2010/main" val="34772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76A24-8172-F474-CB22-6D8A20DE036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F5DF76E-1BDF-E136-3B67-12CA933DAADC}"/>
              </a:ext>
            </a:extLst>
          </p:cNvPr>
          <p:cNvSpPr txBox="1">
            <a:spLocks/>
          </p:cNvSpPr>
          <p:nvPr/>
        </p:nvSpPr>
        <p:spPr>
          <a:xfrm>
            <a:off x="1417930" y="650509"/>
            <a:ext cx="15977676"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Futura" panose="02020800000000000000" pitchFamily="18" charset="0"/>
                <a:ea typeface="Futura" panose="02020800000000000000" pitchFamily="18" charset="0"/>
                <a:cs typeface="Futura" panose="02020800000000000000" pitchFamily="18" charset="0"/>
              </a:rPr>
              <a:t>Avoiding Re-Traumatization</a:t>
            </a:r>
          </a:p>
        </p:txBody>
      </p:sp>
      <p:pic>
        <p:nvPicPr>
          <p:cNvPr id="7" name="Picture 6">
            <a:extLst>
              <a:ext uri="{FF2B5EF4-FFF2-40B4-BE49-F238E27FC236}">
                <a16:creationId xmlns:a16="http://schemas.microsoft.com/office/drawing/2014/main" id="{0C4B1F2A-B5B2-C8D7-E305-F10DFD9151E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6500">
            <a:off x="544264" y="7515973"/>
            <a:ext cx="14241595" cy="5542054"/>
          </a:xfrm>
          <a:prstGeom prst="rect">
            <a:avLst/>
          </a:prstGeom>
        </p:spPr>
      </p:pic>
      <p:cxnSp>
        <p:nvCxnSpPr>
          <p:cNvPr id="10" name="Straight Connector 9">
            <a:extLst>
              <a:ext uri="{FF2B5EF4-FFF2-40B4-BE49-F238E27FC236}">
                <a16:creationId xmlns:a16="http://schemas.microsoft.com/office/drawing/2014/main" id="{0226EF17-2B3A-DB19-8E8F-43A71C336418}"/>
              </a:ext>
              <a:ext uri="{C183D7F6-B498-43B3-948B-1728B52AA6E4}">
                <adec:decorative xmlns:adec="http://schemas.microsoft.com/office/drawing/2017/decorative" val="1"/>
              </a:ext>
            </a:extLst>
          </p:cNvPr>
          <p:cNvCxnSpPr>
            <a:cxnSpLocks/>
          </p:cNvCxnSpPr>
          <p:nvPr/>
        </p:nvCxnSpPr>
        <p:spPr>
          <a:xfrm flipH="1">
            <a:off x="1417930" y="2002170"/>
            <a:ext cx="10939164" cy="27542"/>
          </a:xfrm>
          <a:prstGeom prst="line">
            <a:avLst/>
          </a:prstGeom>
          <a:noFill/>
          <a:ln w="38100" cap="flat" cmpd="sng" algn="ctr">
            <a:solidFill>
              <a:srgbClr val="BE1E2C"/>
            </a:solidFill>
            <a:prstDash val="solid"/>
          </a:ln>
          <a:effectLst/>
        </p:spPr>
      </p:cxnSp>
      <p:pic>
        <p:nvPicPr>
          <p:cNvPr id="13" name="Picture 12">
            <a:extLst>
              <a:ext uri="{FF2B5EF4-FFF2-40B4-BE49-F238E27FC236}">
                <a16:creationId xmlns:a16="http://schemas.microsoft.com/office/drawing/2014/main" id="{F0D86F39-0F17-3F18-0482-0404B5FE326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
        <p:nvSpPr>
          <p:cNvPr id="5" name="TextBox 4">
            <a:extLst>
              <a:ext uri="{FF2B5EF4-FFF2-40B4-BE49-F238E27FC236}">
                <a16:creationId xmlns:a16="http://schemas.microsoft.com/office/drawing/2014/main" id="{5D80EE36-8454-B8C6-BA8D-347929779221}"/>
              </a:ext>
            </a:extLst>
          </p:cNvPr>
          <p:cNvSpPr txBox="1"/>
          <p:nvPr/>
        </p:nvSpPr>
        <p:spPr>
          <a:xfrm>
            <a:off x="1417930" y="3151170"/>
            <a:ext cx="13972673" cy="3970318"/>
          </a:xfrm>
          <a:prstGeom prst="rect">
            <a:avLst/>
          </a:prstGeom>
          <a:noFill/>
        </p:spPr>
        <p:txBody>
          <a:bodyPr wrap="square" rtlCol="0">
            <a:spAutoFit/>
          </a:bodyPr>
          <a:lstStyle/>
          <a:p>
            <a:pPr algn="ctr"/>
            <a:r>
              <a:rPr lang="en-US" sz="2800" dirty="0">
                <a:solidFill>
                  <a:schemeClr val="accent1">
                    <a:lumMod val="20000"/>
                    <a:lumOff val="80000"/>
                  </a:schemeClr>
                </a:solidFill>
                <a:latin typeface="+mj-lt"/>
              </a:rPr>
              <a:t>Physical Space Awareness</a:t>
            </a:r>
          </a:p>
          <a:p>
            <a:pPr algn="ctr"/>
            <a:endParaRPr lang="en-US" sz="2800" dirty="0">
              <a:solidFill>
                <a:schemeClr val="accent1">
                  <a:lumMod val="20000"/>
                  <a:lumOff val="80000"/>
                </a:schemeClr>
              </a:solidFill>
              <a:latin typeface="+mj-lt"/>
            </a:endParaRPr>
          </a:p>
          <a:p>
            <a:pPr algn="ctr"/>
            <a:r>
              <a:rPr lang="en-US" sz="2800" dirty="0">
                <a:solidFill>
                  <a:schemeClr val="accent1">
                    <a:lumMod val="20000"/>
                    <a:lumOff val="80000"/>
                  </a:schemeClr>
                </a:solidFill>
                <a:latin typeface="+mj-lt"/>
              </a:rPr>
              <a:t>Inclusive Language</a:t>
            </a:r>
          </a:p>
          <a:p>
            <a:pPr algn="ctr"/>
            <a:endParaRPr lang="en-US" sz="2800" dirty="0">
              <a:solidFill>
                <a:schemeClr val="accent1">
                  <a:lumMod val="20000"/>
                  <a:lumOff val="80000"/>
                </a:schemeClr>
              </a:solidFill>
              <a:latin typeface="+mj-lt"/>
            </a:endParaRPr>
          </a:p>
          <a:p>
            <a:pPr algn="ctr"/>
            <a:r>
              <a:rPr lang="en-US" sz="2800" dirty="0">
                <a:solidFill>
                  <a:schemeClr val="accent1">
                    <a:lumMod val="20000"/>
                    <a:lumOff val="80000"/>
                  </a:schemeClr>
                </a:solidFill>
                <a:latin typeface="+mj-lt"/>
              </a:rPr>
              <a:t>Supportive Environment</a:t>
            </a:r>
          </a:p>
          <a:p>
            <a:pPr algn="ctr"/>
            <a:endParaRPr lang="en-US" sz="2800" dirty="0">
              <a:solidFill>
                <a:schemeClr val="accent1">
                  <a:lumMod val="20000"/>
                  <a:lumOff val="80000"/>
                </a:schemeClr>
              </a:solidFill>
              <a:latin typeface="+mj-lt"/>
            </a:endParaRPr>
          </a:p>
          <a:p>
            <a:pPr algn="ctr"/>
            <a:r>
              <a:rPr lang="en-US" sz="2800" dirty="0">
                <a:solidFill>
                  <a:schemeClr val="accent1">
                    <a:lumMod val="20000"/>
                    <a:lumOff val="80000"/>
                  </a:schemeClr>
                </a:solidFill>
                <a:latin typeface="+mj-lt"/>
              </a:rPr>
              <a:t>Practicing Grounding Techniques</a:t>
            </a:r>
          </a:p>
          <a:p>
            <a:pPr algn="ctr"/>
            <a:endParaRPr lang="en-US" sz="2800" dirty="0">
              <a:solidFill>
                <a:schemeClr val="accent1">
                  <a:lumMod val="20000"/>
                  <a:lumOff val="80000"/>
                </a:schemeClr>
              </a:solidFill>
              <a:latin typeface="+mj-lt"/>
            </a:endParaRPr>
          </a:p>
          <a:p>
            <a:pPr algn="ctr"/>
            <a:r>
              <a:rPr lang="en-US" sz="2800" dirty="0">
                <a:solidFill>
                  <a:schemeClr val="accent1">
                    <a:lumMod val="20000"/>
                    <a:lumOff val="80000"/>
                  </a:schemeClr>
                </a:solidFill>
                <a:latin typeface="+mj-lt"/>
              </a:rPr>
              <a:t>Open Communication</a:t>
            </a:r>
          </a:p>
        </p:txBody>
      </p:sp>
    </p:spTree>
    <p:extLst>
      <p:ext uri="{BB962C8B-B14F-4D97-AF65-F5344CB8AC3E}">
        <p14:creationId xmlns:p14="http://schemas.microsoft.com/office/powerpoint/2010/main" val="308036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C4CEB-4707-B295-BCE6-3F4A7EC80E8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4516C1F-4248-F811-8865-E8E33168EF17}"/>
              </a:ext>
            </a:extLst>
          </p:cNvPr>
          <p:cNvSpPr txBox="1">
            <a:spLocks/>
          </p:cNvSpPr>
          <p:nvPr/>
        </p:nvSpPr>
        <p:spPr>
          <a:xfrm>
            <a:off x="1417930" y="650509"/>
            <a:ext cx="15977676"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Futura" panose="02020800000000000000" pitchFamily="18" charset="0"/>
                <a:ea typeface="Futura" panose="02020800000000000000" pitchFamily="18" charset="0"/>
                <a:cs typeface="Futura" panose="02020800000000000000" pitchFamily="18" charset="0"/>
              </a:rPr>
              <a:t>Community Support Beyond Government Programs</a:t>
            </a:r>
          </a:p>
        </p:txBody>
      </p:sp>
      <p:pic>
        <p:nvPicPr>
          <p:cNvPr id="7" name="Picture 6">
            <a:extLst>
              <a:ext uri="{FF2B5EF4-FFF2-40B4-BE49-F238E27FC236}">
                <a16:creationId xmlns:a16="http://schemas.microsoft.com/office/drawing/2014/main" id="{67A0B072-6E69-E9EC-4D06-3AA32BFC76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76500">
            <a:off x="544264" y="7515973"/>
            <a:ext cx="14241595" cy="5542054"/>
          </a:xfrm>
          <a:prstGeom prst="rect">
            <a:avLst/>
          </a:prstGeom>
        </p:spPr>
      </p:pic>
      <p:cxnSp>
        <p:nvCxnSpPr>
          <p:cNvPr id="10" name="Straight Connector 9">
            <a:extLst>
              <a:ext uri="{FF2B5EF4-FFF2-40B4-BE49-F238E27FC236}">
                <a16:creationId xmlns:a16="http://schemas.microsoft.com/office/drawing/2014/main" id="{40562E75-BA7A-08DB-63D7-6D4A2BD19845}"/>
              </a:ext>
              <a:ext uri="{C183D7F6-B498-43B3-948B-1728B52AA6E4}">
                <adec:decorative xmlns:adec="http://schemas.microsoft.com/office/drawing/2017/decorative" val="1"/>
              </a:ext>
            </a:extLst>
          </p:cNvPr>
          <p:cNvCxnSpPr>
            <a:cxnSpLocks/>
          </p:cNvCxnSpPr>
          <p:nvPr/>
        </p:nvCxnSpPr>
        <p:spPr>
          <a:xfrm flipH="1">
            <a:off x="1417930" y="2621017"/>
            <a:ext cx="10939164" cy="27542"/>
          </a:xfrm>
          <a:prstGeom prst="line">
            <a:avLst/>
          </a:prstGeom>
          <a:noFill/>
          <a:ln w="38100" cap="flat" cmpd="sng" algn="ctr">
            <a:solidFill>
              <a:srgbClr val="BE1E2C"/>
            </a:solidFill>
            <a:prstDash val="solid"/>
          </a:ln>
          <a:effectLst/>
        </p:spPr>
      </p:cxnSp>
      <p:pic>
        <p:nvPicPr>
          <p:cNvPr id="13" name="Picture 12">
            <a:extLst>
              <a:ext uri="{FF2B5EF4-FFF2-40B4-BE49-F238E27FC236}">
                <a16:creationId xmlns:a16="http://schemas.microsoft.com/office/drawing/2014/main" id="{39B7D01D-0A80-3CDC-90B4-DDB958942FF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
        <p:nvSpPr>
          <p:cNvPr id="5" name="TextBox 4">
            <a:extLst>
              <a:ext uri="{FF2B5EF4-FFF2-40B4-BE49-F238E27FC236}">
                <a16:creationId xmlns:a16="http://schemas.microsoft.com/office/drawing/2014/main" id="{3509904F-F442-AA7A-8231-2D8566815516}"/>
              </a:ext>
            </a:extLst>
          </p:cNvPr>
          <p:cNvSpPr txBox="1"/>
          <p:nvPr/>
        </p:nvSpPr>
        <p:spPr>
          <a:xfrm>
            <a:off x="1417930" y="3151170"/>
            <a:ext cx="13972673" cy="1815882"/>
          </a:xfrm>
          <a:prstGeom prst="rect">
            <a:avLst/>
          </a:prstGeom>
          <a:noFill/>
        </p:spPr>
        <p:txBody>
          <a:bodyPr wrap="square" rtlCol="0">
            <a:spAutoFit/>
          </a:bodyPr>
          <a:lstStyle/>
          <a:p>
            <a:r>
              <a:rPr lang="en-US" sz="2800" dirty="0">
                <a:solidFill>
                  <a:schemeClr val="accent1">
                    <a:lumMod val="20000"/>
                    <a:lumOff val="80000"/>
                  </a:schemeClr>
                </a:solidFill>
                <a:latin typeface="+mj-lt"/>
              </a:rPr>
              <a:t>While government programs provide essential services, community resources often fill critical gaps with mere flexibility and personal touch. Faith communities, veterans service organizations and military – focused nonprofits create vital safety nets for veteran families. </a:t>
            </a:r>
          </a:p>
        </p:txBody>
      </p:sp>
      <p:pic>
        <p:nvPicPr>
          <p:cNvPr id="14" name="Graphic 13" descr="Group with solid fill">
            <a:extLst>
              <a:ext uri="{FF2B5EF4-FFF2-40B4-BE49-F238E27FC236}">
                <a16:creationId xmlns:a16="http://schemas.microsoft.com/office/drawing/2014/main" id="{C1E16650-9A73-2E19-6CE7-E47404E8A9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0513" y="6264466"/>
            <a:ext cx="2494548" cy="2494548"/>
          </a:xfrm>
          <a:prstGeom prst="rect">
            <a:avLst/>
          </a:prstGeom>
        </p:spPr>
      </p:pic>
      <p:pic>
        <p:nvPicPr>
          <p:cNvPr id="16" name="Graphic 15" descr="Neighborhood with solid fill">
            <a:extLst>
              <a:ext uri="{FF2B5EF4-FFF2-40B4-BE49-F238E27FC236}">
                <a16:creationId xmlns:a16="http://schemas.microsoft.com/office/drawing/2014/main" id="{4BAA7139-97C7-3C56-C5B4-99563DD275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977449" y="6142150"/>
            <a:ext cx="2494548" cy="2494548"/>
          </a:xfrm>
          <a:prstGeom prst="rect">
            <a:avLst/>
          </a:prstGeom>
        </p:spPr>
      </p:pic>
    </p:spTree>
    <p:extLst>
      <p:ext uri="{BB962C8B-B14F-4D97-AF65-F5344CB8AC3E}">
        <p14:creationId xmlns:p14="http://schemas.microsoft.com/office/powerpoint/2010/main" val="3512476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CA12D-AFBD-1C48-2561-FBF772E988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53839-2CF8-3666-6B5A-3DF9F60EA13E}"/>
              </a:ext>
            </a:extLst>
          </p:cNvPr>
          <p:cNvSpPr txBox="1">
            <a:spLocks/>
          </p:cNvSpPr>
          <p:nvPr/>
        </p:nvSpPr>
        <p:spPr>
          <a:xfrm>
            <a:off x="2638061" y="724829"/>
            <a:ext cx="12764858" cy="1381421"/>
          </a:xfrm>
          <a:prstGeom prst="rect">
            <a:avLst/>
          </a:prstGeom>
        </p:spPr>
        <p:txBody>
          <a:bodyPr wrap="square" lIns="0" tIns="0" rIns="0" bIns="0">
            <a:normAutofit fontScale="82500" lnSpcReduction="100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Cultural Humility in Practice</a:t>
            </a:r>
          </a:p>
        </p:txBody>
      </p:sp>
      <p:pic>
        <p:nvPicPr>
          <p:cNvPr id="5" name="Picture 4">
            <a:extLst>
              <a:ext uri="{FF2B5EF4-FFF2-40B4-BE49-F238E27FC236}">
                <a16:creationId xmlns:a16="http://schemas.microsoft.com/office/drawing/2014/main" id="{A7F270B6-2AD2-06BB-8098-192E5BABBD9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pic>
        <p:nvPicPr>
          <p:cNvPr id="9" name="Picture 8">
            <a:extLst>
              <a:ext uri="{FF2B5EF4-FFF2-40B4-BE49-F238E27FC236}">
                <a16:creationId xmlns:a16="http://schemas.microsoft.com/office/drawing/2014/main" id="{FBBBBBE9-0F00-DB01-9923-915DA75D0E2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183592" y="8260367"/>
            <a:ext cx="14241595" cy="5542054"/>
          </a:xfrm>
          <a:prstGeom prst="rect">
            <a:avLst/>
          </a:prstGeom>
        </p:spPr>
      </p:pic>
      <p:sp>
        <p:nvSpPr>
          <p:cNvPr id="3" name="Text 1">
            <a:extLst>
              <a:ext uri="{FF2B5EF4-FFF2-40B4-BE49-F238E27FC236}">
                <a16:creationId xmlns:a16="http://schemas.microsoft.com/office/drawing/2014/main" id="{F6C53AE0-4FF1-A5B7-8000-7C104D006D15}"/>
              </a:ext>
            </a:extLst>
          </p:cNvPr>
          <p:cNvSpPr/>
          <p:nvPr/>
        </p:nvSpPr>
        <p:spPr>
          <a:xfrm>
            <a:off x="646142" y="3904906"/>
            <a:ext cx="3071170" cy="476131"/>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4000" dirty="0">
                <a:solidFill>
                  <a:schemeClr val="accent1">
                    <a:lumMod val="20000"/>
                    <a:lumOff val="80000"/>
                  </a:schemeClr>
                </a:solidFill>
                <a:latin typeface="+mj-lt"/>
                <a:ea typeface="Calibri"/>
                <a:cs typeface="Calibri"/>
              </a:rPr>
              <a:t>Curiosity</a:t>
            </a:r>
            <a:endParaRPr lang="en-US" sz="3200" dirty="0">
              <a:solidFill>
                <a:schemeClr val="accent1">
                  <a:lumMod val="20000"/>
                  <a:lumOff val="80000"/>
                </a:schemeClr>
              </a:solidFill>
              <a:latin typeface="+mj-lt"/>
              <a:ea typeface="Calibri"/>
              <a:cs typeface="Calibri"/>
            </a:endParaRPr>
          </a:p>
        </p:txBody>
      </p:sp>
      <p:sp>
        <p:nvSpPr>
          <p:cNvPr id="7" name="Text 2">
            <a:extLst>
              <a:ext uri="{FF2B5EF4-FFF2-40B4-BE49-F238E27FC236}">
                <a16:creationId xmlns:a16="http://schemas.microsoft.com/office/drawing/2014/main" id="{67FC0AC3-FC00-75C0-C892-1D24176EC20B}"/>
              </a:ext>
            </a:extLst>
          </p:cNvPr>
          <p:cNvSpPr/>
          <p:nvPr/>
        </p:nvSpPr>
        <p:spPr>
          <a:xfrm>
            <a:off x="646142" y="4556529"/>
            <a:ext cx="2835116" cy="1403509"/>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3200" kern="0" spc="-17" dirty="0">
                <a:solidFill>
                  <a:srgbClr val="E5E0DF"/>
                </a:solidFill>
                <a:ea typeface="Roboto"/>
                <a:cs typeface="Roboto"/>
              </a:rPr>
              <a:t>Approach each family with genuine interest in their unique experience of military service and culture</a:t>
            </a:r>
            <a:endParaRPr lang="en-US" sz="3200" dirty="0">
              <a:ea typeface="Roboto"/>
              <a:cs typeface="Roboto"/>
            </a:endParaRPr>
          </a:p>
        </p:txBody>
      </p:sp>
      <p:sp>
        <p:nvSpPr>
          <p:cNvPr id="8" name="Text 3">
            <a:extLst>
              <a:ext uri="{FF2B5EF4-FFF2-40B4-BE49-F238E27FC236}">
                <a16:creationId xmlns:a16="http://schemas.microsoft.com/office/drawing/2014/main" id="{0D95E2C5-AEB3-2E66-2DA3-07AF1913B613}"/>
              </a:ext>
            </a:extLst>
          </p:cNvPr>
          <p:cNvSpPr/>
          <p:nvPr/>
        </p:nvSpPr>
        <p:spPr>
          <a:xfrm>
            <a:off x="4141673" y="3908117"/>
            <a:ext cx="2741414" cy="342662"/>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4000" dirty="0">
                <a:solidFill>
                  <a:schemeClr val="accent1">
                    <a:lumMod val="20000"/>
                    <a:lumOff val="80000"/>
                  </a:schemeClr>
                </a:solidFill>
                <a:latin typeface="+mj-lt"/>
                <a:ea typeface="Calibri"/>
                <a:cs typeface="Calibri"/>
              </a:rPr>
              <a:t>Self-Awareness</a:t>
            </a:r>
            <a:endParaRPr lang="en-US" sz="3200" dirty="0">
              <a:solidFill>
                <a:schemeClr val="accent1">
                  <a:lumMod val="20000"/>
                  <a:lumOff val="80000"/>
                </a:schemeClr>
              </a:solidFill>
              <a:latin typeface="+mj-lt"/>
              <a:ea typeface="Calibri"/>
              <a:cs typeface="Calibri"/>
            </a:endParaRPr>
          </a:p>
        </p:txBody>
      </p:sp>
      <p:sp>
        <p:nvSpPr>
          <p:cNvPr id="10" name="Text 4">
            <a:extLst>
              <a:ext uri="{FF2B5EF4-FFF2-40B4-BE49-F238E27FC236}">
                <a16:creationId xmlns:a16="http://schemas.microsoft.com/office/drawing/2014/main" id="{75776384-1B2A-E738-42EA-0364D8E2EF6E}"/>
              </a:ext>
            </a:extLst>
          </p:cNvPr>
          <p:cNvSpPr/>
          <p:nvPr/>
        </p:nvSpPr>
        <p:spPr>
          <a:xfrm>
            <a:off x="4473844" y="4557990"/>
            <a:ext cx="2835235" cy="1052632"/>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3200" kern="0" spc="-17" dirty="0">
                <a:solidFill>
                  <a:srgbClr val="E5E0DF"/>
                </a:solidFill>
                <a:ea typeface="Roboto"/>
                <a:cs typeface="Roboto"/>
              </a:rPr>
              <a:t>Reflect on your own assumptions about military service and veterans</a:t>
            </a:r>
            <a:endParaRPr lang="en-US" sz="3200" dirty="0">
              <a:ea typeface="Roboto"/>
              <a:cs typeface="Roboto"/>
            </a:endParaRPr>
          </a:p>
        </p:txBody>
      </p:sp>
      <p:sp>
        <p:nvSpPr>
          <p:cNvPr id="11" name="Text 5">
            <a:extLst>
              <a:ext uri="{FF2B5EF4-FFF2-40B4-BE49-F238E27FC236}">
                <a16:creationId xmlns:a16="http://schemas.microsoft.com/office/drawing/2014/main" id="{9C3C8ABE-E268-6400-76D8-05B058F3D801}"/>
              </a:ext>
            </a:extLst>
          </p:cNvPr>
          <p:cNvSpPr/>
          <p:nvPr/>
        </p:nvSpPr>
        <p:spPr>
          <a:xfrm>
            <a:off x="9074941" y="3907787"/>
            <a:ext cx="2741414" cy="342662"/>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4000" dirty="0">
                <a:solidFill>
                  <a:schemeClr val="accent1">
                    <a:lumMod val="20000"/>
                    <a:lumOff val="80000"/>
                  </a:schemeClr>
                </a:solidFill>
                <a:latin typeface="+mj-lt"/>
                <a:ea typeface="Calibri"/>
                <a:cs typeface="Calibri"/>
              </a:rPr>
              <a:t>Open Dialogue</a:t>
            </a:r>
          </a:p>
        </p:txBody>
      </p:sp>
      <p:sp>
        <p:nvSpPr>
          <p:cNvPr id="12" name="Text 6">
            <a:extLst>
              <a:ext uri="{FF2B5EF4-FFF2-40B4-BE49-F238E27FC236}">
                <a16:creationId xmlns:a16="http://schemas.microsoft.com/office/drawing/2014/main" id="{54DA263E-D72A-EC9A-8714-B151B35B9F5B}"/>
              </a:ext>
            </a:extLst>
          </p:cNvPr>
          <p:cNvSpPr/>
          <p:nvPr/>
        </p:nvSpPr>
        <p:spPr>
          <a:xfrm>
            <a:off x="9387944" y="4556529"/>
            <a:ext cx="2835116" cy="1403509"/>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3200" kern="0" spc="-17" dirty="0">
                <a:solidFill>
                  <a:srgbClr val="E5E0DF"/>
                </a:solidFill>
                <a:ea typeface="Roboto"/>
                <a:cs typeface="Roboto"/>
              </a:rPr>
              <a:t>Invite families to educate you about their specific military experiences and cultural background</a:t>
            </a:r>
            <a:endParaRPr lang="en-US" sz="3200" dirty="0">
              <a:ea typeface="Roboto"/>
              <a:cs typeface="Roboto"/>
            </a:endParaRPr>
          </a:p>
        </p:txBody>
      </p:sp>
      <p:sp>
        <p:nvSpPr>
          <p:cNvPr id="13" name="Text 7">
            <a:extLst>
              <a:ext uri="{FF2B5EF4-FFF2-40B4-BE49-F238E27FC236}">
                <a16:creationId xmlns:a16="http://schemas.microsoft.com/office/drawing/2014/main" id="{559EF7A2-4116-F9EF-A522-7C4B7CE715B3}"/>
              </a:ext>
            </a:extLst>
          </p:cNvPr>
          <p:cNvSpPr/>
          <p:nvPr/>
        </p:nvSpPr>
        <p:spPr>
          <a:xfrm>
            <a:off x="14008209" y="3907787"/>
            <a:ext cx="2741414" cy="342662"/>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650"/>
              </a:lnSpc>
              <a:buNone/>
            </a:pPr>
            <a:r>
              <a:rPr lang="en-US" sz="4000" dirty="0">
                <a:solidFill>
                  <a:schemeClr val="accent1">
                    <a:lumMod val="20000"/>
                    <a:lumOff val="80000"/>
                  </a:schemeClr>
                </a:solidFill>
                <a:latin typeface="+mj-lt"/>
                <a:ea typeface="Calibri"/>
                <a:cs typeface="Calibri"/>
              </a:rPr>
              <a:t>Adaptation</a:t>
            </a:r>
          </a:p>
        </p:txBody>
      </p:sp>
      <p:sp>
        <p:nvSpPr>
          <p:cNvPr id="14" name="Text 8">
            <a:extLst>
              <a:ext uri="{FF2B5EF4-FFF2-40B4-BE49-F238E27FC236}">
                <a16:creationId xmlns:a16="http://schemas.microsoft.com/office/drawing/2014/main" id="{5117C7F8-2AFE-06D1-0CC3-AF5DCA05498A}"/>
              </a:ext>
            </a:extLst>
          </p:cNvPr>
          <p:cNvSpPr/>
          <p:nvPr/>
        </p:nvSpPr>
        <p:spPr>
          <a:xfrm>
            <a:off x="14301925" y="4638570"/>
            <a:ext cx="2835235" cy="1052632"/>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3200" kern="0" spc="-17" dirty="0">
                <a:solidFill>
                  <a:srgbClr val="E5E0DF"/>
                </a:solidFill>
                <a:ea typeface="Roboto"/>
                <a:cs typeface="Roboto"/>
              </a:rPr>
              <a:t>Modify approaches based on family feedback and cultural considerations</a:t>
            </a:r>
            <a:endParaRPr lang="en-US" sz="3200" dirty="0">
              <a:ea typeface="Roboto"/>
              <a:cs typeface="Roboto"/>
            </a:endParaRPr>
          </a:p>
        </p:txBody>
      </p:sp>
      <p:cxnSp>
        <p:nvCxnSpPr>
          <p:cNvPr id="19" name="Straight Connector 18">
            <a:extLst>
              <a:ext uri="{FF2B5EF4-FFF2-40B4-BE49-F238E27FC236}">
                <a16:creationId xmlns:a16="http://schemas.microsoft.com/office/drawing/2014/main" id="{B8FE3144-FCD1-28DB-4A31-F226399B41DD}"/>
              </a:ext>
              <a:ext uri="{C183D7F6-B498-43B3-948B-1728B52AA6E4}">
                <adec:decorative xmlns:adec="http://schemas.microsoft.com/office/drawing/2017/decorative" val="1"/>
              </a:ext>
            </a:extLst>
          </p:cNvPr>
          <p:cNvCxnSpPr>
            <a:cxnSpLocks/>
          </p:cNvCxnSpPr>
          <p:nvPr/>
        </p:nvCxnSpPr>
        <p:spPr>
          <a:xfrm flipH="1">
            <a:off x="3717312" y="3194672"/>
            <a:ext cx="93247" cy="4470553"/>
          </a:xfrm>
          <a:prstGeom prst="line">
            <a:avLst/>
          </a:prstGeom>
          <a:noFill/>
          <a:ln w="38100" cap="flat" cmpd="sng" algn="ctr">
            <a:solidFill>
              <a:srgbClr val="BE1E2C"/>
            </a:solidFill>
            <a:prstDash val="solid"/>
          </a:ln>
          <a:effectLst/>
        </p:spPr>
      </p:cxnSp>
      <p:cxnSp>
        <p:nvCxnSpPr>
          <p:cNvPr id="22" name="Straight Connector 21">
            <a:extLst>
              <a:ext uri="{FF2B5EF4-FFF2-40B4-BE49-F238E27FC236}">
                <a16:creationId xmlns:a16="http://schemas.microsoft.com/office/drawing/2014/main" id="{2E25E23F-112A-3E27-C2D7-5E01BC559794}"/>
              </a:ext>
              <a:ext uri="{C183D7F6-B498-43B3-948B-1728B52AA6E4}">
                <adec:decorative xmlns:adec="http://schemas.microsoft.com/office/drawing/2017/decorative" val="1"/>
              </a:ext>
            </a:extLst>
          </p:cNvPr>
          <p:cNvCxnSpPr>
            <a:cxnSpLocks/>
          </p:cNvCxnSpPr>
          <p:nvPr/>
        </p:nvCxnSpPr>
        <p:spPr>
          <a:xfrm flipH="1">
            <a:off x="13596632" y="3375344"/>
            <a:ext cx="93247" cy="4470553"/>
          </a:xfrm>
          <a:prstGeom prst="line">
            <a:avLst/>
          </a:prstGeom>
          <a:noFill/>
          <a:ln w="38100" cap="flat" cmpd="sng" algn="ctr">
            <a:solidFill>
              <a:srgbClr val="BE1E2C"/>
            </a:solidFill>
            <a:prstDash val="solid"/>
          </a:ln>
          <a:effectLst/>
        </p:spPr>
      </p:cxnSp>
      <p:cxnSp>
        <p:nvCxnSpPr>
          <p:cNvPr id="23" name="Straight Connector 22">
            <a:extLst>
              <a:ext uri="{FF2B5EF4-FFF2-40B4-BE49-F238E27FC236}">
                <a16:creationId xmlns:a16="http://schemas.microsoft.com/office/drawing/2014/main" id="{B21EF11A-A6A0-9012-06A7-591561F3F26E}"/>
              </a:ext>
              <a:ext uri="{C183D7F6-B498-43B3-948B-1728B52AA6E4}">
                <adec:decorative xmlns:adec="http://schemas.microsoft.com/office/drawing/2017/decorative" val="1"/>
              </a:ext>
            </a:extLst>
          </p:cNvPr>
          <p:cNvCxnSpPr>
            <a:cxnSpLocks/>
          </p:cNvCxnSpPr>
          <p:nvPr/>
        </p:nvCxnSpPr>
        <p:spPr>
          <a:xfrm flipH="1">
            <a:off x="8680284" y="3375345"/>
            <a:ext cx="93247" cy="4470553"/>
          </a:xfrm>
          <a:prstGeom prst="line">
            <a:avLst/>
          </a:prstGeom>
          <a:noFill/>
          <a:ln w="38100" cap="flat" cmpd="sng" algn="ctr">
            <a:solidFill>
              <a:srgbClr val="BE1E2C"/>
            </a:solidFill>
            <a:prstDash val="solid"/>
          </a:ln>
          <a:effectLst/>
        </p:spPr>
      </p:cxnSp>
    </p:spTree>
    <p:extLst>
      <p:ext uri="{BB962C8B-B14F-4D97-AF65-F5344CB8AC3E}">
        <p14:creationId xmlns:p14="http://schemas.microsoft.com/office/powerpoint/2010/main" val="27855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E1258-222C-52C3-D17A-DE12878CBA93}"/>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5F3F166-8148-9A5F-2F32-5762133F4009}"/>
              </a:ext>
              <a:ext uri="{C183D7F6-B498-43B3-948B-1728B52AA6E4}">
                <adec:decorative xmlns:adec="http://schemas.microsoft.com/office/drawing/2017/decorative" val="1"/>
              </a:ext>
            </a:extLst>
          </p:cNvPr>
          <p:cNvCxnSpPr>
            <a:cxnSpLocks/>
          </p:cNvCxnSpPr>
          <p:nvPr/>
        </p:nvCxnSpPr>
        <p:spPr>
          <a:xfrm flipH="1">
            <a:off x="3674418" y="4002032"/>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865FEBF6-88BF-2653-9B21-4358E0E965D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pic>
        <p:nvPicPr>
          <p:cNvPr id="9" name="Picture 8">
            <a:extLst>
              <a:ext uri="{FF2B5EF4-FFF2-40B4-BE49-F238E27FC236}">
                <a16:creationId xmlns:a16="http://schemas.microsoft.com/office/drawing/2014/main" id="{1F7C778E-32FE-9DEC-DE92-5B6E1054B6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684004" y="8178923"/>
            <a:ext cx="14241595" cy="5542054"/>
          </a:xfrm>
          <a:prstGeom prst="rect">
            <a:avLst/>
          </a:prstGeom>
        </p:spPr>
      </p:pic>
      <p:sp>
        <p:nvSpPr>
          <p:cNvPr id="3" name="TextBox 1">
            <a:extLst>
              <a:ext uri="{FF2B5EF4-FFF2-40B4-BE49-F238E27FC236}">
                <a16:creationId xmlns:a16="http://schemas.microsoft.com/office/drawing/2014/main" id="{0ADCFDFB-8BCE-820C-C52B-7D8E0322868C}"/>
              </a:ext>
            </a:extLst>
          </p:cNvPr>
          <p:cNvSpPr txBox="1"/>
          <p:nvPr/>
        </p:nvSpPr>
        <p:spPr>
          <a:xfrm>
            <a:off x="3030279" y="770378"/>
            <a:ext cx="11887199" cy="323165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4000" dirty="0">
                <a:solidFill>
                  <a:schemeClr val="bg1"/>
                </a:solidFill>
              </a:rPr>
              <a:t>Let’s test our assumptions about military culture and how it intersects with identity. Read the statement below—tell me if you think it’s </a:t>
            </a:r>
            <a:r>
              <a:rPr lang="en-US" sz="4000" i="1" dirty="0">
                <a:solidFill>
                  <a:schemeClr val="bg1"/>
                </a:solidFill>
              </a:rPr>
              <a:t>Fact or Fiction</a:t>
            </a:r>
            <a:r>
              <a:rPr lang="en-US" sz="4000" dirty="0">
                <a:solidFill>
                  <a:schemeClr val="bg1"/>
                </a:solidFill>
              </a:rPr>
              <a:t>.”</a:t>
            </a:r>
            <a:endParaRPr lang="en-US" sz="4000" dirty="0">
              <a:solidFill>
                <a:schemeClr val="bg1"/>
              </a:solidFill>
              <a:ea typeface="Calibri"/>
              <a:cs typeface="Calibri"/>
            </a:endParaRPr>
          </a:p>
          <a:p>
            <a:pPr lvl="1"/>
            <a:endParaRPr lang="en-US" sz="2800" dirty="0">
              <a:solidFill>
                <a:schemeClr val="bg1"/>
              </a:solidFill>
            </a:endParaRPr>
          </a:p>
          <a:p>
            <a:pPr lvl="1"/>
            <a:endParaRPr lang="en-US" sz="2800" dirty="0">
              <a:solidFill>
                <a:schemeClr val="bg1"/>
              </a:solidFill>
            </a:endParaRPr>
          </a:p>
          <a:p>
            <a:endParaRPr lang="en-US" sz="2800" b="1" dirty="0">
              <a:solidFill>
                <a:schemeClr val="bg1"/>
              </a:solidFill>
              <a:ea typeface="Calibri"/>
              <a:cs typeface="Calibri"/>
            </a:endParaRPr>
          </a:p>
        </p:txBody>
      </p:sp>
      <p:sp>
        <p:nvSpPr>
          <p:cNvPr id="7" name="TextBox 2">
            <a:extLst>
              <a:ext uri="{FF2B5EF4-FFF2-40B4-BE49-F238E27FC236}">
                <a16:creationId xmlns:a16="http://schemas.microsoft.com/office/drawing/2014/main" id="{67024EF0-1BEE-D8F1-58EB-2C565C28AA17}"/>
              </a:ext>
            </a:extLst>
          </p:cNvPr>
          <p:cNvSpPr txBox="1"/>
          <p:nvPr/>
        </p:nvSpPr>
        <p:spPr>
          <a:xfrm>
            <a:off x="3105509" y="4392143"/>
            <a:ext cx="12076981" cy="37856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chemeClr val="accent1">
                    <a:lumMod val="20000"/>
                    <a:lumOff val="80000"/>
                  </a:schemeClr>
                </a:solidFill>
                <a:ea typeface="Calibri"/>
                <a:cs typeface="Calibri"/>
              </a:rPr>
              <a:t>Imagine you’re at a community outreach event, trying to connect veterans with local resources. A colleague casually says, 'Well, you know all veterans are tough guys who don’t like to talk about their feelings.' You nod along, but then pause and wonder—Is that true for all</a:t>
            </a:r>
            <a:r>
              <a:rPr lang="en-US" sz="4000" dirty="0">
                <a:solidFill>
                  <a:schemeClr val="accent1">
                    <a:lumMod val="20000"/>
                    <a:lumOff val="80000"/>
                  </a:schemeClr>
                </a:solidFill>
              </a:rPr>
              <a:t> veteran's</a:t>
            </a:r>
            <a:r>
              <a:rPr lang="en-US" sz="1200" dirty="0">
                <a:solidFill>
                  <a:schemeClr val="accent1">
                    <a:lumMod val="20000"/>
                    <a:lumOff val="80000"/>
                  </a:schemeClr>
                </a:solidFill>
              </a:rPr>
              <a:t>?"</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1380136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4086A-5B9B-1E96-FCEF-F6D0418B6A05}"/>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34ABB65-FEDC-D33E-49BF-6AD3498E5F59}"/>
              </a:ext>
              <a:ext uri="{C183D7F6-B498-43B3-948B-1728B52AA6E4}">
                <adec:decorative xmlns:adec="http://schemas.microsoft.com/office/drawing/2017/decorative" val="1"/>
              </a:ext>
            </a:extLst>
          </p:cNvPr>
          <p:cNvCxnSpPr>
            <a:cxnSpLocks/>
          </p:cNvCxnSpPr>
          <p:nvPr/>
        </p:nvCxnSpPr>
        <p:spPr>
          <a:xfrm flipH="1">
            <a:off x="3674418" y="4002032"/>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46D9797A-0CA1-3162-8D88-B59DFD1A1E83}"/>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pic>
        <p:nvPicPr>
          <p:cNvPr id="9" name="Picture 8">
            <a:extLst>
              <a:ext uri="{FF2B5EF4-FFF2-40B4-BE49-F238E27FC236}">
                <a16:creationId xmlns:a16="http://schemas.microsoft.com/office/drawing/2014/main" id="{0BD46EC8-3C37-1619-BED2-A137752A82D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76500">
            <a:off x="1684004" y="8178923"/>
            <a:ext cx="14241595" cy="5542054"/>
          </a:xfrm>
          <a:prstGeom prst="rect">
            <a:avLst/>
          </a:prstGeom>
        </p:spPr>
      </p:pic>
      <p:sp>
        <p:nvSpPr>
          <p:cNvPr id="3" name="TextBox 1">
            <a:extLst>
              <a:ext uri="{FF2B5EF4-FFF2-40B4-BE49-F238E27FC236}">
                <a16:creationId xmlns:a16="http://schemas.microsoft.com/office/drawing/2014/main" id="{ECAE627E-2E4B-2023-AAF2-F7BC3645F0A0}"/>
              </a:ext>
            </a:extLst>
          </p:cNvPr>
          <p:cNvSpPr txBox="1"/>
          <p:nvPr/>
        </p:nvSpPr>
        <p:spPr>
          <a:xfrm>
            <a:off x="4832270" y="1680398"/>
            <a:ext cx="8623457" cy="31547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11500" dirty="0">
                <a:solidFill>
                  <a:schemeClr val="bg1"/>
                </a:solidFill>
                <a:latin typeface="+mj-lt"/>
              </a:rPr>
              <a:t>Thank you </a:t>
            </a:r>
            <a:endParaRPr lang="en-US" sz="11500" dirty="0">
              <a:solidFill>
                <a:schemeClr val="bg1"/>
              </a:solidFill>
              <a:latin typeface="+mj-lt"/>
              <a:ea typeface="Calibri"/>
              <a:cs typeface="Calibri"/>
            </a:endParaRPr>
          </a:p>
          <a:p>
            <a:pPr lvl="1"/>
            <a:endParaRPr lang="en-US" sz="2800" dirty="0">
              <a:solidFill>
                <a:schemeClr val="bg1"/>
              </a:solidFill>
            </a:endParaRPr>
          </a:p>
          <a:p>
            <a:pPr lvl="1"/>
            <a:endParaRPr lang="en-US" sz="2800" dirty="0">
              <a:solidFill>
                <a:schemeClr val="bg1"/>
              </a:solidFill>
            </a:endParaRPr>
          </a:p>
          <a:p>
            <a:endParaRPr lang="en-US" sz="2800" b="1" dirty="0">
              <a:solidFill>
                <a:schemeClr val="bg1"/>
              </a:solidFill>
              <a:ea typeface="Calibri"/>
              <a:cs typeface="Calibri"/>
            </a:endParaRPr>
          </a:p>
        </p:txBody>
      </p:sp>
      <p:sp>
        <p:nvSpPr>
          <p:cNvPr id="7" name="TextBox 2">
            <a:extLst>
              <a:ext uri="{FF2B5EF4-FFF2-40B4-BE49-F238E27FC236}">
                <a16:creationId xmlns:a16="http://schemas.microsoft.com/office/drawing/2014/main" id="{0620FC29-3663-565B-3E1B-DD4134C82B5C}"/>
              </a:ext>
            </a:extLst>
          </p:cNvPr>
          <p:cNvSpPr txBox="1"/>
          <p:nvPr/>
        </p:nvSpPr>
        <p:spPr>
          <a:xfrm>
            <a:off x="3105509" y="4392143"/>
            <a:ext cx="12076981" cy="25545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dirty="0">
                <a:solidFill>
                  <a:schemeClr val="accent1">
                    <a:lumMod val="20000"/>
                    <a:lumOff val="80000"/>
                  </a:schemeClr>
                </a:solidFill>
                <a:ea typeface="Calibri"/>
                <a:cs typeface="Calibri"/>
              </a:rPr>
              <a:t>Help build a community for those the desperately need it. Connect with our veterans and their families. Having a support system helps ease stress and certain contemplations. </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502144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B045DF-1650-25D6-0F3A-09E4EC4FFA66}"/>
              </a:ext>
              <a:ext uri="{C183D7F6-B498-43B3-948B-1728B52AA6E4}">
                <adec:decorative xmlns:adec="http://schemas.microsoft.com/office/drawing/2017/decorative" val="1"/>
              </a:ext>
            </a:extLst>
          </p:cNvPr>
          <p:cNvSpPr>
            <a:spLocks/>
          </p:cNvSpPr>
          <p:nvPr/>
        </p:nvSpPr>
        <p:spPr>
          <a:xfrm>
            <a:off x="0" y="-177910"/>
            <a:ext cx="18288000" cy="10483367"/>
          </a:xfrm>
          <a:prstGeom prst="rect">
            <a:avLst/>
          </a:prstGeom>
          <a:gradFill flip="none" rotWithShape="1">
            <a:gsLst>
              <a:gs pos="0">
                <a:srgbClr val="1E448B"/>
              </a:gs>
              <a:gs pos="50000">
                <a:schemeClr val="tx2">
                  <a:lumMod val="75000"/>
                  <a:shade val="67500"/>
                  <a:satMod val="115000"/>
                </a:schemeClr>
              </a:gs>
              <a:gs pos="100000">
                <a:srgbClr val="071E3C"/>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655D07A2-7113-AC88-2E27-0B386558581C}"/>
              </a:ext>
            </a:extLst>
          </p:cNvPr>
          <p:cNvCxnSpPr>
            <a:cxnSpLocks/>
          </p:cNvCxnSpPr>
          <p:nvPr/>
        </p:nvCxnSpPr>
        <p:spPr>
          <a:xfrm flipH="1">
            <a:off x="678869" y="6101679"/>
            <a:ext cx="5529943"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pic>
        <p:nvPicPr>
          <p:cNvPr id="6" name="Picture 5">
            <a:extLst>
              <a:ext uri="{FF2B5EF4-FFF2-40B4-BE49-F238E27FC236}">
                <a16:creationId xmlns:a16="http://schemas.microsoft.com/office/drawing/2014/main" id="{8773ECF6-F7C1-527E-62E0-00B6E93408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946" y="1803157"/>
            <a:ext cx="2214887" cy="2214887"/>
          </a:xfrm>
          <a:prstGeom prst="rect">
            <a:avLst/>
          </a:prstGeom>
        </p:spPr>
      </p:pic>
      <p:pic>
        <p:nvPicPr>
          <p:cNvPr id="9" name="Picture 8" descr="A logo of a military officer saluting&#10;&#10;AI-generated content may be incorrect.">
            <a:extLst>
              <a:ext uri="{FF2B5EF4-FFF2-40B4-BE49-F238E27FC236}">
                <a16:creationId xmlns:a16="http://schemas.microsoft.com/office/drawing/2014/main" id="{80BC7917-188D-2A88-84A5-F60F9DC08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10514" y="7006178"/>
            <a:ext cx="2427098" cy="2593358"/>
          </a:xfrm>
          <a:prstGeom prst="rect">
            <a:avLst/>
          </a:prstGeom>
        </p:spPr>
      </p:pic>
      <p:sp>
        <p:nvSpPr>
          <p:cNvPr id="3" name="Title 1">
            <a:extLst>
              <a:ext uri="{FF2B5EF4-FFF2-40B4-BE49-F238E27FC236}">
                <a16:creationId xmlns:a16="http://schemas.microsoft.com/office/drawing/2014/main" id="{D3A8396B-F7E3-0FB0-4D07-9690655543D6}"/>
              </a:ext>
            </a:extLst>
          </p:cNvPr>
          <p:cNvSpPr txBox="1">
            <a:spLocks/>
          </p:cNvSpPr>
          <p:nvPr/>
        </p:nvSpPr>
        <p:spPr>
          <a:xfrm>
            <a:off x="628070" y="4089669"/>
            <a:ext cx="7273984"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Training Objectives</a:t>
            </a:r>
          </a:p>
        </p:txBody>
      </p:sp>
      <p:sp>
        <p:nvSpPr>
          <p:cNvPr id="12" name="Shape 1">
            <a:extLst>
              <a:ext uri="{FF2B5EF4-FFF2-40B4-BE49-F238E27FC236}">
                <a16:creationId xmlns:a16="http://schemas.microsoft.com/office/drawing/2014/main" id="{503B0837-C535-1E23-24C6-E7B63A33FE72}"/>
              </a:ext>
            </a:extLst>
          </p:cNvPr>
          <p:cNvSpPr/>
          <p:nvPr/>
        </p:nvSpPr>
        <p:spPr>
          <a:xfrm>
            <a:off x="7022144" y="1025107"/>
            <a:ext cx="5117943" cy="1630247"/>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Shape 1">
            <a:extLst>
              <a:ext uri="{FF2B5EF4-FFF2-40B4-BE49-F238E27FC236}">
                <a16:creationId xmlns:a16="http://schemas.microsoft.com/office/drawing/2014/main" id="{F95862A8-F0FE-F2C3-2F3E-D4E591416C26}"/>
              </a:ext>
            </a:extLst>
          </p:cNvPr>
          <p:cNvSpPr/>
          <p:nvPr/>
        </p:nvSpPr>
        <p:spPr>
          <a:xfrm>
            <a:off x="7022143" y="3356935"/>
            <a:ext cx="5117943" cy="1630247"/>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Shape 1">
            <a:extLst>
              <a:ext uri="{FF2B5EF4-FFF2-40B4-BE49-F238E27FC236}">
                <a16:creationId xmlns:a16="http://schemas.microsoft.com/office/drawing/2014/main" id="{4F3B254E-0C7E-24FF-2AE7-2B7883112FBB}"/>
              </a:ext>
            </a:extLst>
          </p:cNvPr>
          <p:cNvSpPr/>
          <p:nvPr/>
        </p:nvSpPr>
        <p:spPr>
          <a:xfrm>
            <a:off x="7079979" y="7559158"/>
            <a:ext cx="5117943" cy="1630247"/>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Shape 1">
            <a:extLst>
              <a:ext uri="{FF2B5EF4-FFF2-40B4-BE49-F238E27FC236}">
                <a16:creationId xmlns:a16="http://schemas.microsoft.com/office/drawing/2014/main" id="{3EB39B09-229F-EEAD-D8A7-4B15E37BAB48}"/>
              </a:ext>
            </a:extLst>
          </p:cNvPr>
          <p:cNvSpPr/>
          <p:nvPr/>
        </p:nvSpPr>
        <p:spPr>
          <a:xfrm>
            <a:off x="7079978" y="5535800"/>
            <a:ext cx="5117943" cy="1630247"/>
          </a:xfrm>
          <a:prstGeom prst="roundRect">
            <a:avLst>
              <a:gd name="adj" fmla="val 1674"/>
            </a:avLst>
          </a:prstGeom>
          <a:ln/>
        </p:spPr>
        <p:style>
          <a:lnRef idx="2">
            <a:schemeClr val="accent1"/>
          </a:lnRef>
          <a:fillRef idx="1">
            <a:schemeClr val="lt1"/>
          </a:fillRef>
          <a:effectRef idx="0">
            <a:schemeClr val="accent1"/>
          </a:effectRef>
          <a:fontRef idx="minor">
            <a:schemeClr val="dk1"/>
          </a:fontRef>
        </p:style>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TextBox 19">
            <a:extLst>
              <a:ext uri="{FF2B5EF4-FFF2-40B4-BE49-F238E27FC236}">
                <a16:creationId xmlns:a16="http://schemas.microsoft.com/office/drawing/2014/main" id="{120079BB-60EE-B1F6-1CBF-DF83D3B1C605}"/>
              </a:ext>
            </a:extLst>
          </p:cNvPr>
          <p:cNvSpPr txBox="1"/>
          <p:nvPr/>
        </p:nvSpPr>
        <p:spPr>
          <a:xfrm>
            <a:off x="7206015" y="1108539"/>
            <a:ext cx="4626591" cy="830997"/>
          </a:xfrm>
          <a:prstGeom prst="rect">
            <a:avLst/>
          </a:prstGeom>
          <a:noFill/>
        </p:spPr>
        <p:txBody>
          <a:bodyPr wrap="square" rtlCol="0">
            <a:spAutoFit/>
          </a:bodyPr>
          <a:lstStyle/>
          <a:p>
            <a:r>
              <a:rPr lang="en-US" sz="4800" b="1" u="sng" dirty="0">
                <a:solidFill>
                  <a:schemeClr val="accent1"/>
                </a:solidFill>
              </a:rPr>
              <a:t>R</a:t>
            </a:r>
            <a:r>
              <a:rPr lang="en-US" sz="3600" dirty="0"/>
              <a:t>ecognize Unique </a:t>
            </a:r>
            <a:endParaRPr lang="en-US" sz="3200" dirty="0"/>
          </a:p>
        </p:txBody>
      </p:sp>
      <p:sp>
        <p:nvSpPr>
          <p:cNvPr id="21" name="TextBox 20">
            <a:extLst>
              <a:ext uri="{FF2B5EF4-FFF2-40B4-BE49-F238E27FC236}">
                <a16:creationId xmlns:a16="http://schemas.microsoft.com/office/drawing/2014/main" id="{C0F88B5C-3DF7-C01A-A103-88BD318B4C3B}"/>
              </a:ext>
            </a:extLst>
          </p:cNvPr>
          <p:cNvSpPr txBox="1"/>
          <p:nvPr/>
        </p:nvSpPr>
        <p:spPr>
          <a:xfrm>
            <a:off x="7228327" y="1890404"/>
            <a:ext cx="4626591" cy="523220"/>
          </a:xfrm>
          <a:prstGeom prst="rect">
            <a:avLst/>
          </a:prstGeom>
          <a:noFill/>
        </p:spPr>
        <p:txBody>
          <a:bodyPr wrap="square" rtlCol="0">
            <a:spAutoFit/>
          </a:bodyPr>
          <a:lstStyle/>
          <a:p>
            <a:r>
              <a:rPr lang="en-US" sz="2800" dirty="0"/>
              <a:t>Challenges</a:t>
            </a:r>
          </a:p>
        </p:txBody>
      </p:sp>
      <p:sp>
        <p:nvSpPr>
          <p:cNvPr id="22" name="TextBox 21">
            <a:extLst>
              <a:ext uri="{FF2B5EF4-FFF2-40B4-BE49-F238E27FC236}">
                <a16:creationId xmlns:a16="http://schemas.microsoft.com/office/drawing/2014/main" id="{918C891E-D4A1-97AF-38DD-93CEB3995D13}"/>
              </a:ext>
            </a:extLst>
          </p:cNvPr>
          <p:cNvSpPr txBox="1"/>
          <p:nvPr/>
        </p:nvSpPr>
        <p:spPr>
          <a:xfrm>
            <a:off x="7206016" y="3423060"/>
            <a:ext cx="4626591" cy="830997"/>
          </a:xfrm>
          <a:prstGeom prst="rect">
            <a:avLst/>
          </a:prstGeom>
          <a:noFill/>
        </p:spPr>
        <p:txBody>
          <a:bodyPr wrap="square" rtlCol="0">
            <a:spAutoFit/>
          </a:bodyPr>
          <a:lstStyle/>
          <a:p>
            <a:r>
              <a:rPr lang="en-US" sz="4800" b="1" u="sng" dirty="0">
                <a:solidFill>
                  <a:schemeClr val="accent1"/>
                </a:solidFill>
              </a:rPr>
              <a:t>U</a:t>
            </a:r>
            <a:r>
              <a:rPr lang="en-US" sz="3600" dirty="0"/>
              <a:t>nderstand Military </a:t>
            </a:r>
            <a:endParaRPr lang="en-US" sz="3200" dirty="0"/>
          </a:p>
        </p:txBody>
      </p:sp>
      <p:sp>
        <p:nvSpPr>
          <p:cNvPr id="24" name="TextBox 23">
            <a:extLst>
              <a:ext uri="{FF2B5EF4-FFF2-40B4-BE49-F238E27FC236}">
                <a16:creationId xmlns:a16="http://schemas.microsoft.com/office/drawing/2014/main" id="{FDB329BD-3F3D-89A8-9EFA-617C6949E53B}"/>
              </a:ext>
            </a:extLst>
          </p:cNvPr>
          <p:cNvSpPr txBox="1"/>
          <p:nvPr/>
        </p:nvSpPr>
        <p:spPr>
          <a:xfrm>
            <a:off x="7206017" y="4271650"/>
            <a:ext cx="4626591" cy="523220"/>
          </a:xfrm>
          <a:prstGeom prst="rect">
            <a:avLst/>
          </a:prstGeom>
          <a:noFill/>
        </p:spPr>
        <p:txBody>
          <a:bodyPr wrap="square" rtlCol="0">
            <a:spAutoFit/>
          </a:bodyPr>
          <a:lstStyle/>
          <a:p>
            <a:r>
              <a:rPr lang="en-US" sz="2800" dirty="0"/>
              <a:t>Culture</a:t>
            </a:r>
          </a:p>
        </p:txBody>
      </p:sp>
      <p:sp>
        <p:nvSpPr>
          <p:cNvPr id="26" name="TextBox 25">
            <a:extLst>
              <a:ext uri="{FF2B5EF4-FFF2-40B4-BE49-F238E27FC236}">
                <a16:creationId xmlns:a16="http://schemas.microsoft.com/office/drawing/2014/main" id="{FBEC44C3-ED43-449E-422B-C76711A2BDB7}"/>
              </a:ext>
            </a:extLst>
          </p:cNvPr>
          <p:cNvSpPr txBox="1"/>
          <p:nvPr/>
        </p:nvSpPr>
        <p:spPr>
          <a:xfrm>
            <a:off x="7206017" y="5548536"/>
            <a:ext cx="4626591" cy="830997"/>
          </a:xfrm>
          <a:prstGeom prst="rect">
            <a:avLst/>
          </a:prstGeom>
          <a:noFill/>
        </p:spPr>
        <p:txBody>
          <a:bodyPr wrap="square" rtlCol="0">
            <a:spAutoFit/>
          </a:bodyPr>
          <a:lstStyle/>
          <a:p>
            <a:r>
              <a:rPr lang="en-US" sz="4800" b="1" u="sng" dirty="0">
                <a:solidFill>
                  <a:schemeClr val="accent1"/>
                </a:solidFill>
              </a:rPr>
              <a:t>I</a:t>
            </a:r>
            <a:r>
              <a:rPr lang="en-US" sz="3600" dirty="0"/>
              <a:t>dentify Distress</a:t>
            </a:r>
            <a:endParaRPr lang="en-US" sz="3200" dirty="0"/>
          </a:p>
        </p:txBody>
      </p:sp>
      <p:sp>
        <p:nvSpPr>
          <p:cNvPr id="27" name="TextBox 26">
            <a:extLst>
              <a:ext uri="{FF2B5EF4-FFF2-40B4-BE49-F238E27FC236}">
                <a16:creationId xmlns:a16="http://schemas.microsoft.com/office/drawing/2014/main" id="{88061C15-6002-FB7E-476E-4F6700D0996A}"/>
              </a:ext>
            </a:extLst>
          </p:cNvPr>
          <p:cNvSpPr txBox="1"/>
          <p:nvPr/>
        </p:nvSpPr>
        <p:spPr>
          <a:xfrm>
            <a:off x="7206017" y="6511180"/>
            <a:ext cx="4626591" cy="523220"/>
          </a:xfrm>
          <a:prstGeom prst="rect">
            <a:avLst/>
          </a:prstGeom>
          <a:noFill/>
        </p:spPr>
        <p:txBody>
          <a:bodyPr wrap="square" rtlCol="0">
            <a:spAutoFit/>
          </a:bodyPr>
          <a:lstStyle/>
          <a:p>
            <a:r>
              <a:rPr lang="en-US" sz="2800" dirty="0"/>
              <a:t>Signals</a:t>
            </a:r>
          </a:p>
        </p:txBody>
      </p:sp>
      <p:sp>
        <p:nvSpPr>
          <p:cNvPr id="28" name="TextBox 27">
            <a:extLst>
              <a:ext uri="{FF2B5EF4-FFF2-40B4-BE49-F238E27FC236}">
                <a16:creationId xmlns:a16="http://schemas.microsoft.com/office/drawing/2014/main" id="{A07CCF3F-FB1C-FD35-34CB-8FE89248BFF1}"/>
              </a:ext>
            </a:extLst>
          </p:cNvPr>
          <p:cNvSpPr txBox="1"/>
          <p:nvPr/>
        </p:nvSpPr>
        <p:spPr>
          <a:xfrm>
            <a:off x="7228327" y="7565599"/>
            <a:ext cx="5048938" cy="830997"/>
          </a:xfrm>
          <a:prstGeom prst="rect">
            <a:avLst/>
          </a:prstGeom>
          <a:noFill/>
        </p:spPr>
        <p:txBody>
          <a:bodyPr wrap="square" rtlCol="0">
            <a:spAutoFit/>
          </a:bodyPr>
          <a:lstStyle/>
          <a:p>
            <a:r>
              <a:rPr lang="en-US" sz="4800" b="1" u="sng" dirty="0">
                <a:solidFill>
                  <a:schemeClr val="accent1"/>
                </a:solidFill>
              </a:rPr>
              <a:t>A</a:t>
            </a:r>
            <a:r>
              <a:rPr lang="en-US" sz="3600" dirty="0"/>
              <a:t>pply Trauma-Informed</a:t>
            </a:r>
            <a:endParaRPr lang="en-US" sz="3200" dirty="0"/>
          </a:p>
        </p:txBody>
      </p:sp>
      <p:sp>
        <p:nvSpPr>
          <p:cNvPr id="29" name="TextBox 28">
            <a:extLst>
              <a:ext uri="{FF2B5EF4-FFF2-40B4-BE49-F238E27FC236}">
                <a16:creationId xmlns:a16="http://schemas.microsoft.com/office/drawing/2014/main" id="{DBF40116-E3DC-E9AA-13FA-4303B0D039F0}"/>
              </a:ext>
            </a:extLst>
          </p:cNvPr>
          <p:cNvSpPr txBox="1"/>
          <p:nvPr/>
        </p:nvSpPr>
        <p:spPr>
          <a:xfrm>
            <a:off x="7206017" y="8565671"/>
            <a:ext cx="4626591" cy="523220"/>
          </a:xfrm>
          <a:prstGeom prst="rect">
            <a:avLst/>
          </a:prstGeom>
          <a:noFill/>
        </p:spPr>
        <p:txBody>
          <a:bodyPr wrap="square" rtlCol="0">
            <a:spAutoFit/>
          </a:bodyPr>
          <a:lstStyle/>
          <a:p>
            <a:r>
              <a:rPr lang="en-US" sz="2800" dirty="0"/>
              <a:t>Practices</a:t>
            </a:r>
          </a:p>
        </p:txBody>
      </p:sp>
    </p:spTree>
    <p:extLst>
      <p:ext uri="{BB962C8B-B14F-4D97-AF65-F5344CB8AC3E}">
        <p14:creationId xmlns:p14="http://schemas.microsoft.com/office/powerpoint/2010/main" val="325589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AA008B-75BD-DC7B-822C-FC7E833AACCA}"/>
              </a:ext>
              <a:ext uri="{C183D7F6-B498-43B3-948B-1728B52AA6E4}">
                <adec:decorative xmlns:adec="http://schemas.microsoft.com/office/drawing/2017/decorative" val="1"/>
              </a:ext>
            </a:extLst>
          </p:cNvPr>
          <p:cNvSpPr>
            <a:spLocks/>
          </p:cNvSpPr>
          <p:nvPr/>
        </p:nvSpPr>
        <p:spPr>
          <a:xfrm>
            <a:off x="0" y="-196367"/>
            <a:ext cx="18288000" cy="10483367"/>
          </a:xfrm>
          <a:prstGeom prst="rect">
            <a:avLst/>
          </a:prstGeom>
          <a:gradFill flip="none" rotWithShape="1">
            <a:gsLst>
              <a:gs pos="0">
                <a:srgbClr val="1E448B"/>
              </a:gs>
              <a:gs pos="50000">
                <a:schemeClr val="tx2">
                  <a:lumMod val="75000"/>
                  <a:shade val="67500"/>
                  <a:satMod val="115000"/>
                </a:schemeClr>
              </a:gs>
              <a:gs pos="100000">
                <a:srgbClr val="071E3C"/>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logo of a military officer saluting&#10;&#10;AI-generated content may be incorrect.">
            <a:extLst>
              <a:ext uri="{FF2B5EF4-FFF2-40B4-BE49-F238E27FC236}">
                <a16:creationId xmlns:a16="http://schemas.microsoft.com/office/drawing/2014/main" id="{86EADD26-909F-1164-6D7E-78D91B0689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675" y="8593462"/>
            <a:ext cx="1429067" cy="1429067"/>
          </a:xfrm>
          <a:prstGeom prst="rect">
            <a:avLst/>
          </a:prstGeom>
        </p:spPr>
      </p:pic>
      <p:cxnSp>
        <p:nvCxnSpPr>
          <p:cNvPr id="5" name="Straight Connector 4">
            <a:extLst>
              <a:ext uri="{FF2B5EF4-FFF2-40B4-BE49-F238E27FC236}">
                <a16:creationId xmlns:a16="http://schemas.microsoft.com/office/drawing/2014/main" id="{9A5B8A78-6DCF-1848-FDC8-25E6D1225043}"/>
              </a:ext>
            </a:extLst>
          </p:cNvPr>
          <p:cNvCxnSpPr>
            <a:cxnSpLocks/>
          </p:cNvCxnSpPr>
          <p:nvPr/>
        </p:nvCxnSpPr>
        <p:spPr>
          <a:xfrm flipH="1">
            <a:off x="2167467" y="9957629"/>
            <a:ext cx="8126462" cy="0"/>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itle 1">
            <a:extLst>
              <a:ext uri="{FF2B5EF4-FFF2-40B4-BE49-F238E27FC236}">
                <a16:creationId xmlns:a16="http://schemas.microsoft.com/office/drawing/2014/main" id="{412BFD2B-D0E4-4FC3-E6D2-12BE76E437E2}"/>
              </a:ext>
            </a:extLst>
          </p:cNvPr>
          <p:cNvSpPr txBox="1">
            <a:spLocks/>
          </p:cNvSpPr>
          <p:nvPr/>
        </p:nvSpPr>
        <p:spPr>
          <a:xfrm>
            <a:off x="672839" y="696036"/>
            <a:ext cx="9247015" cy="1096878"/>
          </a:xfrm>
          <a:prstGeom prst="rect">
            <a:avLst/>
          </a:prstGeom>
        </p:spPr>
        <p:txBody>
          <a:bodyPr>
            <a:normAutofit fontScale="62500" lnSpcReduction="20000"/>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a:rPr>
              <a:t>Understanding Military Culture</a:t>
            </a:r>
          </a:p>
        </p:txBody>
      </p:sp>
      <p:cxnSp>
        <p:nvCxnSpPr>
          <p:cNvPr id="7" name="Straight Connector 6">
            <a:extLst>
              <a:ext uri="{FF2B5EF4-FFF2-40B4-BE49-F238E27FC236}">
                <a16:creationId xmlns:a16="http://schemas.microsoft.com/office/drawing/2014/main" id="{0C9CD91D-AE33-85B2-D524-DCF6DD11CC42}"/>
              </a:ext>
            </a:extLst>
          </p:cNvPr>
          <p:cNvCxnSpPr>
            <a:cxnSpLocks/>
          </p:cNvCxnSpPr>
          <p:nvPr/>
        </p:nvCxnSpPr>
        <p:spPr>
          <a:xfrm flipH="1">
            <a:off x="672840" y="1792917"/>
            <a:ext cx="6836324" cy="0"/>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sp>
        <p:nvSpPr>
          <p:cNvPr id="8" name="Flowchart: Data 7">
            <a:extLst>
              <a:ext uri="{FF2B5EF4-FFF2-40B4-BE49-F238E27FC236}">
                <a16:creationId xmlns:a16="http://schemas.microsoft.com/office/drawing/2014/main" id="{4C44CCD1-ED12-31D6-E2BC-F1760ABCCEB9}"/>
              </a:ext>
            </a:extLst>
          </p:cNvPr>
          <p:cNvSpPr/>
          <p:nvPr/>
        </p:nvSpPr>
        <p:spPr>
          <a:xfrm>
            <a:off x="8069943" y="-196368"/>
            <a:ext cx="10999518" cy="10483368"/>
          </a:xfrm>
          <a:prstGeom prst="flowChartInputOutput">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2">
            <a:extLst>
              <a:ext uri="{FF2B5EF4-FFF2-40B4-BE49-F238E27FC236}">
                <a16:creationId xmlns:a16="http://schemas.microsoft.com/office/drawing/2014/main" id="{4772E9E3-AFED-4240-51EC-818717AFC858}"/>
              </a:ext>
            </a:extLst>
          </p:cNvPr>
          <p:cNvSpPr/>
          <p:nvPr/>
        </p:nvSpPr>
        <p:spPr>
          <a:xfrm>
            <a:off x="1742330" y="4333940"/>
            <a:ext cx="3554016" cy="354330"/>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6000" u="sng" kern="0" spc="-67" dirty="0">
                <a:solidFill>
                  <a:schemeClr val="accent1"/>
                </a:solidFill>
                <a:latin typeface="+mj-lt"/>
                <a:ea typeface="Roboto Mono Medium" pitchFamily="34" charset="-122"/>
                <a:cs typeface="Roboto Mono Medium" pitchFamily="34" charset="-120"/>
              </a:rPr>
              <a:t>S</a:t>
            </a:r>
            <a:r>
              <a:rPr lang="en-US" sz="5400" kern="0" spc="-67" dirty="0">
                <a:solidFill>
                  <a:srgbClr val="E5E0DF"/>
                </a:solidFill>
                <a:latin typeface="+mj-lt"/>
                <a:ea typeface="Roboto Mono Medium" pitchFamily="34" charset="-122"/>
                <a:cs typeface="Roboto Mono Medium" pitchFamily="34" charset="-120"/>
              </a:rPr>
              <a:t>t</a:t>
            </a:r>
            <a:r>
              <a:rPr lang="en-US" sz="4800" kern="0" spc="-67" dirty="0">
                <a:solidFill>
                  <a:srgbClr val="E5E0DF"/>
                </a:solidFill>
                <a:latin typeface="+mj-lt"/>
                <a:ea typeface="Roboto Mono Medium" pitchFamily="34" charset="-122"/>
                <a:cs typeface="Roboto Mono Medium" pitchFamily="34" charset="-120"/>
              </a:rPr>
              <a:t>r</a:t>
            </a:r>
            <a:r>
              <a:rPr lang="en-US" sz="4400" kern="0" spc="-67" dirty="0">
                <a:solidFill>
                  <a:srgbClr val="E5E0DF"/>
                </a:solidFill>
                <a:latin typeface="+mj-lt"/>
                <a:ea typeface="Roboto Mono Medium" pitchFamily="34" charset="-122"/>
                <a:cs typeface="Roboto Mono Medium" pitchFamily="34" charset="-120"/>
              </a:rPr>
              <a:t>u</a:t>
            </a:r>
            <a:r>
              <a:rPr lang="en-US" sz="4000" kern="0" spc="-67" dirty="0">
                <a:solidFill>
                  <a:srgbClr val="E5E0DF"/>
                </a:solidFill>
                <a:latin typeface="+mj-lt"/>
                <a:ea typeface="Roboto Mono Medium" pitchFamily="34" charset="-122"/>
                <a:cs typeface="Roboto Mono Medium" pitchFamily="34" charset="-120"/>
              </a:rPr>
              <a:t>c</a:t>
            </a:r>
            <a:r>
              <a:rPr lang="en-US" sz="3200" kern="0" spc="-67" dirty="0">
                <a:solidFill>
                  <a:srgbClr val="E5E0DF"/>
                </a:solidFill>
                <a:latin typeface="+mj-lt"/>
                <a:ea typeface="Roboto Mono Medium" pitchFamily="34" charset="-122"/>
                <a:cs typeface="Roboto Mono Medium" pitchFamily="34" charset="-120"/>
              </a:rPr>
              <a:t>ture</a:t>
            </a:r>
            <a:r>
              <a:rPr lang="en-US" sz="2800" kern="0" spc="-67" dirty="0">
                <a:solidFill>
                  <a:srgbClr val="E5E0DF"/>
                </a:solidFill>
                <a:latin typeface="+mj-lt"/>
                <a:ea typeface="Roboto Mono Medium" pitchFamily="34" charset="-122"/>
                <a:cs typeface="Roboto Mono Medium" pitchFamily="34" charset="-120"/>
              </a:rPr>
              <a:t>d</a:t>
            </a:r>
            <a:r>
              <a:rPr lang="en-US" sz="3200" kern="0" spc="-67" dirty="0">
                <a:solidFill>
                  <a:srgbClr val="E5E0DF"/>
                </a:solidFill>
                <a:latin typeface="+mj-lt"/>
                <a:ea typeface="Roboto Mono Medium" pitchFamily="34" charset="-122"/>
                <a:cs typeface="Roboto Mono Medium" pitchFamily="34" charset="-120"/>
              </a:rPr>
              <a:t> </a:t>
            </a:r>
            <a:r>
              <a:rPr lang="en-US" sz="2800" kern="0" spc="-67" dirty="0">
                <a:solidFill>
                  <a:srgbClr val="E5E0DF"/>
                </a:solidFill>
                <a:latin typeface="+mj-lt"/>
                <a:ea typeface="Roboto Mono Medium" pitchFamily="34" charset="-122"/>
                <a:cs typeface="Roboto Mono Medium" pitchFamily="34" charset="-120"/>
              </a:rPr>
              <a:t>En</a:t>
            </a:r>
            <a:r>
              <a:rPr lang="en-US" sz="3200" kern="0" spc="-67" dirty="0">
                <a:solidFill>
                  <a:srgbClr val="E5E0DF"/>
                </a:solidFill>
                <a:latin typeface="+mj-lt"/>
                <a:ea typeface="Roboto Mono Medium" pitchFamily="34" charset="-122"/>
                <a:cs typeface="Roboto Mono Medium" pitchFamily="34" charset="-120"/>
              </a:rPr>
              <a:t>vi</a:t>
            </a:r>
            <a:r>
              <a:rPr lang="en-US" sz="3600" kern="0" spc="-67" dirty="0">
                <a:solidFill>
                  <a:srgbClr val="E5E0DF"/>
                </a:solidFill>
                <a:latin typeface="+mj-lt"/>
                <a:ea typeface="Roboto Mono Medium" pitchFamily="34" charset="-122"/>
                <a:cs typeface="Roboto Mono Medium" pitchFamily="34" charset="-120"/>
              </a:rPr>
              <a:t>ro</a:t>
            </a:r>
            <a:r>
              <a:rPr lang="en-US" sz="4000" kern="0" spc="-67" dirty="0">
                <a:solidFill>
                  <a:srgbClr val="E5E0DF"/>
                </a:solidFill>
                <a:latin typeface="+mj-lt"/>
                <a:ea typeface="Roboto Mono Medium" pitchFamily="34" charset="-122"/>
                <a:cs typeface="Roboto Mono Medium" pitchFamily="34" charset="-120"/>
              </a:rPr>
              <a:t>n</a:t>
            </a:r>
            <a:r>
              <a:rPr lang="en-US" sz="4400" kern="0" spc="-67" dirty="0">
                <a:solidFill>
                  <a:srgbClr val="E5E0DF"/>
                </a:solidFill>
                <a:latin typeface="+mj-lt"/>
                <a:ea typeface="Roboto Mono Medium" pitchFamily="34" charset="-122"/>
                <a:cs typeface="Roboto Mono Medium" pitchFamily="34" charset="-120"/>
              </a:rPr>
              <a:t>m</a:t>
            </a:r>
            <a:r>
              <a:rPr lang="en-US" sz="4800" kern="0" spc="-67" dirty="0">
                <a:solidFill>
                  <a:srgbClr val="E5E0DF"/>
                </a:solidFill>
                <a:latin typeface="+mj-lt"/>
                <a:ea typeface="Roboto Mono Medium" pitchFamily="34" charset="-122"/>
                <a:cs typeface="Roboto Mono Medium" pitchFamily="34" charset="-120"/>
              </a:rPr>
              <a:t>e</a:t>
            </a:r>
            <a:r>
              <a:rPr lang="en-US" sz="5400" kern="0" spc="-67" dirty="0">
                <a:solidFill>
                  <a:srgbClr val="E5E0DF"/>
                </a:solidFill>
                <a:latin typeface="+mj-lt"/>
                <a:ea typeface="Roboto Mono Medium" pitchFamily="34" charset="-122"/>
                <a:cs typeface="Roboto Mono Medium" pitchFamily="34" charset="-120"/>
              </a:rPr>
              <a:t>n</a:t>
            </a:r>
            <a:r>
              <a:rPr lang="en-US" sz="6000" u="sng" kern="0" spc="-67" dirty="0">
                <a:solidFill>
                  <a:schemeClr val="accent1"/>
                </a:solidFill>
                <a:latin typeface="+mj-lt"/>
                <a:ea typeface="Roboto Mono Medium" pitchFamily="34" charset="-122"/>
                <a:cs typeface="Roboto Mono Medium" pitchFamily="34" charset="-120"/>
              </a:rPr>
              <a:t>t</a:t>
            </a:r>
            <a:endParaRPr lang="en-US" sz="6000" u="sng" dirty="0">
              <a:solidFill>
                <a:schemeClr val="accent1"/>
              </a:solidFill>
              <a:latin typeface="+mj-lt"/>
            </a:endParaRPr>
          </a:p>
        </p:txBody>
      </p:sp>
      <p:sp>
        <p:nvSpPr>
          <p:cNvPr id="13" name="Text 5">
            <a:extLst>
              <a:ext uri="{FF2B5EF4-FFF2-40B4-BE49-F238E27FC236}">
                <a16:creationId xmlns:a16="http://schemas.microsoft.com/office/drawing/2014/main" id="{4BAB85BC-FE13-D502-6012-002A6943A915}"/>
              </a:ext>
            </a:extLst>
          </p:cNvPr>
          <p:cNvSpPr/>
          <p:nvPr/>
        </p:nvSpPr>
        <p:spPr>
          <a:xfrm>
            <a:off x="1944205" y="5224769"/>
            <a:ext cx="6704282" cy="354330"/>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6000" u="sng" kern="0" spc="-67" dirty="0">
                <a:solidFill>
                  <a:schemeClr val="accent1"/>
                </a:solidFill>
                <a:latin typeface="+mj-lt"/>
                <a:ea typeface="Roboto Mono Medium" pitchFamily="34" charset="-122"/>
                <a:cs typeface="Roboto Mono Medium" pitchFamily="34" charset="-120"/>
              </a:rPr>
              <a:t>F</a:t>
            </a:r>
            <a:r>
              <a:rPr lang="en-US" sz="5400" kern="0" spc="-67" dirty="0">
                <a:solidFill>
                  <a:srgbClr val="E5E0DF"/>
                </a:solidFill>
                <a:latin typeface="+mj-lt"/>
                <a:ea typeface="Roboto Mono Medium" pitchFamily="34" charset="-122"/>
                <a:cs typeface="Roboto Mono Medium" pitchFamily="34" charset="-120"/>
              </a:rPr>
              <a:t>r</a:t>
            </a:r>
            <a:r>
              <a:rPr lang="en-US" sz="4800" kern="0" spc="-67" dirty="0">
                <a:solidFill>
                  <a:srgbClr val="E5E0DF"/>
                </a:solidFill>
                <a:latin typeface="+mj-lt"/>
                <a:ea typeface="Roboto Mono Medium" pitchFamily="34" charset="-122"/>
                <a:cs typeface="Roboto Mono Medium" pitchFamily="34" charset="-120"/>
              </a:rPr>
              <a:t>e</a:t>
            </a:r>
            <a:r>
              <a:rPr lang="en-US" sz="4400" kern="0" spc="-67" dirty="0">
                <a:solidFill>
                  <a:srgbClr val="E5E0DF"/>
                </a:solidFill>
                <a:latin typeface="+mj-lt"/>
                <a:ea typeface="Roboto Mono Medium" pitchFamily="34" charset="-122"/>
                <a:cs typeface="Roboto Mono Medium" pitchFamily="34" charset="-120"/>
              </a:rPr>
              <a:t>q</a:t>
            </a:r>
            <a:r>
              <a:rPr lang="en-US" sz="4000" kern="0" spc="-67" dirty="0">
                <a:solidFill>
                  <a:srgbClr val="E5E0DF"/>
                </a:solidFill>
                <a:latin typeface="+mj-lt"/>
                <a:ea typeface="Roboto Mono Medium" pitchFamily="34" charset="-122"/>
                <a:cs typeface="Roboto Mono Medium" pitchFamily="34" charset="-120"/>
              </a:rPr>
              <a:t>u</a:t>
            </a:r>
            <a:r>
              <a:rPr lang="en-US" sz="3600" kern="0" spc="-67" dirty="0">
                <a:solidFill>
                  <a:srgbClr val="E5E0DF"/>
                </a:solidFill>
                <a:latin typeface="+mj-lt"/>
                <a:ea typeface="Roboto Mono Medium" pitchFamily="34" charset="-122"/>
                <a:cs typeface="Roboto Mono Medium" pitchFamily="34" charset="-120"/>
              </a:rPr>
              <a:t>e</a:t>
            </a:r>
            <a:r>
              <a:rPr lang="en-US" sz="3200" kern="0" spc="-67" dirty="0">
                <a:solidFill>
                  <a:srgbClr val="E5E0DF"/>
                </a:solidFill>
                <a:latin typeface="+mj-lt"/>
                <a:ea typeface="Roboto Mono Medium" pitchFamily="34" charset="-122"/>
                <a:cs typeface="Roboto Mono Medium" pitchFamily="34" charset="-120"/>
              </a:rPr>
              <a:t>n</a:t>
            </a:r>
            <a:r>
              <a:rPr lang="en-US" sz="2800" kern="0" spc="-67" dirty="0">
                <a:solidFill>
                  <a:srgbClr val="E5E0DF"/>
                </a:solidFill>
                <a:latin typeface="+mj-lt"/>
                <a:ea typeface="Roboto Mono Medium" pitchFamily="34" charset="-122"/>
                <a:cs typeface="Roboto Mono Medium" pitchFamily="34" charset="-120"/>
              </a:rPr>
              <a:t>t</a:t>
            </a:r>
            <a:r>
              <a:rPr lang="en-US" sz="3200" kern="0" spc="-67" dirty="0">
                <a:solidFill>
                  <a:srgbClr val="E5E0DF"/>
                </a:solidFill>
                <a:latin typeface="+mj-lt"/>
                <a:ea typeface="Roboto Mono Medium" pitchFamily="34" charset="-122"/>
                <a:cs typeface="Roboto Mono Medium" pitchFamily="34" charset="-120"/>
              </a:rPr>
              <a:t> </a:t>
            </a:r>
            <a:r>
              <a:rPr lang="en-US" sz="2800" kern="0" spc="-67" dirty="0">
                <a:solidFill>
                  <a:srgbClr val="E5E0DF"/>
                </a:solidFill>
                <a:latin typeface="+mj-lt"/>
                <a:ea typeface="Roboto Mono Medium" pitchFamily="34" charset="-122"/>
                <a:cs typeface="Roboto Mono Medium" pitchFamily="34" charset="-120"/>
              </a:rPr>
              <a:t>Rel</a:t>
            </a:r>
            <a:r>
              <a:rPr lang="en-US" sz="3200" kern="0" spc="-67" dirty="0">
                <a:solidFill>
                  <a:srgbClr val="E5E0DF"/>
                </a:solidFill>
                <a:latin typeface="+mj-lt"/>
                <a:ea typeface="Roboto Mono Medium" pitchFamily="34" charset="-122"/>
                <a:cs typeface="Roboto Mono Medium" pitchFamily="34" charset="-120"/>
              </a:rPr>
              <a:t>o</a:t>
            </a:r>
            <a:r>
              <a:rPr lang="en-US" sz="3600" kern="0" spc="-67" dirty="0">
                <a:solidFill>
                  <a:srgbClr val="E5E0DF"/>
                </a:solidFill>
                <a:latin typeface="+mj-lt"/>
                <a:ea typeface="Roboto Mono Medium" pitchFamily="34" charset="-122"/>
                <a:cs typeface="Roboto Mono Medium" pitchFamily="34" charset="-120"/>
              </a:rPr>
              <a:t>c</a:t>
            </a:r>
            <a:r>
              <a:rPr lang="en-US" sz="4000" kern="0" spc="-67" dirty="0">
                <a:solidFill>
                  <a:srgbClr val="E5E0DF"/>
                </a:solidFill>
                <a:latin typeface="+mj-lt"/>
                <a:ea typeface="Roboto Mono Medium" pitchFamily="34" charset="-122"/>
                <a:cs typeface="Roboto Mono Medium" pitchFamily="34" charset="-120"/>
              </a:rPr>
              <a:t>a</a:t>
            </a:r>
            <a:r>
              <a:rPr lang="en-US" sz="4400" kern="0" spc="-67" dirty="0">
                <a:solidFill>
                  <a:srgbClr val="E5E0DF"/>
                </a:solidFill>
                <a:latin typeface="+mj-lt"/>
                <a:ea typeface="Roboto Mono Medium" pitchFamily="34" charset="-122"/>
                <a:cs typeface="Roboto Mono Medium" pitchFamily="34" charset="-120"/>
              </a:rPr>
              <a:t>t</a:t>
            </a:r>
            <a:r>
              <a:rPr lang="en-US" sz="4800" kern="0" spc="-67" dirty="0">
                <a:solidFill>
                  <a:srgbClr val="E5E0DF"/>
                </a:solidFill>
                <a:latin typeface="+mj-lt"/>
                <a:ea typeface="Roboto Mono Medium" pitchFamily="34" charset="-122"/>
                <a:cs typeface="Roboto Mono Medium" pitchFamily="34" charset="-120"/>
              </a:rPr>
              <a:t>i</a:t>
            </a:r>
            <a:r>
              <a:rPr lang="en-US" sz="5400" kern="0" spc="-67" dirty="0">
                <a:solidFill>
                  <a:srgbClr val="E5E0DF"/>
                </a:solidFill>
                <a:latin typeface="+mj-lt"/>
                <a:ea typeface="Roboto Mono Medium" pitchFamily="34" charset="-122"/>
                <a:cs typeface="Roboto Mono Medium" pitchFamily="34" charset="-120"/>
              </a:rPr>
              <a:t>o</a:t>
            </a:r>
            <a:r>
              <a:rPr lang="en-US" sz="6000" kern="0" spc="-67" dirty="0">
                <a:solidFill>
                  <a:srgbClr val="E5E0DF"/>
                </a:solidFill>
                <a:latin typeface="+mj-lt"/>
                <a:ea typeface="Roboto Mono Medium" pitchFamily="34" charset="-122"/>
                <a:cs typeface="Roboto Mono Medium" pitchFamily="34" charset="-120"/>
              </a:rPr>
              <a:t>n</a:t>
            </a:r>
            <a:r>
              <a:rPr lang="en-US" sz="6600" u="sng" kern="0" spc="-67" dirty="0">
                <a:solidFill>
                  <a:schemeClr val="accent1"/>
                </a:solidFill>
                <a:latin typeface="+mj-lt"/>
                <a:ea typeface="Roboto Mono Medium" pitchFamily="34" charset="-122"/>
                <a:cs typeface="Roboto Mono Medium" pitchFamily="34" charset="-120"/>
              </a:rPr>
              <a:t>s</a:t>
            </a:r>
            <a:endParaRPr lang="en-US" sz="6600" u="sng" dirty="0">
              <a:solidFill>
                <a:schemeClr val="accent1"/>
              </a:solidFill>
              <a:latin typeface="+mj-lt"/>
            </a:endParaRPr>
          </a:p>
        </p:txBody>
      </p:sp>
      <p:sp>
        <p:nvSpPr>
          <p:cNvPr id="14" name="Text 8">
            <a:extLst>
              <a:ext uri="{FF2B5EF4-FFF2-40B4-BE49-F238E27FC236}">
                <a16:creationId xmlns:a16="http://schemas.microsoft.com/office/drawing/2014/main" id="{034380D4-F318-52F9-EB43-FA5F2A9003CD}"/>
              </a:ext>
            </a:extLst>
          </p:cNvPr>
          <p:cNvSpPr/>
          <p:nvPr/>
        </p:nvSpPr>
        <p:spPr>
          <a:xfrm>
            <a:off x="2343029" y="6086532"/>
            <a:ext cx="3069431" cy="354330"/>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5400" u="sng" kern="0" spc="-67" dirty="0">
                <a:solidFill>
                  <a:schemeClr val="accent1"/>
                </a:solidFill>
                <a:latin typeface="+mj-lt"/>
                <a:ea typeface="Roboto Mono Medium" pitchFamily="34" charset="-122"/>
                <a:cs typeface="Roboto Mono Medium" pitchFamily="34" charset="-120"/>
              </a:rPr>
              <a:t>V</a:t>
            </a:r>
            <a:r>
              <a:rPr lang="en-US" sz="4800" kern="0" spc="-67" dirty="0">
                <a:solidFill>
                  <a:srgbClr val="E5E0DF"/>
                </a:solidFill>
                <a:latin typeface="+mj-lt"/>
                <a:ea typeface="Roboto Mono Medium" pitchFamily="34" charset="-122"/>
                <a:cs typeface="Roboto Mono Medium" pitchFamily="34" charset="-120"/>
              </a:rPr>
              <a:t>a</a:t>
            </a:r>
            <a:r>
              <a:rPr lang="en-US" sz="4400" kern="0" spc="-67" dirty="0">
                <a:solidFill>
                  <a:srgbClr val="E5E0DF"/>
                </a:solidFill>
                <a:latin typeface="+mj-lt"/>
                <a:ea typeface="Roboto Mono Medium" pitchFamily="34" charset="-122"/>
                <a:cs typeface="Roboto Mono Medium" pitchFamily="34" charset="-120"/>
              </a:rPr>
              <a:t>l</a:t>
            </a:r>
            <a:r>
              <a:rPr lang="en-US" sz="4000" kern="0" spc="-67" dirty="0">
                <a:solidFill>
                  <a:srgbClr val="E5E0DF"/>
                </a:solidFill>
                <a:latin typeface="+mj-lt"/>
                <a:ea typeface="Roboto Mono Medium" pitchFamily="34" charset="-122"/>
                <a:cs typeface="Roboto Mono Medium" pitchFamily="34" charset="-120"/>
              </a:rPr>
              <a:t>u</a:t>
            </a:r>
            <a:r>
              <a:rPr lang="en-US" sz="3600" kern="0" spc="-67" dirty="0">
                <a:solidFill>
                  <a:srgbClr val="E5E0DF"/>
                </a:solidFill>
                <a:latin typeface="+mj-lt"/>
                <a:ea typeface="Roboto Mono Medium" pitchFamily="34" charset="-122"/>
                <a:cs typeface="Roboto Mono Medium" pitchFamily="34" charset="-120"/>
              </a:rPr>
              <a:t>e</a:t>
            </a:r>
            <a:r>
              <a:rPr lang="en-US" sz="3200" kern="0" spc="-67" dirty="0">
                <a:solidFill>
                  <a:srgbClr val="E5E0DF"/>
                </a:solidFill>
                <a:latin typeface="+mj-lt"/>
                <a:ea typeface="Roboto Mono Medium" pitchFamily="34" charset="-122"/>
                <a:cs typeface="Roboto Mono Medium" pitchFamily="34" charset="-120"/>
              </a:rPr>
              <a:t>s</a:t>
            </a:r>
            <a:r>
              <a:rPr lang="en-US" sz="2800" kern="0" spc="-67" dirty="0">
                <a:solidFill>
                  <a:srgbClr val="E5E0DF"/>
                </a:solidFill>
                <a:latin typeface="+mj-lt"/>
                <a:ea typeface="Roboto Mono Medium" pitchFamily="34" charset="-122"/>
                <a:cs typeface="Roboto Mono Medium" pitchFamily="34" charset="-120"/>
              </a:rPr>
              <a:t> </a:t>
            </a:r>
            <a:r>
              <a:rPr lang="en-US" sz="2400" kern="0" spc="-67" dirty="0">
                <a:solidFill>
                  <a:srgbClr val="E5E0DF"/>
                </a:solidFill>
                <a:latin typeface="+mj-lt"/>
                <a:ea typeface="Roboto Mono Medium" pitchFamily="34" charset="-122"/>
                <a:cs typeface="Roboto Mono Medium" pitchFamily="34" charset="-120"/>
              </a:rPr>
              <a:t>and</a:t>
            </a:r>
            <a:r>
              <a:rPr lang="en-US" sz="2800" kern="0" spc="-67" dirty="0">
                <a:solidFill>
                  <a:srgbClr val="E5E0DF"/>
                </a:solidFill>
                <a:latin typeface="+mj-lt"/>
                <a:ea typeface="Roboto Mono Medium" pitchFamily="34" charset="-122"/>
                <a:cs typeface="Roboto Mono Medium" pitchFamily="34" charset="-120"/>
              </a:rPr>
              <a:t> </a:t>
            </a:r>
            <a:r>
              <a:rPr lang="en-US" sz="2400" kern="0" spc="-67" dirty="0">
                <a:solidFill>
                  <a:srgbClr val="E5E0DF"/>
                </a:solidFill>
                <a:latin typeface="+mj-lt"/>
                <a:ea typeface="Roboto Mono Medium" pitchFamily="34" charset="-122"/>
                <a:cs typeface="Roboto Mono Medium" pitchFamily="34" charset="-120"/>
              </a:rPr>
              <a:t>I</a:t>
            </a:r>
            <a:r>
              <a:rPr lang="en-US" sz="2800" kern="0" spc="-67" dirty="0">
                <a:solidFill>
                  <a:srgbClr val="E5E0DF"/>
                </a:solidFill>
                <a:latin typeface="+mj-lt"/>
                <a:ea typeface="Roboto Mono Medium" pitchFamily="34" charset="-122"/>
                <a:cs typeface="Roboto Mono Medium" pitchFamily="34" charset="-120"/>
              </a:rPr>
              <a:t>d</a:t>
            </a:r>
            <a:r>
              <a:rPr lang="en-US" sz="3200" kern="0" spc="-67" dirty="0">
                <a:solidFill>
                  <a:srgbClr val="E5E0DF"/>
                </a:solidFill>
                <a:latin typeface="+mj-lt"/>
                <a:ea typeface="Roboto Mono Medium" pitchFamily="34" charset="-122"/>
                <a:cs typeface="Roboto Mono Medium" pitchFamily="34" charset="-120"/>
              </a:rPr>
              <a:t>e</a:t>
            </a:r>
            <a:r>
              <a:rPr lang="en-US" sz="4000" kern="0" spc="-67" dirty="0">
                <a:solidFill>
                  <a:srgbClr val="E5E0DF"/>
                </a:solidFill>
                <a:latin typeface="+mj-lt"/>
                <a:ea typeface="Roboto Mono Medium" pitchFamily="34" charset="-122"/>
                <a:cs typeface="Roboto Mono Medium" pitchFamily="34" charset="-120"/>
              </a:rPr>
              <a:t>n</a:t>
            </a:r>
            <a:r>
              <a:rPr lang="en-US" sz="4400" kern="0" spc="-67" dirty="0">
                <a:solidFill>
                  <a:srgbClr val="E5E0DF"/>
                </a:solidFill>
                <a:latin typeface="+mj-lt"/>
                <a:ea typeface="Roboto Mono Medium" pitchFamily="34" charset="-122"/>
                <a:cs typeface="Roboto Mono Medium" pitchFamily="34" charset="-120"/>
              </a:rPr>
              <a:t>t</a:t>
            </a:r>
            <a:r>
              <a:rPr lang="en-US" sz="4800" kern="0" spc="-67" dirty="0">
                <a:solidFill>
                  <a:srgbClr val="E5E0DF"/>
                </a:solidFill>
                <a:latin typeface="+mj-lt"/>
                <a:ea typeface="Roboto Mono Medium" pitchFamily="34" charset="-122"/>
                <a:cs typeface="Roboto Mono Medium" pitchFamily="34" charset="-120"/>
              </a:rPr>
              <a:t>i</a:t>
            </a:r>
            <a:r>
              <a:rPr lang="en-US" sz="5400" kern="0" spc="-67" dirty="0">
                <a:solidFill>
                  <a:srgbClr val="E5E0DF"/>
                </a:solidFill>
                <a:latin typeface="+mj-lt"/>
                <a:ea typeface="Roboto Mono Medium" pitchFamily="34" charset="-122"/>
                <a:cs typeface="Roboto Mono Medium" pitchFamily="34" charset="-120"/>
              </a:rPr>
              <a:t>t</a:t>
            </a:r>
            <a:r>
              <a:rPr lang="en-US" sz="6000" u="sng" kern="0" spc="-67" dirty="0">
                <a:solidFill>
                  <a:schemeClr val="accent1"/>
                </a:solidFill>
                <a:latin typeface="+mj-lt"/>
                <a:ea typeface="Roboto Mono Medium" pitchFamily="34" charset="-122"/>
                <a:cs typeface="Roboto Mono Medium" pitchFamily="34" charset="-120"/>
              </a:rPr>
              <a:t>y</a:t>
            </a:r>
            <a:endParaRPr lang="en-US" sz="6000" u="sng" dirty="0">
              <a:solidFill>
                <a:schemeClr val="accent1"/>
              </a:solidFill>
              <a:latin typeface="+mj-lt"/>
            </a:endParaRPr>
          </a:p>
        </p:txBody>
      </p:sp>
      <p:sp>
        <p:nvSpPr>
          <p:cNvPr id="15" name="Text 11">
            <a:extLst>
              <a:ext uri="{FF2B5EF4-FFF2-40B4-BE49-F238E27FC236}">
                <a16:creationId xmlns:a16="http://schemas.microsoft.com/office/drawing/2014/main" id="{0BAFC12D-847A-CD0D-49EE-6E8D94F293FB}"/>
              </a:ext>
            </a:extLst>
          </p:cNvPr>
          <p:cNvSpPr/>
          <p:nvPr/>
        </p:nvSpPr>
        <p:spPr>
          <a:xfrm>
            <a:off x="2500256" y="6930786"/>
            <a:ext cx="3069431" cy="354330"/>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750"/>
              </a:lnSpc>
              <a:buNone/>
            </a:pPr>
            <a:r>
              <a:rPr lang="en-US" sz="4800" u="sng" kern="0" spc="-67" dirty="0">
                <a:solidFill>
                  <a:schemeClr val="accent1"/>
                </a:solidFill>
                <a:latin typeface="+mj-lt"/>
                <a:ea typeface="Roboto Mono Medium" pitchFamily="34" charset="-122"/>
                <a:cs typeface="Roboto Mono Medium" pitchFamily="34" charset="-120"/>
              </a:rPr>
              <a:t>R</a:t>
            </a:r>
            <a:r>
              <a:rPr lang="en-US" sz="4400" kern="0" spc="-67" dirty="0">
                <a:solidFill>
                  <a:srgbClr val="E5E0DF"/>
                </a:solidFill>
                <a:latin typeface="+mj-lt"/>
                <a:ea typeface="Roboto Mono Medium" pitchFamily="34" charset="-122"/>
                <a:cs typeface="Roboto Mono Medium" pitchFamily="34" charset="-120"/>
              </a:rPr>
              <a:t>e</a:t>
            </a:r>
            <a:r>
              <a:rPr lang="en-US" sz="4000" kern="0" spc="-67" dirty="0">
                <a:solidFill>
                  <a:srgbClr val="E5E0DF"/>
                </a:solidFill>
                <a:latin typeface="+mj-lt"/>
                <a:ea typeface="Roboto Mono Medium" pitchFamily="34" charset="-122"/>
                <a:cs typeface="Roboto Mono Medium" pitchFamily="34" charset="-120"/>
              </a:rPr>
              <a:t>s</a:t>
            </a:r>
            <a:r>
              <a:rPr lang="en-US" sz="3600" kern="0" spc="-67" dirty="0">
                <a:solidFill>
                  <a:srgbClr val="E5E0DF"/>
                </a:solidFill>
                <a:latin typeface="+mj-lt"/>
                <a:ea typeface="Roboto Mono Medium" pitchFamily="34" charset="-122"/>
                <a:cs typeface="Roboto Mono Medium" pitchFamily="34" charset="-120"/>
              </a:rPr>
              <a:t>i</a:t>
            </a:r>
            <a:r>
              <a:rPr lang="en-US" sz="3200" kern="0" spc="-67" dirty="0">
                <a:solidFill>
                  <a:srgbClr val="E5E0DF"/>
                </a:solidFill>
                <a:latin typeface="+mj-lt"/>
                <a:ea typeface="Roboto Mono Medium" pitchFamily="34" charset="-122"/>
                <a:cs typeface="Roboto Mono Medium" pitchFamily="34" charset="-120"/>
              </a:rPr>
              <a:t>l</a:t>
            </a:r>
            <a:r>
              <a:rPr lang="en-US" sz="2800" kern="0" spc="-67" dirty="0">
                <a:solidFill>
                  <a:srgbClr val="E5E0DF"/>
                </a:solidFill>
                <a:latin typeface="+mj-lt"/>
                <a:ea typeface="Roboto Mono Medium" pitchFamily="34" charset="-122"/>
                <a:cs typeface="Roboto Mono Medium" pitchFamily="34" charset="-120"/>
              </a:rPr>
              <a:t>i</a:t>
            </a:r>
            <a:r>
              <a:rPr lang="en-US" sz="2400" kern="0" spc="-67" dirty="0">
                <a:solidFill>
                  <a:srgbClr val="E5E0DF"/>
                </a:solidFill>
                <a:latin typeface="+mj-lt"/>
                <a:ea typeface="Roboto Mono Medium" pitchFamily="34" charset="-122"/>
                <a:cs typeface="Roboto Mono Medium" pitchFamily="34" charset="-120"/>
              </a:rPr>
              <a:t>e</a:t>
            </a:r>
            <a:r>
              <a:rPr lang="en-US" sz="2000" kern="0" spc="-67" dirty="0">
                <a:solidFill>
                  <a:srgbClr val="E5E0DF"/>
                </a:solidFill>
                <a:latin typeface="+mj-lt"/>
                <a:ea typeface="Roboto Mono Medium" pitchFamily="34" charset="-122"/>
                <a:cs typeface="Roboto Mono Medium" pitchFamily="34" charset="-120"/>
              </a:rPr>
              <a:t>nt</a:t>
            </a:r>
            <a:r>
              <a:rPr lang="en-US" sz="2400" kern="0" spc="-67" dirty="0">
                <a:solidFill>
                  <a:srgbClr val="E5E0DF"/>
                </a:solidFill>
                <a:latin typeface="+mj-lt"/>
                <a:ea typeface="Roboto Mono Medium" pitchFamily="34" charset="-122"/>
                <a:cs typeface="Roboto Mono Medium" pitchFamily="34" charset="-120"/>
              </a:rPr>
              <a:t> </a:t>
            </a:r>
            <a:r>
              <a:rPr lang="en-US" sz="2800" kern="0" spc="-67" dirty="0">
                <a:solidFill>
                  <a:srgbClr val="E5E0DF"/>
                </a:solidFill>
                <a:latin typeface="+mj-lt"/>
                <a:ea typeface="Roboto Mono Medium" pitchFamily="34" charset="-122"/>
                <a:cs typeface="Roboto Mono Medium" pitchFamily="34" charset="-120"/>
              </a:rPr>
              <a:t>C</a:t>
            </a:r>
            <a:r>
              <a:rPr lang="en-US" sz="2400" kern="0" spc="-67" dirty="0">
                <a:solidFill>
                  <a:srgbClr val="E5E0DF"/>
                </a:solidFill>
                <a:latin typeface="+mj-lt"/>
                <a:ea typeface="Roboto Mono Medium" pitchFamily="34" charset="-122"/>
                <a:cs typeface="Roboto Mono Medium" pitchFamily="34" charset="-120"/>
              </a:rPr>
              <a:t>o</a:t>
            </a:r>
            <a:r>
              <a:rPr lang="en-US" sz="2800" kern="0" spc="-67" dirty="0">
                <a:solidFill>
                  <a:srgbClr val="E5E0DF"/>
                </a:solidFill>
                <a:latin typeface="+mj-lt"/>
                <a:ea typeface="Roboto Mono Medium" pitchFamily="34" charset="-122"/>
                <a:cs typeface="Roboto Mono Medium" pitchFamily="34" charset="-120"/>
              </a:rPr>
              <a:t>m</a:t>
            </a:r>
            <a:r>
              <a:rPr lang="en-US" sz="3200" kern="0" spc="-67" dirty="0">
                <a:solidFill>
                  <a:srgbClr val="E5E0DF"/>
                </a:solidFill>
                <a:latin typeface="+mj-lt"/>
                <a:ea typeface="Roboto Mono Medium" pitchFamily="34" charset="-122"/>
                <a:cs typeface="Roboto Mono Medium" pitchFamily="34" charset="-120"/>
              </a:rPr>
              <a:t>m</a:t>
            </a:r>
            <a:r>
              <a:rPr lang="en-US" sz="3600" kern="0" spc="-67" dirty="0">
                <a:solidFill>
                  <a:srgbClr val="E5E0DF"/>
                </a:solidFill>
                <a:latin typeface="+mj-lt"/>
                <a:ea typeface="Roboto Mono Medium" pitchFamily="34" charset="-122"/>
                <a:cs typeface="Roboto Mono Medium" pitchFamily="34" charset="-120"/>
              </a:rPr>
              <a:t>u</a:t>
            </a:r>
            <a:r>
              <a:rPr lang="en-US" sz="4000" kern="0" spc="-67" dirty="0">
                <a:solidFill>
                  <a:srgbClr val="E5E0DF"/>
                </a:solidFill>
                <a:latin typeface="+mj-lt"/>
                <a:ea typeface="Roboto Mono Medium" pitchFamily="34" charset="-122"/>
                <a:cs typeface="Roboto Mono Medium" pitchFamily="34" charset="-120"/>
              </a:rPr>
              <a:t>n</a:t>
            </a:r>
            <a:r>
              <a:rPr lang="en-US" sz="4400" kern="0" spc="-67" dirty="0">
                <a:solidFill>
                  <a:srgbClr val="E5E0DF"/>
                </a:solidFill>
                <a:latin typeface="+mj-lt"/>
                <a:ea typeface="Roboto Mono Medium" pitchFamily="34" charset="-122"/>
                <a:cs typeface="Roboto Mono Medium" pitchFamily="34" charset="-120"/>
              </a:rPr>
              <a:t>i</a:t>
            </a:r>
            <a:r>
              <a:rPr lang="en-US" sz="4800" kern="0" spc="-67" dirty="0">
                <a:solidFill>
                  <a:srgbClr val="E5E0DF"/>
                </a:solidFill>
                <a:latin typeface="+mj-lt"/>
                <a:ea typeface="Roboto Mono Medium" pitchFamily="34" charset="-122"/>
                <a:cs typeface="Roboto Mono Medium" pitchFamily="34" charset="-120"/>
              </a:rPr>
              <a:t>t</a:t>
            </a:r>
            <a:r>
              <a:rPr lang="en-US" sz="5400" u="sng" kern="0" spc="-67" dirty="0">
                <a:solidFill>
                  <a:schemeClr val="accent1"/>
                </a:solidFill>
                <a:latin typeface="+mj-lt"/>
                <a:ea typeface="Roboto Mono Medium" pitchFamily="34" charset="-122"/>
                <a:cs typeface="Roboto Mono Medium" pitchFamily="34" charset="-120"/>
              </a:rPr>
              <a:t>y</a:t>
            </a:r>
            <a:endParaRPr lang="en-US" sz="5400" u="sng" dirty="0">
              <a:solidFill>
                <a:schemeClr val="accent1"/>
              </a:solidFill>
              <a:latin typeface="+mj-lt"/>
            </a:endParaRPr>
          </a:p>
        </p:txBody>
      </p:sp>
      <p:sp>
        <p:nvSpPr>
          <p:cNvPr id="16" name="TextBox 15">
            <a:extLst>
              <a:ext uri="{FF2B5EF4-FFF2-40B4-BE49-F238E27FC236}">
                <a16:creationId xmlns:a16="http://schemas.microsoft.com/office/drawing/2014/main" id="{7AE71D33-FE1B-E365-0EC3-1D39CE09E65D}"/>
              </a:ext>
            </a:extLst>
          </p:cNvPr>
          <p:cNvSpPr txBox="1"/>
          <p:nvPr/>
        </p:nvSpPr>
        <p:spPr>
          <a:xfrm>
            <a:off x="1625600" y="2351313"/>
            <a:ext cx="5883564" cy="11079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6600" dirty="0">
                <a:solidFill>
                  <a:schemeClr val="accent1"/>
                </a:solidFill>
                <a:latin typeface="+mj-lt"/>
              </a:rPr>
              <a:t>ACTIVITY!</a:t>
            </a:r>
            <a:r>
              <a:rPr lang="en-US" dirty="0"/>
              <a:t> </a:t>
            </a:r>
          </a:p>
        </p:txBody>
      </p:sp>
    </p:spTree>
    <p:extLst>
      <p:ext uri="{BB962C8B-B14F-4D97-AF65-F5344CB8AC3E}">
        <p14:creationId xmlns:p14="http://schemas.microsoft.com/office/powerpoint/2010/main" val="2931989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1BB0B8-150E-04D4-EB40-1B78440B5D6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5336" y="8101366"/>
            <a:ext cx="1976831" cy="1976831"/>
          </a:xfrm>
          <a:prstGeom prst="rect">
            <a:avLst/>
          </a:prstGeom>
        </p:spPr>
      </p:pic>
      <p:cxnSp>
        <p:nvCxnSpPr>
          <p:cNvPr id="3" name="Straight Connector 2">
            <a:extLst>
              <a:ext uri="{FF2B5EF4-FFF2-40B4-BE49-F238E27FC236}">
                <a16:creationId xmlns:a16="http://schemas.microsoft.com/office/drawing/2014/main" id="{497F78A3-FCBA-710C-4522-0660D53E6A4D}"/>
              </a:ext>
              <a:ext uri="{C183D7F6-B498-43B3-948B-1728B52AA6E4}">
                <adec:decorative xmlns:adec="http://schemas.microsoft.com/office/drawing/2017/decorative" val="1"/>
              </a:ext>
            </a:extLst>
          </p:cNvPr>
          <p:cNvCxnSpPr/>
          <p:nvPr/>
        </p:nvCxnSpPr>
        <p:spPr>
          <a:xfrm flipH="1">
            <a:off x="568035" y="9957629"/>
            <a:ext cx="15604592" cy="0"/>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 name="Straight Connector 5">
            <a:extLst>
              <a:ext uri="{FF2B5EF4-FFF2-40B4-BE49-F238E27FC236}">
                <a16:creationId xmlns:a16="http://schemas.microsoft.com/office/drawing/2014/main" id="{D8255A6E-3640-87F1-E2C8-8968DED35B6C}"/>
              </a:ext>
              <a:ext uri="{C183D7F6-B498-43B3-948B-1728B52AA6E4}">
                <adec:decorative xmlns:adec="http://schemas.microsoft.com/office/drawing/2017/decorative" val="1"/>
              </a:ext>
            </a:extLst>
          </p:cNvPr>
          <p:cNvCxnSpPr>
            <a:cxnSpLocks/>
          </p:cNvCxnSpPr>
          <p:nvPr/>
        </p:nvCxnSpPr>
        <p:spPr>
          <a:xfrm flipH="1">
            <a:off x="3108343" y="8955249"/>
            <a:ext cx="11417985" cy="0"/>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grpSp>
        <p:nvGrpSpPr>
          <p:cNvPr id="17" name="Group 16">
            <a:extLst>
              <a:ext uri="{FF2B5EF4-FFF2-40B4-BE49-F238E27FC236}">
                <a16:creationId xmlns:a16="http://schemas.microsoft.com/office/drawing/2014/main" id="{A251D454-411A-F6D6-5D5E-27A694642872}"/>
              </a:ext>
            </a:extLst>
          </p:cNvPr>
          <p:cNvGrpSpPr/>
          <p:nvPr/>
        </p:nvGrpSpPr>
        <p:grpSpPr>
          <a:xfrm>
            <a:off x="1589287" y="3077556"/>
            <a:ext cx="4030028" cy="1539915"/>
            <a:chOff x="672108" y="1731208"/>
            <a:chExt cx="4030028" cy="1539915"/>
          </a:xfrm>
        </p:grpSpPr>
        <p:sp>
          <p:nvSpPr>
            <p:cNvPr id="18" name="Text 1">
              <a:extLst>
                <a:ext uri="{FF2B5EF4-FFF2-40B4-BE49-F238E27FC236}">
                  <a16:creationId xmlns:a16="http://schemas.microsoft.com/office/drawing/2014/main" id="{8B145AD7-2DD0-1808-BCBA-B959DD694F40}"/>
                </a:ext>
              </a:extLst>
            </p:cNvPr>
            <p:cNvSpPr/>
            <p:nvPr/>
          </p:nvSpPr>
          <p:spPr>
            <a:xfrm>
              <a:off x="672108" y="1731208"/>
              <a:ext cx="2400538" cy="300038"/>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lnSpc>
                  <a:spcPts val="2350"/>
                </a:lnSpc>
                <a:buNone/>
              </a:pPr>
              <a:r>
                <a:rPr lang="en-US" sz="2800" b="1" u="sng" kern="0" spc="-57" dirty="0">
                  <a:solidFill>
                    <a:schemeClr val="bg1"/>
                  </a:solidFill>
                  <a:latin typeface="+mj-lt"/>
                  <a:ea typeface="Roboto Mono Medium" pitchFamily="34" charset="-122"/>
                  <a:cs typeface="Roboto Mono Medium" pitchFamily="34" charset="-120"/>
                </a:rPr>
                <a:t>Pre-Deployment</a:t>
              </a:r>
              <a:endParaRPr lang="en-US" sz="2800" b="1" u="sng" dirty="0">
                <a:solidFill>
                  <a:schemeClr val="bg1"/>
                </a:solidFill>
                <a:latin typeface="+mj-lt"/>
              </a:endParaRPr>
            </a:p>
          </p:txBody>
        </p:sp>
        <p:sp>
          <p:nvSpPr>
            <p:cNvPr id="19" name="Text 2">
              <a:extLst>
                <a:ext uri="{FF2B5EF4-FFF2-40B4-BE49-F238E27FC236}">
                  <a16:creationId xmlns:a16="http://schemas.microsoft.com/office/drawing/2014/main" id="{6C7AB23C-3C20-8BD5-F1A8-084687107AFE}"/>
                </a:ext>
              </a:extLst>
            </p:cNvPr>
            <p:cNvSpPr/>
            <p:nvPr/>
          </p:nvSpPr>
          <p:spPr>
            <a:xfrm>
              <a:off x="672108" y="2349579"/>
              <a:ext cx="4030028" cy="921544"/>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ts val="2400"/>
                </a:lnSpc>
                <a:buNone/>
              </a:pPr>
              <a:r>
                <a:rPr lang="en-US" sz="2400" kern="0" spc="-15" dirty="0">
                  <a:solidFill>
                    <a:srgbClr val="E5E0DF"/>
                  </a:solidFill>
                  <a:latin typeface="+mj-lt"/>
                  <a:ea typeface="Roboto" pitchFamily="34" charset="-122"/>
                  <a:cs typeface="Roboto" pitchFamily="34" charset="-120"/>
                </a:rPr>
                <a:t>Anxiety, training intensifies, family prepares for separation</a:t>
              </a:r>
              <a:endParaRPr lang="en-US" sz="2400" dirty="0">
                <a:latin typeface="+mj-lt"/>
              </a:endParaRPr>
            </a:p>
          </p:txBody>
        </p:sp>
      </p:grpSp>
      <p:grpSp>
        <p:nvGrpSpPr>
          <p:cNvPr id="20" name="Group 19">
            <a:extLst>
              <a:ext uri="{FF2B5EF4-FFF2-40B4-BE49-F238E27FC236}">
                <a16:creationId xmlns:a16="http://schemas.microsoft.com/office/drawing/2014/main" id="{D6D8804E-9999-C249-14B8-6FCBEBCC8C54}"/>
              </a:ext>
            </a:extLst>
          </p:cNvPr>
          <p:cNvGrpSpPr/>
          <p:nvPr/>
        </p:nvGrpSpPr>
        <p:grpSpPr>
          <a:xfrm>
            <a:off x="12511314" y="2896545"/>
            <a:ext cx="4030028" cy="1593230"/>
            <a:chOff x="9928265" y="1931080"/>
            <a:chExt cx="4030028" cy="1593230"/>
          </a:xfrm>
        </p:grpSpPr>
        <p:sp>
          <p:nvSpPr>
            <p:cNvPr id="21" name="Text 3">
              <a:extLst>
                <a:ext uri="{FF2B5EF4-FFF2-40B4-BE49-F238E27FC236}">
                  <a16:creationId xmlns:a16="http://schemas.microsoft.com/office/drawing/2014/main" id="{8C747086-2669-54A6-A288-100F23DB7123}"/>
                </a:ext>
              </a:extLst>
            </p:cNvPr>
            <p:cNvSpPr/>
            <p:nvPr/>
          </p:nvSpPr>
          <p:spPr>
            <a:xfrm>
              <a:off x="9928265" y="1931080"/>
              <a:ext cx="2400538" cy="300038"/>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350"/>
                </a:lnSpc>
                <a:buNone/>
              </a:pPr>
              <a:r>
                <a:rPr lang="en-US" sz="2800" b="1" u="sng" kern="0" spc="-57" dirty="0">
                  <a:solidFill>
                    <a:schemeClr val="bg1"/>
                  </a:solidFill>
                  <a:latin typeface="+mj-lt"/>
                  <a:ea typeface="Roboto Mono Medium" pitchFamily="34" charset="-122"/>
                  <a:cs typeface="Roboto Mono Medium" pitchFamily="34" charset="-120"/>
                </a:rPr>
                <a:t>Deployment</a:t>
              </a:r>
              <a:endParaRPr lang="en-US" sz="2800" b="1" u="sng" dirty="0">
                <a:solidFill>
                  <a:schemeClr val="bg1"/>
                </a:solidFill>
                <a:latin typeface="+mj-lt"/>
              </a:endParaRPr>
            </a:p>
          </p:txBody>
        </p:sp>
        <p:sp>
          <p:nvSpPr>
            <p:cNvPr id="22" name="Text 4">
              <a:extLst>
                <a:ext uri="{FF2B5EF4-FFF2-40B4-BE49-F238E27FC236}">
                  <a16:creationId xmlns:a16="http://schemas.microsoft.com/office/drawing/2014/main" id="{DAFDE15E-3418-B08B-3548-8CAC587B3646}"/>
                </a:ext>
              </a:extLst>
            </p:cNvPr>
            <p:cNvSpPr/>
            <p:nvPr/>
          </p:nvSpPr>
          <p:spPr>
            <a:xfrm>
              <a:off x="9928265" y="2602766"/>
              <a:ext cx="4030028" cy="921544"/>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400"/>
                </a:lnSpc>
                <a:buNone/>
              </a:pPr>
              <a:r>
                <a:rPr lang="en-US" sz="2400" kern="0" spc="-15" dirty="0">
                  <a:solidFill>
                    <a:srgbClr val="E5E0DF"/>
                  </a:solidFill>
                  <a:latin typeface="+mj-lt"/>
                  <a:ea typeface="Roboto" pitchFamily="34" charset="-122"/>
                  <a:cs typeface="Roboto" pitchFamily="34" charset="-120"/>
                </a:rPr>
                <a:t>Family adjusts to absence, new roles established, communication challenges, constant worry</a:t>
              </a:r>
              <a:endParaRPr lang="en-US" sz="2400" dirty="0">
                <a:latin typeface="+mj-lt"/>
              </a:endParaRPr>
            </a:p>
          </p:txBody>
        </p:sp>
      </p:grpSp>
      <p:grpSp>
        <p:nvGrpSpPr>
          <p:cNvPr id="23" name="Group 22">
            <a:extLst>
              <a:ext uri="{FF2B5EF4-FFF2-40B4-BE49-F238E27FC236}">
                <a16:creationId xmlns:a16="http://schemas.microsoft.com/office/drawing/2014/main" id="{EE135862-12EC-97F5-31E6-1757657C3195}"/>
              </a:ext>
            </a:extLst>
          </p:cNvPr>
          <p:cNvGrpSpPr/>
          <p:nvPr/>
        </p:nvGrpSpPr>
        <p:grpSpPr>
          <a:xfrm>
            <a:off x="1548031" y="6411387"/>
            <a:ext cx="4030028" cy="1541483"/>
            <a:chOff x="672108" y="4198759"/>
            <a:chExt cx="4030028" cy="1541483"/>
          </a:xfrm>
        </p:grpSpPr>
        <p:sp>
          <p:nvSpPr>
            <p:cNvPr id="24" name="Text 7">
              <a:extLst>
                <a:ext uri="{FF2B5EF4-FFF2-40B4-BE49-F238E27FC236}">
                  <a16:creationId xmlns:a16="http://schemas.microsoft.com/office/drawing/2014/main" id="{A357CDC9-E39E-5DC8-9AD0-D93BAF5CAE47}"/>
                </a:ext>
              </a:extLst>
            </p:cNvPr>
            <p:cNvSpPr/>
            <p:nvPr/>
          </p:nvSpPr>
          <p:spPr>
            <a:xfrm>
              <a:off x="1343654" y="4198759"/>
              <a:ext cx="2400538" cy="300038"/>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r">
                <a:lnSpc>
                  <a:spcPts val="2350"/>
                </a:lnSpc>
                <a:buNone/>
              </a:pPr>
              <a:r>
                <a:rPr lang="en-US" sz="2800" b="1" u="sng" kern="0" spc="-57" dirty="0">
                  <a:solidFill>
                    <a:schemeClr val="bg1"/>
                  </a:solidFill>
                  <a:latin typeface="+mj-lt"/>
                  <a:ea typeface="Roboto Mono Medium" pitchFamily="34" charset="-122"/>
                  <a:cs typeface="Roboto Mono Medium" pitchFamily="34" charset="-120"/>
                </a:rPr>
                <a:t>Post-Deployment</a:t>
              </a:r>
              <a:endParaRPr lang="en-US" sz="2800" b="1" u="sng" dirty="0">
                <a:solidFill>
                  <a:schemeClr val="bg1"/>
                </a:solidFill>
                <a:latin typeface="+mj-lt"/>
              </a:endParaRPr>
            </a:p>
          </p:txBody>
        </p:sp>
        <p:sp>
          <p:nvSpPr>
            <p:cNvPr id="25" name="Text 8">
              <a:extLst>
                <a:ext uri="{FF2B5EF4-FFF2-40B4-BE49-F238E27FC236}">
                  <a16:creationId xmlns:a16="http://schemas.microsoft.com/office/drawing/2014/main" id="{66FD9E2E-8B2C-70C4-ED8C-382184E9B312}"/>
                </a:ext>
              </a:extLst>
            </p:cNvPr>
            <p:cNvSpPr/>
            <p:nvPr/>
          </p:nvSpPr>
          <p:spPr>
            <a:xfrm>
              <a:off x="672108" y="4818698"/>
              <a:ext cx="4030028" cy="921544"/>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2400" kern="0" spc="-15" dirty="0">
                  <a:solidFill>
                    <a:srgbClr val="E5E0DF"/>
                  </a:solidFill>
                  <a:latin typeface="+mj-lt"/>
                  <a:ea typeface="Roboto"/>
                  <a:cs typeface="Roboto"/>
                </a:rPr>
                <a:t>Family stabilizes in new normal, adjusting period</a:t>
              </a:r>
              <a:endParaRPr lang="en-US" sz="2400" dirty="0">
                <a:latin typeface="+mj-lt"/>
                <a:ea typeface="Roboto"/>
                <a:cs typeface="Roboto"/>
              </a:endParaRPr>
            </a:p>
          </p:txBody>
        </p:sp>
      </p:grpSp>
      <p:grpSp>
        <p:nvGrpSpPr>
          <p:cNvPr id="26" name="Group 25">
            <a:extLst>
              <a:ext uri="{FF2B5EF4-FFF2-40B4-BE49-F238E27FC236}">
                <a16:creationId xmlns:a16="http://schemas.microsoft.com/office/drawing/2014/main" id="{37356C49-35C8-99A0-7E43-AF1568670395}"/>
              </a:ext>
            </a:extLst>
          </p:cNvPr>
          <p:cNvGrpSpPr/>
          <p:nvPr/>
        </p:nvGrpSpPr>
        <p:grpSpPr>
          <a:xfrm>
            <a:off x="12654908" y="6303778"/>
            <a:ext cx="4388843" cy="1455095"/>
            <a:chOff x="9928265" y="4285147"/>
            <a:chExt cx="4030028" cy="1455095"/>
          </a:xfrm>
        </p:grpSpPr>
        <p:sp>
          <p:nvSpPr>
            <p:cNvPr id="27" name="Text 5">
              <a:extLst>
                <a:ext uri="{FF2B5EF4-FFF2-40B4-BE49-F238E27FC236}">
                  <a16:creationId xmlns:a16="http://schemas.microsoft.com/office/drawing/2014/main" id="{31BE26A6-2E53-2755-E448-8DA3F5F84E2E}"/>
                </a:ext>
              </a:extLst>
            </p:cNvPr>
            <p:cNvSpPr/>
            <p:nvPr/>
          </p:nvSpPr>
          <p:spPr>
            <a:xfrm>
              <a:off x="9928265" y="4285147"/>
              <a:ext cx="2931958" cy="369485"/>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350"/>
                </a:lnSpc>
                <a:buNone/>
              </a:pPr>
              <a:r>
                <a:rPr lang="en-US" sz="2800" b="1" u="sng" kern="0" spc="-57" dirty="0">
                  <a:solidFill>
                    <a:schemeClr val="bg1"/>
                  </a:solidFill>
                  <a:latin typeface="+mj-lt"/>
                  <a:ea typeface="Roboto Mono Medium" pitchFamily="34" charset="-122"/>
                  <a:cs typeface="Roboto Mono Medium" pitchFamily="34" charset="-120"/>
                </a:rPr>
                <a:t>Reintegration</a:t>
              </a:r>
              <a:endParaRPr lang="en-US" sz="2800" b="1" u="sng" dirty="0">
                <a:solidFill>
                  <a:schemeClr val="bg1"/>
                </a:solidFill>
                <a:latin typeface="+mj-lt"/>
              </a:endParaRPr>
            </a:p>
          </p:txBody>
        </p:sp>
        <p:sp>
          <p:nvSpPr>
            <p:cNvPr id="28" name="Text 6">
              <a:extLst>
                <a:ext uri="{FF2B5EF4-FFF2-40B4-BE49-F238E27FC236}">
                  <a16:creationId xmlns:a16="http://schemas.microsoft.com/office/drawing/2014/main" id="{64E5D74C-930C-8DE7-F6B6-243377D6F18B}"/>
                </a:ext>
              </a:extLst>
            </p:cNvPr>
            <p:cNvSpPr/>
            <p:nvPr/>
          </p:nvSpPr>
          <p:spPr>
            <a:xfrm>
              <a:off x="9928265" y="4818698"/>
              <a:ext cx="4030028" cy="921544"/>
            </a:xfrm>
            <a:prstGeom prst="rect">
              <a:avLst/>
            </a:prstGeom>
            <a:noFill/>
            <a:ln/>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400"/>
                </a:lnSpc>
                <a:buNone/>
              </a:pPr>
              <a:r>
                <a:rPr lang="en-US" sz="2400" kern="0" spc="-15" dirty="0">
                  <a:solidFill>
                    <a:srgbClr val="E5E0DF"/>
                  </a:solidFill>
                  <a:latin typeface="+mj-lt"/>
                  <a:ea typeface="Roboto" pitchFamily="34" charset="-122"/>
                  <a:cs typeface="Roboto" pitchFamily="34" charset="-120"/>
                </a:rPr>
                <a:t>Joy of reunion mixed with adjustment struggles, renegotiation of roles, processing of experiences</a:t>
              </a:r>
              <a:endParaRPr lang="en-US" sz="2400" dirty="0">
                <a:latin typeface="+mj-lt"/>
              </a:endParaRPr>
            </a:p>
          </p:txBody>
        </p:sp>
      </p:grpSp>
      <p:sp>
        <p:nvSpPr>
          <p:cNvPr id="29" name="Title 1">
            <a:extLst>
              <a:ext uri="{FF2B5EF4-FFF2-40B4-BE49-F238E27FC236}">
                <a16:creationId xmlns:a16="http://schemas.microsoft.com/office/drawing/2014/main" id="{9B15AF24-9CB2-03A4-328E-3C118215A285}"/>
              </a:ext>
            </a:extLst>
          </p:cNvPr>
          <p:cNvSpPr txBox="1">
            <a:spLocks/>
          </p:cNvSpPr>
          <p:nvPr/>
        </p:nvSpPr>
        <p:spPr>
          <a:xfrm>
            <a:off x="3746972" y="568602"/>
            <a:ext cx="13697530" cy="1325563"/>
          </a:xfrm>
          <a:prstGeom prst="rect">
            <a:avLst/>
          </a:prstGeom>
        </p:spPr>
        <p:txBody>
          <a:bodyP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pitchFamily="18" charset="0"/>
                <a:ea typeface="Futura" panose="02020800000000000000" pitchFamily="18" charset="0"/>
                <a:cs typeface="Futura" panose="02020800000000000000" pitchFamily="18" charset="0"/>
              </a:rPr>
              <a:t>The Deployment Cycle</a:t>
            </a:r>
          </a:p>
        </p:txBody>
      </p:sp>
      <p:sp>
        <p:nvSpPr>
          <p:cNvPr id="46" name="Arrow: Curved Right 45">
            <a:extLst>
              <a:ext uri="{FF2B5EF4-FFF2-40B4-BE49-F238E27FC236}">
                <a16:creationId xmlns:a16="http://schemas.microsoft.com/office/drawing/2014/main" id="{9A8DBBB6-AFFE-5518-8850-F41E3CED76E3}"/>
              </a:ext>
            </a:extLst>
          </p:cNvPr>
          <p:cNvSpPr/>
          <p:nvPr/>
        </p:nvSpPr>
        <p:spPr>
          <a:xfrm rot="3060659" flipV="1">
            <a:off x="6574390" y="1001843"/>
            <a:ext cx="1833699" cy="423704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Arrow: Curved Right 47">
            <a:extLst>
              <a:ext uri="{FF2B5EF4-FFF2-40B4-BE49-F238E27FC236}">
                <a16:creationId xmlns:a16="http://schemas.microsoft.com/office/drawing/2014/main" id="{16C8F5BC-22CC-8C8B-4E43-4221BE5714D2}"/>
              </a:ext>
            </a:extLst>
          </p:cNvPr>
          <p:cNvSpPr/>
          <p:nvPr/>
        </p:nvSpPr>
        <p:spPr>
          <a:xfrm rot="10515921" flipV="1">
            <a:off x="10113780" y="2548302"/>
            <a:ext cx="2019304" cy="4133058"/>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rrow: Curved Right 48">
            <a:extLst>
              <a:ext uri="{FF2B5EF4-FFF2-40B4-BE49-F238E27FC236}">
                <a16:creationId xmlns:a16="http://schemas.microsoft.com/office/drawing/2014/main" id="{F313EF47-F0D5-18EC-F937-026FD67A5854}"/>
              </a:ext>
            </a:extLst>
          </p:cNvPr>
          <p:cNvSpPr/>
          <p:nvPr/>
        </p:nvSpPr>
        <p:spPr>
          <a:xfrm rot="17578405" flipV="1">
            <a:off x="6922861" y="4912623"/>
            <a:ext cx="2124140" cy="477095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50954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F799BD-9E43-7735-8C41-FEAF63A1C13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9432" y="9045256"/>
            <a:ext cx="5599176" cy="997552"/>
          </a:xfrm>
          <a:prstGeom prst="rect">
            <a:avLst/>
          </a:prstGeom>
        </p:spPr>
      </p:pic>
      <p:sp>
        <p:nvSpPr>
          <p:cNvPr id="6" name="Title 1">
            <a:extLst>
              <a:ext uri="{FF2B5EF4-FFF2-40B4-BE49-F238E27FC236}">
                <a16:creationId xmlns:a16="http://schemas.microsoft.com/office/drawing/2014/main" id="{F49BBBF1-261B-479B-990C-327398C9EA04}"/>
              </a:ext>
            </a:extLst>
          </p:cNvPr>
          <p:cNvSpPr txBox="1">
            <a:spLocks/>
          </p:cNvSpPr>
          <p:nvPr/>
        </p:nvSpPr>
        <p:spPr>
          <a:xfrm>
            <a:off x="4520492" y="566856"/>
            <a:ext cx="9247015" cy="1096878"/>
          </a:xfrm>
          <a:prstGeom prst="rect">
            <a:avLst/>
          </a:prstGeom>
        </p:spPr>
        <p:txBody>
          <a:bodyPr>
            <a:normAutofit fontScale="70000" lnSpcReduction="20000"/>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7200" b="1" dirty="0">
                <a:solidFill>
                  <a:schemeClr val="bg1"/>
                </a:solidFill>
                <a:latin typeface="Futura" panose="02020800000000000000"/>
              </a:rPr>
              <a:t>Impact on Military Children</a:t>
            </a:r>
          </a:p>
        </p:txBody>
      </p:sp>
      <p:pic>
        <p:nvPicPr>
          <p:cNvPr id="3074" name="Picture 2">
            <a:extLst>
              <a:ext uri="{FF2B5EF4-FFF2-40B4-BE49-F238E27FC236}">
                <a16:creationId xmlns:a16="http://schemas.microsoft.com/office/drawing/2014/main" id="{2E8F8FF3-038F-D41D-3415-CEC18DDCE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11" y="1731879"/>
            <a:ext cx="2437039" cy="1502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2">
            <a:extLst>
              <a:ext uri="{FF2B5EF4-FFF2-40B4-BE49-F238E27FC236}">
                <a16:creationId xmlns:a16="http://schemas.microsoft.com/office/drawing/2014/main" id="{198EA651-3D69-E3DE-F7B1-D7977F505FC1}"/>
              </a:ext>
            </a:extLst>
          </p:cNvPr>
          <p:cNvSpPr/>
          <p:nvPr/>
        </p:nvSpPr>
        <p:spPr>
          <a:xfrm>
            <a:off x="3606310" y="2341515"/>
            <a:ext cx="2738102" cy="283012"/>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00"/>
              </a:lnSpc>
              <a:buNone/>
            </a:pPr>
            <a:r>
              <a:rPr lang="en-US" sz="2400" b="1" kern="0" spc="-54" dirty="0">
                <a:solidFill>
                  <a:schemeClr val="accent1"/>
                </a:solidFill>
                <a:latin typeface="+mj-lt"/>
                <a:ea typeface="Roboto Mono Medium" pitchFamily="34" charset="-122"/>
                <a:cs typeface="Roboto Mono Medium" pitchFamily="34" charset="-120"/>
              </a:rPr>
              <a:t>Early Childhood (0-5)</a:t>
            </a:r>
            <a:endParaRPr lang="en-US" sz="2400" b="1" dirty="0">
              <a:solidFill>
                <a:schemeClr val="accent1"/>
              </a:solidFill>
              <a:latin typeface="+mj-lt"/>
            </a:endParaRPr>
          </a:p>
        </p:txBody>
      </p:sp>
      <p:sp>
        <p:nvSpPr>
          <p:cNvPr id="8" name="Text 3">
            <a:extLst>
              <a:ext uri="{FF2B5EF4-FFF2-40B4-BE49-F238E27FC236}">
                <a16:creationId xmlns:a16="http://schemas.microsoft.com/office/drawing/2014/main" id="{B229E36F-6324-A1A2-0778-5BF761707864}"/>
              </a:ext>
            </a:extLst>
          </p:cNvPr>
          <p:cNvSpPr/>
          <p:nvPr/>
        </p:nvSpPr>
        <p:spPr>
          <a:xfrm>
            <a:off x="3606310" y="2883211"/>
            <a:ext cx="5470072" cy="289917"/>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50"/>
              </a:lnSpc>
              <a:buNone/>
            </a:pPr>
            <a:r>
              <a:rPr lang="en-US" sz="2000" kern="0" spc="-14" dirty="0">
                <a:solidFill>
                  <a:srgbClr val="E5E0DF"/>
                </a:solidFill>
                <a:latin typeface="+mj-lt"/>
                <a:ea typeface="Roboto" pitchFamily="34" charset="-122"/>
                <a:cs typeface="Roboto" pitchFamily="34" charset="-120"/>
              </a:rPr>
              <a:t>Attachment disruptions, regression in milestones, sleep disturbances</a:t>
            </a:r>
            <a:endParaRPr lang="en-US" sz="2000" dirty="0">
              <a:latin typeface="+mj-lt"/>
            </a:endParaRPr>
          </a:p>
        </p:txBody>
      </p:sp>
      <p:cxnSp>
        <p:nvCxnSpPr>
          <p:cNvPr id="9" name="Straight Connector 8">
            <a:extLst>
              <a:ext uri="{FF2B5EF4-FFF2-40B4-BE49-F238E27FC236}">
                <a16:creationId xmlns:a16="http://schemas.microsoft.com/office/drawing/2014/main" id="{37293426-681A-4446-BF25-9793614DFD85}"/>
              </a:ext>
              <a:ext uri="{C183D7F6-B498-43B3-948B-1728B52AA6E4}">
                <adec:decorative xmlns:adec="http://schemas.microsoft.com/office/drawing/2017/decorative" val="1"/>
              </a:ext>
            </a:extLst>
          </p:cNvPr>
          <p:cNvCxnSpPr>
            <a:cxnSpLocks/>
          </p:cNvCxnSpPr>
          <p:nvPr/>
        </p:nvCxnSpPr>
        <p:spPr>
          <a:xfrm flipH="1">
            <a:off x="3906628" y="3746058"/>
            <a:ext cx="11417985" cy="0"/>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pic>
        <p:nvPicPr>
          <p:cNvPr id="3076" name="Picture 4">
            <a:extLst>
              <a:ext uri="{FF2B5EF4-FFF2-40B4-BE49-F238E27FC236}">
                <a16:creationId xmlns:a16="http://schemas.microsoft.com/office/drawing/2014/main" id="{E64A27AE-DCB9-7815-121B-45DA376C58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347" y="3900656"/>
            <a:ext cx="2533966" cy="13523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 6">
            <a:extLst>
              <a:ext uri="{FF2B5EF4-FFF2-40B4-BE49-F238E27FC236}">
                <a16:creationId xmlns:a16="http://schemas.microsoft.com/office/drawing/2014/main" id="{3A26DDF2-401C-802C-016D-C4781DF3414A}"/>
              </a:ext>
            </a:extLst>
          </p:cNvPr>
          <p:cNvSpPr/>
          <p:nvPr/>
        </p:nvSpPr>
        <p:spPr>
          <a:xfrm>
            <a:off x="3606310" y="4446756"/>
            <a:ext cx="3008007" cy="260124"/>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00"/>
              </a:lnSpc>
              <a:buNone/>
            </a:pPr>
            <a:r>
              <a:rPr lang="en-US" sz="2400" b="1" u="sng" kern="0" spc="-54" dirty="0">
                <a:solidFill>
                  <a:schemeClr val="accent1"/>
                </a:solidFill>
                <a:latin typeface="+mj-lt"/>
                <a:ea typeface="Roboto Mono Medium" pitchFamily="34" charset="-122"/>
                <a:cs typeface="Roboto Mono Medium" pitchFamily="34" charset="-120"/>
              </a:rPr>
              <a:t>School Age (6-12)</a:t>
            </a:r>
            <a:endParaRPr lang="en-US" sz="2400" b="1" u="sng" dirty="0">
              <a:solidFill>
                <a:schemeClr val="accent1"/>
              </a:solidFill>
              <a:latin typeface="+mj-lt"/>
            </a:endParaRPr>
          </a:p>
        </p:txBody>
      </p:sp>
      <p:sp>
        <p:nvSpPr>
          <p:cNvPr id="11" name="Text 7">
            <a:extLst>
              <a:ext uri="{FF2B5EF4-FFF2-40B4-BE49-F238E27FC236}">
                <a16:creationId xmlns:a16="http://schemas.microsoft.com/office/drawing/2014/main" id="{7AD3D432-245B-5381-F2BF-1826F2624FD1}"/>
              </a:ext>
            </a:extLst>
          </p:cNvPr>
          <p:cNvSpPr/>
          <p:nvPr/>
        </p:nvSpPr>
        <p:spPr>
          <a:xfrm>
            <a:off x="3606310" y="5022852"/>
            <a:ext cx="5309697" cy="242757"/>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50"/>
              </a:lnSpc>
              <a:buNone/>
            </a:pPr>
            <a:r>
              <a:rPr lang="en-US" sz="2000" kern="0" spc="-14" dirty="0">
                <a:solidFill>
                  <a:srgbClr val="E5E0DF"/>
                </a:solidFill>
                <a:latin typeface="+mj-lt"/>
                <a:ea typeface="Roboto" pitchFamily="34" charset="-122"/>
                <a:cs typeface="Roboto" pitchFamily="34" charset="-120"/>
              </a:rPr>
              <a:t>Academic impacts, somatic complaints, emotional regulation difficulties</a:t>
            </a:r>
            <a:endParaRPr lang="en-US" sz="2000" dirty="0">
              <a:latin typeface="+mj-lt"/>
            </a:endParaRPr>
          </a:p>
        </p:txBody>
      </p:sp>
      <p:cxnSp>
        <p:nvCxnSpPr>
          <p:cNvPr id="12" name="Straight Connector 11">
            <a:extLst>
              <a:ext uri="{FF2B5EF4-FFF2-40B4-BE49-F238E27FC236}">
                <a16:creationId xmlns:a16="http://schemas.microsoft.com/office/drawing/2014/main" id="{7C5EC537-3A8F-6B40-EE12-3A7AB456701B}"/>
              </a:ext>
              <a:ext uri="{C183D7F6-B498-43B3-948B-1728B52AA6E4}">
                <adec:decorative xmlns:adec="http://schemas.microsoft.com/office/drawing/2017/decorative" val="1"/>
              </a:ext>
            </a:extLst>
          </p:cNvPr>
          <p:cNvCxnSpPr>
            <a:cxnSpLocks/>
          </p:cNvCxnSpPr>
          <p:nvPr/>
        </p:nvCxnSpPr>
        <p:spPr>
          <a:xfrm flipH="1">
            <a:off x="3831035" y="5886915"/>
            <a:ext cx="11417985" cy="0"/>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pic>
        <p:nvPicPr>
          <p:cNvPr id="3080" name="Picture 8">
            <a:extLst>
              <a:ext uri="{FF2B5EF4-FFF2-40B4-BE49-F238E27FC236}">
                <a16:creationId xmlns:a16="http://schemas.microsoft.com/office/drawing/2014/main" id="{02A053B2-82D5-9184-B4BE-A2E8F64B5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811" y="5886915"/>
            <a:ext cx="2546502" cy="15256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 10">
            <a:extLst>
              <a:ext uri="{FF2B5EF4-FFF2-40B4-BE49-F238E27FC236}">
                <a16:creationId xmlns:a16="http://schemas.microsoft.com/office/drawing/2014/main" id="{EE73CED7-C846-82F9-79CF-CEE840C87F4C}"/>
              </a:ext>
            </a:extLst>
          </p:cNvPr>
          <p:cNvSpPr/>
          <p:nvPr/>
        </p:nvSpPr>
        <p:spPr>
          <a:xfrm>
            <a:off x="3606310" y="6259390"/>
            <a:ext cx="2453045" cy="283012"/>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00"/>
              </a:lnSpc>
              <a:buNone/>
            </a:pPr>
            <a:r>
              <a:rPr lang="en-US" sz="2400" b="1" u="sng" kern="0" spc="-54" dirty="0">
                <a:solidFill>
                  <a:schemeClr val="accent1"/>
                </a:solidFill>
                <a:latin typeface="+mj-lt"/>
                <a:ea typeface="Roboto Mono Medium" pitchFamily="34" charset="-122"/>
                <a:cs typeface="Roboto Mono Medium" pitchFamily="34" charset="-120"/>
              </a:rPr>
              <a:t>Adolescence (13-18)</a:t>
            </a:r>
            <a:endParaRPr lang="en-US" sz="2400" b="1" u="sng" dirty="0">
              <a:solidFill>
                <a:schemeClr val="accent1"/>
              </a:solidFill>
              <a:latin typeface="+mj-lt"/>
            </a:endParaRPr>
          </a:p>
        </p:txBody>
      </p:sp>
      <p:sp>
        <p:nvSpPr>
          <p:cNvPr id="14" name="Text 11">
            <a:extLst>
              <a:ext uri="{FF2B5EF4-FFF2-40B4-BE49-F238E27FC236}">
                <a16:creationId xmlns:a16="http://schemas.microsoft.com/office/drawing/2014/main" id="{552D5C40-B8AA-9949-4F65-78AB85F9F34E}"/>
              </a:ext>
            </a:extLst>
          </p:cNvPr>
          <p:cNvSpPr/>
          <p:nvPr/>
        </p:nvSpPr>
        <p:spPr>
          <a:xfrm>
            <a:off x="3606310" y="6882771"/>
            <a:ext cx="5102781" cy="289917"/>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50"/>
              </a:lnSpc>
              <a:buNone/>
            </a:pPr>
            <a:r>
              <a:rPr lang="en-US" sz="2000" kern="0" spc="-14" dirty="0">
                <a:solidFill>
                  <a:srgbClr val="E5E0DF"/>
                </a:solidFill>
                <a:latin typeface="+mj-lt"/>
                <a:ea typeface="Roboto" pitchFamily="34" charset="-122"/>
                <a:cs typeface="Roboto" pitchFamily="34" charset="-120"/>
              </a:rPr>
              <a:t>Identity challenges, increased responsibility, risk-taking behaviors</a:t>
            </a:r>
            <a:endParaRPr lang="en-US" sz="2000" dirty="0">
              <a:latin typeface="+mj-lt"/>
            </a:endParaRPr>
          </a:p>
        </p:txBody>
      </p:sp>
      <p:pic>
        <p:nvPicPr>
          <p:cNvPr id="3082" name="Picture 10">
            <a:extLst>
              <a:ext uri="{FF2B5EF4-FFF2-40B4-BE49-F238E27FC236}">
                <a16:creationId xmlns:a16="http://schemas.microsoft.com/office/drawing/2014/main" id="{2264D418-7275-A135-2AFC-F80178C7BC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812" y="7985318"/>
            <a:ext cx="2546502" cy="1558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Connector 14">
            <a:extLst>
              <a:ext uri="{FF2B5EF4-FFF2-40B4-BE49-F238E27FC236}">
                <a16:creationId xmlns:a16="http://schemas.microsoft.com/office/drawing/2014/main" id="{B2C1F449-87CA-07B0-A59B-F7219BA932F5}"/>
              </a:ext>
              <a:ext uri="{C183D7F6-B498-43B3-948B-1728B52AA6E4}">
                <adec:decorative xmlns:adec="http://schemas.microsoft.com/office/drawing/2017/decorative" val="1"/>
              </a:ext>
            </a:extLst>
          </p:cNvPr>
          <p:cNvCxnSpPr>
            <a:cxnSpLocks/>
          </p:cNvCxnSpPr>
          <p:nvPr/>
        </p:nvCxnSpPr>
        <p:spPr>
          <a:xfrm flipH="1">
            <a:off x="3773497" y="7737486"/>
            <a:ext cx="11417985" cy="0"/>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sp>
        <p:nvSpPr>
          <p:cNvPr id="16" name="Text 14">
            <a:extLst>
              <a:ext uri="{FF2B5EF4-FFF2-40B4-BE49-F238E27FC236}">
                <a16:creationId xmlns:a16="http://schemas.microsoft.com/office/drawing/2014/main" id="{8DCB6E85-8B8B-7B9B-A99B-F4AD074E46C6}"/>
              </a:ext>
            </a:extLst>
          </p:cNvPr>
          <p:cNvSpPr/>
          <p:nvPr/>
        </p:nvSpPr>
        <p:spPr>
          <a:xfrm>
            <a:off x="3576951" y="8195482"/>
            <a:ext cx="3066723" cy="213606"/>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ts val="2200"/>
              </a:lnSpc>
              <a:buNone/>
            </a:pPr>
            <a:r>
              <a:rPr lang="en-US" sz="2400" b="1" u="sng" kern="0" spc="-54" dirty="0">
                <a:solidFill>
                  <a:schemeClr val="accent1"/>
                </a:solidFill>
                <a:latin typeface="+mj-lt"/>
                <a:ea typeface="Roboto Mono Medium" pitchFamily="34" charset="-122"/>
                <a:cs typeface="Roboto Mono Medium" pitchFamily="34" charset="-120"/>
              </a:rPr>
              <a:t>Young Adult (19+)</a:t>
            </a:r>
            <a:endParaRPr lang="en-US" sz="2400" b="1" u="sng" dirty="0">
              <a:solidFill>
                <a:schemeClr val="accent1"/>
              </a:solidFill>
              <a:latin typeface="+mj-lt"/>
            </a:endParaRPr>
          </a:p>
        </p:txBody>
      </p:sp>
      <p:sp>
        <p:nvSpPr>
          <p:cNvPr id="17" name="Text 15">
            <a:extLst>
              <a:ext uri="{FF2B5EF4-FFF2-40B4-BE49-F238E27FC236}">
                <a16:creationId xmlns:a16="http://schemas.microsoft.com/office/drawing/2014/main" id="{00077B78-1D52-A2F4-5D48-9A05926D6E65}"/>
              </a:ext>
            </a:extLst>
          </p:cNvPr>
          <p:cNvSpPr/>
          <p:nvPr/>
        </p:nvSpPr>
        <p:spPr>
          <a:xfrm>
            <a:off x="3606310" y="8813712"/>
            <a:ext cx="5994248" cy="254388"/>
          </a:xfrm>
          <a:prstGeom prst="rect">
            <a:avLst/>
          </a:prstGeom>
          <a:noFill/>
          <a:ln/>
        </p:spPr>
        <p:txBody>
          <a:bodyPr wrap="non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250"/>
              </a:lnSpc>
            </a:pPr>
            <a:r>
              <a:rPr lang="en-US" sz="2000" kern="0" spc="-14" dirty="0">
                <a:solidFill>
                  <a:srgbClr val="E5E0DF"/>
                </a:solidFill>
                <a:latin typeface="+mj-lt"/>
                <a:ea typeface="Roboto"/>
                <a:cs typeface="Roboto"/>
              </a:rPr>
              <a:t>Career/education choices influenced, caretaking roles, relationship patterns</a:t>
            </a:r>
            <a:endParaRPr lang="en-US" sz="2000" dirty="0">
              <a:latin typeface="+mj-lt"/>
              <a:ea typeface="Roboto"/>
              <a:cs typeface="Roboto"/>
            </a:endParaRPr>
          </a:p>
        </p:txBody>
      </p:sp>
    </p:spTree>
    <p:extLst>
      <p:ext uri="{BB962C8B-B14F-4D97-AF65-F5344CB8AC3E}">
        <p14:creationId xmlns:p14="http://schemas.microsoft.com/office/powerpoint/2010/main" val="210359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5B35-8222-C941-585B-CDFDE1FAA8FB}"/>
              </a:ext>
            </a:extLst>
          </p:cNvPr>
          <p:cNvSpPr txBox="1">
            <a:spLocks/>
          </p:cNvSpPr>
          <p:nvPr/>
        </p:nvSpPr>
        <p:spPr>
          <a:xfrm>
            <a:off x="568035" y="560918"/>
            <a:ext cx="11714410" cy="1067220"/>
          </a:xfrm>
          <a:prstGeom prst="rect">
            <a:avLst/>
          </a:prstGeom>
        </p:spPr>
        <p:txBody>
          <a:bodyPr/>
          <a:lstStyle>
            <a:lvl1pPr algn="l" defTabSz="1371600" rtl="0" eaLnBrk="1" latinLnBrk="0" hangingPunct="1">
              <a:lnSpc>
                <a:spcPct val="90000"/>
              </a:lnSpc>
              <a:spcBef>
                <a:spcPct val="0"/>
              </a:spcBef>
              <a:buNone/>
              <a:defRPr sz="6600" kern="1200">
                <a:solidFill>
                  <a:schemeClr val="bg1"/>
                </a:solidFill>
                <a:latin typeface="+mj-lt"/>
                <a:ea typeface="+mj-ea"/>
                <a:cs typeface="+mj-cs"/>
              </a:defRPr>
            </a:lvl1pPr>
          </a:lstStyle>
          <a:p>
            <a:r>
              <a:rPr lang="en-US" sz="4000" dirty="0"/>
              <a:t>Military Spouses: The Force Behind the Force</a:t>
            </a:r>
          </a:p>
        </p:txBody>
      </p:sp>
      <p:sp>
        <p:nvSpPr>
          <p:cNvPr id="3" name="Content Placeholder 2">
            <a:extLst>
              <a:ext uri="{FF2B5EF4-FFF2-40B4-BE49-F238E27FC236}">
                <a16:creationId xmlns:a16="http://schemas.microsoft.com/office/drawing/2014/main" id="{398A7EB8-D998-A8B0-9468-DD466042C035}"/>
              </a:ext>
            </a:extLst>
          </p:cNvPr>
          <p:cNvSpPr txBox="1">
            <a:spLocks/>
          </p:cNvSpPr>
          <p:nvPr/>
        </p:nvSpPr>
        <p:spPr>
          <a:xfrm>
            <a:off x="765680" y="1938889"/>
            <a:ext cx="8325387" cy="6168420"/>
          </a:xfrm>
          <a:prstGeom prst="rect">
            <a:avLst/>
          </a:prstGeom>
        </p:spPr>
        <p:txBody>
          <a:bodyPr wrap="square" lIns="0" tIns="0" rIns="0" bIns="0" anchor="t">
            <a:noAutofit/>
          </a:bodyPr>
          <a:lstStyle>
            <a:lvl1pPr marL="0">
              <a:defRPr sz="7000" b="1" i="0">
                <a:solidFill>
                  <a:srgbClr val="74E6D9"/>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3200" u="sng" kern="0" dirty="0">
                <a:solidFill>
                  <a:schemeClr val="accent1"/>
                </a:solidFill>
                <a:latin typeface="Franklin Gothic Book" panose="020B0503020102020204" pitchFamily="34" charset="0"/>
              </a:rPr>
              <a:t>Family Stability</a:t>
            </a:r>
          </a:p>
          <a:p>
            <a:pPr algn="ctr"/>
            <a:r>
              <a:rPr lang="en-US" sz="2800" b="0" kern="0" dirty="0">
                <a:solidFill>
                  <a:schemeClr val="bg1"/>
                </a:solidFill>
                <a:latin typeface="Franklin Gothic Book" panose="020B0503020102020204" pitchFamily="34" charset="0"/>
              </a:rPr>
              <a:t>Maintaining the emotional core of the family</a:t>
            </a:r>
          </a:p>
          <a:p>
            <a:pPr algn="ctr"/>
            <a:endParaRPr lang="en-US" sz="2800" b="0" kern="0" dirty="0">
              <a:solidFill>
                <a:schemeClr val="bg1"/>
              </a:solidFill>
              <a:latin typeface="Franklin Gothic Book" panose="020B0503020102020204" pitchFamily="34" charset="0"/>
            </a:endParaRPr>
          </a:p>
          <a:p>
            <a:pPr algn="ctr"/>
            <a:r>
              <a:rPr lang="en-US" sz="3200" u="sng" kern="0" dirty="0">
                <a:solidFill>
                  <a:schemeClr val="accent1"/>
                </a:solidFill>
                <a:latin typeface="Franklin Gothic Book" panose="020B0503020102020204" pitchFamily="34" charset="0"/>
              </a:rPr>
              <a:t>Career Sacrifices</a:t>
            </a:r>
          </a:p>
          <a:p>
            <a:pPr algn="ctr"/>
            <a:r>
              <a:rPr lang="en-US" sz="2800" b="0" kern="0" dirty="0">
                <a:solidFill>
                  <a:schemeClr val="bg1"/>
                </a:solidFill>
                <a:latin typeface="Franklin Gothic Book" panose="020B0503020102020204" pitchFamily="34" charset="0"/>
              </a:rPr>
              <a:t>Frequent relocations disrupting professional advancements </a:t>
            </a:r>
          </a:p>
          <a:p>
            <a:pPr algn="ctr"/>
            <a:endParaRPr lang="en-US" sz="2800" b="0" kern="0" dirty="0">
              <a:solidFill>
                <a:schemeClr val="bg1"/>
              </a:solidFill>
              <a:latin typeface="Franklin Gothic Book" panose="020B0503020102020204" pitchFamily="34" charset="0"/>
            </a:endParaRPr>
          </a:p>
          <a:p>
            <a:pPr algn="ctr"/>
            <a:r>
              <a:rPr lang="en-US" sz="3200" u="sng" kern="0" dirty="0">
                <a:solidFill>
                  <a:schemeClr val="accent1"/>
                </a:solidFill>
                <a:latin typeface="Franklin Gothic Book" panose="020B0503020102020204" pitchFamily="34" charset="0"/>
              </a:rPr>
              <a:t>Community Building</a:t>
            </a:r>
          </a:p>
          <a:p>
            <a:pPr algn="ctr"/>
            <a:r>
              <a:rPr lang="en-US" sz="2800" b="0" kern="0" dirty="0">
                <a:solidFill>
                  <a:schemeClr val="bg1"/>
                </a:solidFill>
                <a:latin typeface="Franklin Gothic Book" panose="020B0503020102020204" pitchFamily="34" charset="0"/>
              </a:rPr>
              <a:t>Creating support networks from scratch with each move</a:t>
            </a:r>
          </a:p>
          <a:p>
            <a:pPr algn="ctr"/>
            <a:endParaRPr lang="en-US" sz="2800" b="0" kern="0" dirty="0">
              <a:solidFill>
                <a:schemeClr val="bg1"/>
              </a:solidFill>
              <a:latin typeface="Franklin Gothic Book" panose="020B0503020102020204" pitchFamily="34" charset="0"/>
            </a:endParaRPr>
          </a:p>
          <a:p>
            <a:pPr algn="ctr"/>
            <a:r>
              <a:rPr lang="en-US" sz="3200" u="sng" kern="0" dirty="0">
                <a:solidFill>
                  <a:schemeClr val="accent1"/>
                </a:solidFill>
                <a:latin typeface="Franklin Gothic Book" panose="020B0503020102020204" pitchFamily="34" charset="0"/>
              </a:rPr>
              <a:t>Home Management</a:t>
            </a:r>
          </a:p>
          <a:p>
            <a:pPr algn="ctr"/>
            <a:r>
              <a:rPr lang="en-US" sz="2800" b="0" kern="0" dirty="0">
                <a:solidFill>
                  <a:schemeClr val="bg1"/>
                </a:solidFill>
                <a:latin typeface="Franklin Gothic Book" panose="020B0503020102020204" pitchFamily="34" charset="0"/>
              </a:rPr>
              <a:t>Solo parenting and household responsibilities during deployments</a:t>
            </a:r>
          </a:p>
          <a:p>
            <a:endParaRPr lang="en-US" sz="2800" kern="0" dirty="0">
              <a:solidFill>
                <a:schemeClr val="bg1"/>
              </a:solidFill>
              <a:latin typeface="Calibri"/>
            </a:endParaRPr>
          </a:p>
        </p:txBody>
      </p:sp>
      <p:pic>
        <p:nvPicPr>
          <p:cNvPr id="4" name="Picture 3">
            <a:extLst>
              <a:ext uri="{FF2B5EF4-FFF2-40B4-BE49-F238E27FC236}">
                <a16:creationId xmlns:a16="http://schemas.microsoft.com/office/drawing/2014/main" id="{D36B0730-6219-FF08-B368-F91984B4372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72627" y="8104010"/>
            <a:ext cx="1976831" cy="1976831"/>
          </a:xfrm>
          <a:prstGeom prst="rect">
            <a:avLst/>
          </a:prstGeom>
        </p:spPr>
      </p:pic>
      <p:cxnSp>
        <p:nvCxnSpPr>
          <p:cNvPr id="5" name="Straight Connector 4">
            <a:extLst>
              <a:ext uri="{FF2B5EF4-FFF2-40B4-BE49-F238E27FC236}">
                <a16:creationId xmlns:a16="http://schemas.microsoft.com/office/drawing/2014/main" id="{E63E4FAB-0857-07FD-5C60-4BC67DF5D7BD}"/>
              </a:ext>
              <a:ext uri="{C183D7F6-B498-43B3-948B-1728B52AA6E4}">
                <adec:decorative xmlns:adec="http://schemas.microsoft.com/office/drawing/2017/decorative" val="1"/>
              </a:ext>
            </a:extLst>
          </p:cNvPr>
          <p:cNvCxnSpPr>
            <a:cxnSpLocks/>
          </p:cNvCxnSpPr>
          <p:nvPr/>
        </p:nvCxnSpPr>
        <p:spPr>
          <a:xfrm flipH="1">
            <a:off x="658419" y="1504605"/>
            <a:ext cx="8825408" cy="0"/>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3BA52B84-1FEC-A5FF-04AD-2D8862831C49}"/>
              </a:ext>
            </a:extLst>
          </p:cNvPr>
          <p:cNvSpPr txBox="1"/>
          <p:nvPr/>
        </p:nvSpPr>
        <p:spPr>
          <a:xfrm>
            <a:off x="758731" y="9226163"/>
            <a:ext cx="11333018" cy="400110"/>
          </a:xfrm>
          <a:prstGeom prst="rect">
            <a:avLst/>
          </a:prstGeom>
          <a:noFill/>
        </p:spPr>
        <p:txBody>
          <a:bodyPr wrap="square">
            <a:spAutoFit/>
          </a:bodyPr>
          <a:lstStyle/>
          <a:p>
            <a:r>
              <a:rPr lang="en-US" sz="2000" b="1" kern="0" dirty="0">
                <a:solidFill>
                  <a:schemeClr val="bg1"/>
                </a:solidFill>
                <a:latin typeface="Futura" panose="02020800000000000000"/>
                <a:ea typeface="Calibri"/>
              </a:rPr>
              <a:t>Military spouse face an average of 8-12 moves during a 20-year military career. </a:t>
            </a:r>
            <a:endParaRPr lang="en-US" sz="2000" b="0" kern="0" dirty="0">
              <a:solidFill>
                <a:srgbClr val="054159"/>
              </a:solidFill>
              <a:latin typeface="+mn-lt"/>
              <a:ea typeface="Calibri"/>
            </a:endParaRPr>
          </a:p>
        </p:txBody>
      </p:sp>
      <p:cxnSp>
        <p:nvCxnSpPr>
          <p:cNvPr id="8" name="Straight Connector 7">
            <a:extLst>
              <a:ext uri="{FF2B5EF4-FFF2-40B4-BE49-F238E27FC236}">
                <a16:creationId xmlns:a16="http://schemas.microsoft.com/office/drawing/2014/main" id="{D4595D32-794E-DC06-CFF9-039C009E6FD1}"/>
              </a:ext>
              <a:ext uri="{C183D7F6-B498-43B3-948B-1728B52AA6E4}">
                <adec:decorative xmlns:adec="http://schemas.microsoft.com/office/drawing/2017/decorative" val="1"/>
              </a:ext>
            </a:extLst>
          </p:cNvPr>
          <p:cNvCxnSpPr/>
          <p:nvPr/>
        </p:nvCxnSpPr>
        <p:spPr>
          <a:xfrm flipH="1">
            <a:off x="568035" y="9957629"/>
            <a:ext cx="15604592" cy="0"/>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Oval 8">
            <a:extLst>
              <a:ext uri="{FF2B5EF4-FFF2-40B4-BE49-F238E27FC236}">
                <a16:creationId xmlns:a16="http://schemas.microsoft.com/office/drawing/2014/main" id="{4E64D8EF-3BF5-E1FE-F16F-73E7EAAD2C60}"/>
              </a:ext>
              <a:ext uri="{C183D7F6-B498-43B3-948B-1728B52AA6E4}">
                <adec:decorative xmlns:adec="http://schemas.microsoft.com/office/drawing/2017/decorative" val="1"/>
              </a:ext>
            </a:extLst>
          </p:cNvPr>
          <p:cNvSpPr/>
          <p:nvPr/>
        </p:nvSpPr>
        <p:spPr>
          <a:xfrm>
            <a:off x="10741543" y="1217739"/>
            <a:ext cx="6322427" cy="6975838"/>
          </a:xfrm>
          <a:prstGeom prst="ellipse">
            <a:avLst/>
          </a:prstGeom>
          <a:blipFill dpi="0"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A97ECDE4-7973-3A8A-69A9-13E40047765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2049" y="660727"/>
            <a:ext cx="8166460" cy="8358611"/>
          </a:xfrm>
          <a:prstGeom prst="rect">
            <a:avLst/>
          </a:prstGeom>
        </p:spPr>
      </p:pic>
    </p:spTree>
    <p:extLst>
      <p:ext uri="{BB962C8B-B14F-4D97-AF65-F5344CB8AC3E}">
        <p14:creationId xmlns:p14="http://schemas.microsoft.com/office/powerpoint/2010/main" val="135013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47EE-B650-D7D6-41D8-D2B045F823DE}"/>
              </a:ext>
            </a:extLst>
          </p:cNvPr>
          <p:cNvSpPr txBox="1">
            <a:spLocks/>
          </p:cNvSpPr>
          <p:nvPr/>
        </p:nvSpPr>
        <p:spPr>
          <a:xfrm>
            <a:off x="2212320" y="460909"/>
            <a:ext cx="11256937" cy="1067220"/>
          </a:xfrm>
          <a:prstGeom prst="rect">
            <a:avLst/>
          </a:prstGeom>
        </p:spPr>
        <p:txBody>
          <a:bodyPr/>
          <a:lstStyle>
            <a:lvl1pPr algn="l" defTabSz="1371600" rtl="0" eaLnBrk="1" latinLnBrk="0" hangingPunct="1">
              <a:lnSpc>
                <a:spcPct val="90000"/>
              </a:lnSpc>
              <a:spcBef>
                <a:spcPct val="0"/>
              </a:spcBef>
              <a:buNone/>
              <a:defRPr sz="6600" kern="1200">
                <a:solidFill>
                  <a:schemeClr val="bg1"/>
                </a:solidFill>
                <a:latin typeface="+mj-lt"/>
                <a:ea typeface="+mj-ea"/>
                <a:cs typeface="+mj-cs"/>
              </a:defRPr>
            </a:lvl1pPr>
          </a:lstStyle>
          <a:p>
            <a:r>
              <a:rPr lang="en-US" dirty="0"/>
              <a:t>Reintegration Challenges</a:t>
            </a:r>
          </a:p>
        </p:txBody>
      </p:sp>
      <p:pic>
        <p:nvPicPr>
          <p:cNvPr id="4" name="Picture 3">
            <a:extLst>
              <a:ext uri="{FF2B5EF4-FFF2-40B4-BE49-F238E27FC236}">
                <a16:creationId xmlns:a16="http://schemas.microsoft.com/office/drawing/2014/main" id="{24BF6A09-8DCA-7518-7C83-3DC27B82FD1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2627" y="8104010"/>
            <a:ext cx="1976831" cy="1976831"/>
          </a:xfrm>
          <a:prstGeom prst="rect">
            <a:avLst/>
          </a:prstGeom>
        </p:spPr>
      </p:pic>
      <p:cxnSp>
        <p:nvCxnSpPr>
          <p:cNvPr id="5" name="Straight Connector 4">
            <a:extLst>
              <a:ext uri="{FF2B5EF4-FFF2-40B4-BE49-F238E27FC236}">
                <a16:creationId xmlns:a16="http://schemas.microsoft.com/office/drawing/2014/main" id="{0621AED8-C73C-F0EE-9D5F-3841CDBC7A2E}"/>
              </a:ext>
              <a:ext uri="{C183D7F6-B498-43B3-948B-1728B52AA6E4}">
                <adec:decorative xmlns:adec="http://schemas.microsoft.com/office/drawing/2017/decorative" val="1"/>
              </a:ext>
            </a:extLst>
          </p:cNvPr>
          <p:cNvCxnSpPr>
            <a:cxnSpLocks/>
          </p:cNvCxnSpPr>
          <p:nvPr/>
        </p:nvCxnSpPr>
        <p:spPr>
          <a:xfrm flipH="1">
            <a:off x="2490182" y="1688408"/>
            <a:ext cx="8799186" cy="0"/>
          </a:xfrm>
          <a:prstGeom prst="line">
            <a:avLst/>
          </a:prstGeom>
          <a:ln w="38100">
            <a:solidFill>
              <a:srgbClr val="BE1E2C"/>
            </a:solidFill>
          </a:ln>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9B45B8D7-DF79-C636-9D80-4D902E51374E}"/>
              </a:ext>
              <a:ext uri="{C183D7F6-B498-43B3-948B-1728B52AA6E4}">
                <adec:decorative xmlns:adec="http://schemas.microsoft.com/office/drawing/2017/decorative" val="1"/>
              </a:ext>
            </a:extLst>
          </p:cNvPr>
          <p:cNvCxnSpPr/>
          <p:nvPr/>
        </p:nvCxnSpPr>
        <p:spPr>
          <a:xfrm flipH="1">
            <a:off x="568035" y="9957629"/>
            <a:ext cx="15604592" cy="0"/>
          </a:xfrm>
          <a:prstGeom prst="line">
            <a:avLst/>
          </a:prstGeom>
          <a:ln w="19050"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4" name="Graphic 13" descr="Downstairs with solid fill">
            <a:extLst>
              <a:ext uri="{FF2B5EF4-FFF2-40B4-BE49-F238E27FC236}">
                <a16:creationId xmlns:a16="http://schemas.microsoft.com/office/drawing/2014/main" id="{8181EECB-775A-99BC-CAEB-5D69C2A8E6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8542" y="2029578"/>
            <a:ext cx="8003972" cy="8003972"/>
          </a:xfrm>
          <a:prstGeom prst="rect">
            <a:avLst/>
          </a:prstGeom>
        </p:spPr>
      </p:pic>
      <p:sp>
        <p:nvSpPr>
          <p:cNvPr id="15" name="TextBox 14">
            <a:extLst>
              <a:ext uri="{FF2B5EF4-FFF2-40B4-BE49-F238E27FC236}">
                <a16:creationId xmlns:a16="http://schemas.microsoft.com/office/drawing/2014/main" id="{80892AC9-2388-9C3F-6FC6-9CACDACB6D5F}"/>
              </a:ext>
            </a:extLst>
          </p:cNvPr>
          <p:cNvSpPr txBox="1"/>
          <p:nvPr/>
        </p:nvSpPr>
        <p:spPr>
          <a:xfrm>
            <a:off x="990928" y="2116070"/>
            <a:ext cx="10668000" cy="984885"/>
          </a:xfrm>
          <a:prstGeom prst="rect">
            <a:avLst/>
          </a:prstGeom>
          <a:noFill/>
        </p:spPr>
        <p:txBody>
          <a:bodyPr wrap="square" rtlCol="0">
            <a:spAutoFit/>
          </a:bodyPr>
          <a:lstStyle/>
          <a:p>
            <a:r>
              <a:rPr lang="en-US" sz="2000" u="sng" dirty="0">
                <a:solidFill>
                  <a:schemeClr val="accent1"/>
                </a:solidFill>
                <a:latin typeface="+mj-lt"/>
              </a:rPr>
              <a:t>Role Renegotiation </a:t>
            </a:r>
          </a:p>
          <a:p>
            <a:endParaRPr lang="en-US" dirty="0">
              <a:solidFill>
                <a:schemeClr val="bg2"/>
              </a:solidFill>
            </a:endParaRPr>
          </a:p>
          <a:p>
            <a:r>
              <a:rPr lang="en-US" sz="2000" dirty="0">
                <a:solidFill>
                  <a:schemeClr val="bg2"/>
                </a:solidFill>
                <a:latin typeface="+mj-lt"/>
              </a:rPr>
              <a:t>During deployments, family members adapt to new roles and responsibilities. </a:t>
            </a:r>
          </a:p>
        </p:txBody>
      </p:sp>
      <p:sp>
        <p:nvSpPr>
          <p:cNvPr id="16" name="TextBox 15">
            <a:extLst>
              <a:ext uri="{FF2B5EF4-FFF2-40B4-BE49-F238E27FC236}">
                <a16:creationId xmlns:a16="http://schemas.microsoft.com/office/drawing/2014/main" id="{4448BFCD-C4A6-6C71-9BC3-4225B23B5FBE}"/>
              </a:ext>
            </a:extLst>
          </p:cNvPr>
          <p:cNvSpPr txBox="1"/>
          <p:nvPr/>
        </p:nvSpPr>
        <p:spPr>
          <a:xfrm>
            <a:off x="3343827" y="3475403"/>
            <a:ext cx="12999258" cy="984885"/>
          </a:xfrm>
          <a:prstGeom prst="rect">
            <a:avLst/>
          </a:prstGeom>
          <a:noFill/>
        </p:spPr>
        <p:txBody>
          <a:bodyPr wrap="square" rtlCol="0">
            <a:spAutoFit/>
          </a:bodyPr>
          <a:lstStyle/>
          <a:p>
            <a:r>
              <a:rPr lang="en-US" sz="2000" u="sng" dirty="0">
                <a:solidFill>
                  <a:schemeClr val="accent1"/>
                </a:solidFill>
                <a:latin typeface="+mj-lt"/>
              </a:rPr>
              <a:t>Communication Gaps</a:t>
            </a:r>
          </a:p>
          <a:p>
            <a:endParaRPr lang="en-US" dirty="0">
              <a:solidFill>
                <a:schemeClr val="bg2"/>
              </a:solidFill>
            </a:endParaRPr>
          </a:p>
          <a:p>
            <a:r>
              <a:rPr lang="en-US" sz="2000" dirty="0">
                <a:solidFill>
                  <a:schemeClr val="bg2"/>
                </a:solidFill>
                <a:latin typeface="+mj-lt"/>
              </a:rPr>
              <a:t>Veterans may struggle to discuss experiences while families may not know how to ask or listen. </a:t>
            </a:r>
          </a:p>
        </p:txBody>
      </p:sp>
      <p:sp>
        <p:nvSpPr>
          <p:cNvPr id="17" name="TextBox 16">
            <a:extLst>
              <a:ext uri="{FF2B5EF4-FFF2-40B4-BE49-F238E27FC236}">
                <a16:creationId xmlns:a16="http://schemas.microsoft.com/office/drawing/2014/main" id="{2489A87D-C4A5-481E-3894-CB9E2166491D}"/>
              </a:ext>
            </a:extLst>
          </p:cNvPr>
          <p:cNvSpPr txBox="1"/>
          <p:nvPr/>
        </p:nvSpPr>
        <p:spPr>
          <a:xfrm>
            <a:off x="4919485" y="4556349"/>
            <a:ext cx="10668000" cy="1600438"/>
          </a:xfrm>
          <a:prstGeom prst="rect">
            <a:avLst/>
          </a:prstGeom>
          <a:noFill/>
        </p:spPr>
        <p:txBody>
          <a:bodyPr wrap="square" rtlCol="0">
            <a:spAutoFit/>
          </a:bodyPr>
          <a:lstStyle/>
          <a:p>
            <a:r>
              <a:rPr lang="en-US" sz="2000" u="sng" dirty="0">
                <a:solidFill>
                  <a:schemeClr val="accent1"/>
                </a:solidFill>
                <a:latin typeface="+mj-lt"/>
              </a:rPr>
              <a:t>Different Time Perceptions</a:t>
            </a:r>
          </a:p>
          <a:p>
            <a:endParaRPr lang="en-US" dirty="0">
              <a:solidFill>
                <a:schemeClr val="bg2"/>
              </a:solidFill>
            </a:endParaRPr>
          </a:p>
          <a:p>
            <a:r>
              <a:rPr lang="en-US" sz="2000" dirty="0">
                <a:solidFill>
                  <a:schemeClr val="bg2"/>
                </a:solidFill>
                <a:latin typeface="+mj-lt"/>
              </a:rPr>
              <a:t>Life continued for both the service member and family during separation, creating disconnects in shared experience. Children grew, relationships evolved, and priorities shifted. </a:t>
            </a:r>
          </a:p>
        </p:txBody>
      </p:sp>
      <p:sp>
        <p:nvSpPr>
          <p:cNvPr id="18" name="TextBox 17">
            <a:extLst>
              <a:ext uri="{FF2B5EF4-FFF2-40B4-BE49-F238E27FC236}">
                <a16:creationId xmlns:a16="http://schemas.microsoft.com/office/drawing/2014/main" id="{5D610854-B069-198D-5B34-01AC0118B328}"/>
              </a:ext>
            </a:extLst>
          </p:cNvPr>
          <p:cNvSpPr txBox="1"/>
          <p:nvPr/>
        </p:nvSpPr>
        <p:spPr>
          <a:xfrm>
            <a:off x="6193115" y="6252848"/>
            <a:ext cx="10668000" cy="1600438"/>
          </a:xfrm>
          <a:prstGeom prst="rect">
            <a:avLst/>
          </a:prstGeom>
          <a:noFill/>
        </p:spPr>
        <p:txBody>
          <a:bodyPr wrap="square" rtlCol="0">
            <a:spAutoFit/>
          </a:bodyPr>
          <a:lstStyle/>
          <a:p>
            <a:r>
              <a:rPr lang="en-US" sz="2000" u="sng" dirty="0">
                <a:solidFill>
                  <a:schemeClr val="accent1"/>
                </a:solidFill>
                <a:latin typeface="+mj-lt"/>
              </a:rPr>
              <a:t>Intimacy Rebuilding</a:t>
            </a:r>
          </a:p>
          <a:p>
            <a:endParaRPr lang="en-US" dirty="0">
              <a:solidFill>
                <a:schemeClr val="bg2"/>
              </a:solidFill>
            </a:endParaRPr>
          </a:p>
          <a:p>
            <a:r>
              <a:rPr lang="en-US" sz="2000" dirty="0">
                <a:solidFill>
                  <a:schemeClr val="bg2"/>
                </a:solidFill>
                <a:latin typeface="+mj-lt"/>
              </a:rPr>
              <a:t>Physical and emotional intimacy requires patience to rebuild. Trauma, medication side effects, and emotional numbing can complicate this essential reconnection process. </a:t>
            </a:r>
          </a:p>
        </p:txBody>
      </p:sp>
    </p:spTree>
    <p:extLst>
      <p:ext uri="{BB962C8B-B14F-4D97-AF65-F5344CB8AC3E}">
        <p14:creationId xmlns:p14="http://schemas.microsoft.com/office/powerpoint/2010/main" val="1710559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5392-3207-ADEE-4C01-5E4C3611E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D138DC-6550-1358-DEEF-CF0EAF54482A}"/>
              </a:ext>
            </a:extLst>
          </p:cNvPr>
          <p:cNvSpPr txBox="1">
            <a:spLocks/>
          </p:cNvSpPr>
          <p:nvPr/>
        </p:nvSpPr>
        <p:spPr>
          <a:xfrm>
            <a:off x="3307677" y="596493"/>
            <a:ext cx="10994248" cy="1381421"/>
          </a:xfrm>
          <a:prstGeom prst="rect">
            <a:avLst/>
          </a:prstGeom>
        </p:spPr>
        <p:txBody>
          <a:bodyPr wrap="square" lIns="0" tIns="0" rIns="0" bIns="0">
            <a:normAutofit fontScale="67500" lnSpcReduction="20000"/>
          </a:bodyPr>
          <a:lstStyle>
            <a:lvl1pPr>
              <a:defRPr sz="7000" b="1" i="0">
                <a:solidFill>
                  <a:srgbClr val="74E6D9"/>
                </a:solidFill>
                <a:latin typeface="Arial Narrow"/>
                <a:ea typeface="+mj-ea"/>
                <a:cs typeface="Arial Narrow"/>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0" b="1" i="0" u="none" strike="noStrike" kern="0" cap="none" spc="0" normalizeH="0" baseline="0" noProof="0" dirty="0">
                <a:ln>
                  <a:noFill/>
                </a:ln>
                <a:solidFill>
                  <a:sysClr val="window" lastClr="FFFFFF"/>
                </a:solidFill>
                <a:effectLst/>
                <a:uLnTx/>
                <a:uFillTx/>
                <a:latin typeface="Futura" panose="02020800000000000000"/>
                <a:ea typeface="+mj-ea"/>
              </a:rPr>
              <a:t>Invisible Wounds: PTSD in the Family Context </a:t>
            </a:r>
          </a:p>
        </p:txBody>
      </p:sp>
      <p:cxnSp>
        <p:nvCxnSpPr>
          <p:cNvPr id="4" name="Straight Connector 3">
            <a:extLst>
              <a:ext uri="{FF2B5EF4-FFF2-40B4-BE49-F238E27FC236}">
                <a16:creationId xmlns:a16="http://schemas.microsoft.com/office/drawing/2014/main" id="{7C65D6C0-5CBA-0C9F-9947-47475B896948}"/>
              </a:ext>
              <a:ext uri="{C183D7F6-B498-43B3-948B-1728B52AA6E4}">
                <adec:decorative xmlns:adec="http://schemas.microsoft.com/office/drawing/2017/decorative" val="1"/>
              </a:ext>
            </a:extLst>
          </p:cNvPr>
          <p:cNvCxnSpPr>
            <a:cxnSpLocks/>
          </p:cNvCxnSpPr>
          <p:nvPr/>
        </p:nvCxnSpPr>
        <p:spPr>
          <a:xfrm flipH="1">
            <a:off x="3335219" y="1987818"/>
            <a:ext cx="10939164" cy="27542"/>
          </a:xfrm>
          <a:prstGeom prst="line">
            <a:avLst/>
          </a:prstGeom>
          <a:noFill/>
          <a:ln w="38100" cap="flat" cmpd="sng" algn="ctr">
            <a:solidFill>
              <a:srgbClr val="BE1E2C"/>
            </a:solidFill>
            <a:prstDash val="solid"/>
          </a:ln>
          <a:effectLst/>
        </p:spPr>
      </p:cxnSp>
      <p:pic>
        <p:nvPicPr>
          <p:cNvPr id="5" name="Picture 4">
            <a:extLst>
              <a:ext uri="{FF2B5EF4-FFF2-40B4-BE49-F238E27FC236}">
                <a16:creationId xmlns:a16="http://schemas.microsoft.com/office/drawing/2014/main" id="{0CCC97A7-D0E7-7F8E-B417-C5206165D1AD}"/>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25047" y="7958032"/>
            <a:ext cx="2049153" cy="2049153"/>
          </a:xfrm>
          <a:prstGeom prst="rect">
            <a:avLst/>
          </a:prstGeom>
        </p:spPr>
      </p:pic>
      <p:sp>
        <p:nvSpPr>
          <p:cNvPr id="6" name="Content Placeholder 2">
            <a:extLst>
              <a:ext uri="{FF2B5EF4-FFF2-40B4-BE49-F238E27FC236}">
                <a16:creationId xmlns:a16="http://schemas.microsoft.com/office/drawing/2014/main" id="{D6BFAD7A-5013-F62C-AF7A-1B3CE4F9ED74}"/>
              </a:ext>
            </a:extLst>
          </p:cNvPr>
          <p:cNvSpPr txBox="1">
            <a:spLocks/>
          </p:cNvSpPr>
          <p:nvPr/>
        </p:nvSpPr>
        <p:spPr>
          <a:xfrm>
            <a:off x="2927787" y="2697126"/>
            <a:ext cx="11754027" cy="8056708"/>
          </a:xfrm>
          <a:prstGeom prst="rect">
            <a:avLst/>
          </a:prstGeom>
        </p:spPr>
        <p:txBody>
          <a:bodyPr wrap="square" lIns="0" tIns="0" rIns="0" bIns="0" anchor="t">
            <a:noAutofit/>
          </a:bodyPr>
          <a:lstStyle>
            <a:lvl1pPr marL="0">
              <a:defRPr sz="7000" b="1" i="0">
                <a:solidFill>
                  <a:srgbClr val="74E6D9"/>
                </a:solidFill>
                <a:latin typeface="Arial Narrow"/>
                <a:ea typeface="+mn-ea"/>
                <a:cs typeface="Arial Narrow"/>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defTabSz="914400">
              <a:spcBef>
                <a:spcPts val="500"/>
              </a:spcBef>
              <a:spcAft>
                <a:spcPts val="500"/>
              </a:spcAft>
            </a:pPr>
            <a:r>
              <a:rPr lang="en-US" sz="4000" kern="0" dirty="0">
                <a:solidFill>
                  <a:srgbClr val="C0504D">
                    <a:lumMod val="60000"/>
                    <a:lumOff val="40000"/>
                  </a:srgbClr>
                </a:solidFill>
                <a:latin typeface="Calibri"/>
                <a:cs typeface="+mn-cs"/>
              </a:rPr>
              <a:t>Veteran &amp; Service Member Experience</a:t>
            </a:r>
            <a:br>
              <a:rPr lang="en-US" sz="3800" kern="0" dirty="0">
                <a:solidFill>
                  <a:srgbClr val="C0504D">
                    <a:lumMod val="60000"/>
                    <a:lumOff val="40000"/>
                  </a:srgbClr>
                </a:solidFill>
                <a:latin typeface="Calibri"/>
                <a:cs typeface="+mn-cs"/>
              </a:rPr>
            </a:br>
            <a:r>
              <a:rPr lang="en-US" sz="3800" kern="0" dirty="0">
                <a:solidFill>
                  <a:prstClr val="white"/>
                </a:solidFill>
                <a:latin typeface="Calibri"/>
                <a:cs typeface="+mn-cs"/>
              </a:rPr>
              <a:t>Intrusive memories and nightmares</a:t>
            </a:r>
          </a:p>
          <a:p>
            <a:pPr algn="ctr" defTabSz="914400">
              <a:spcBef>
                <a:spcPts val="500"/>
              </a:spcBef>
              <a:spcAft>
                <a:spcPts val="500"/>
              </a:spcAft>
            </a:pPr>
            <a:r>
              <a:rPr lang="en-US" sz="3800" b="0" kern="0" dirty="0">
                <a:solidFill>
                  <a:prstClr val="white"/>
                </a:solidFill>
                <a:latin typeface="Calibri"/>
                <a:cs typeface="+mn-cs"/>
              </a:rPr>
              <a:t>Hypervigilance in public settings</a:t>
            </a:r>
          </a:p>
          <a:p>
            <a:pPr algn="ctr" defTabSz="914400">
              <a:spcBef>
                <a:spcPts val="500"/>
              </a:spcBef>
              <a:spcAft>
                <a:spcPts val="500"/>
              </a:spcAft>
            </a:pPr>
            <a:r>
              <a:rPr lang="en-US" sz="3800" b="0" kern="0" dirty="0">
                <a:solidFill>
                  <a:prstClr val="white"/>
                </a:solidFill>
                <a:latin typeface="Calibri"/>
                <a:cs typeface="+mn-cs"/>
              </a:rPr>
              <a:t>Emotional numbing to protect self and others</a:t>
            </a:r>
          </a:p>
          <a:p>
            <a:pPr algn="ctr" defTabSz="914400">
              <a:spcBef>
                <a:spcPts val="500"/>
              </a:spcBef>
              <a:spcAft>
                <a:spcPts val="500"/>
              </a:spcAft>
            </a:pPr>
            <a:r>
              <a:rPr lang="en-US" sz="3800" b="0" kern="0" dirty="0">
                <a:solidFill>
                  <a:prstClr val="white"/>
                </a:solidFill>
                <a:latin typeface="Calibri"/>
                <a:cs typeface="+mn-cs"/>
              </a:rPr>
              <a:t>Crying children make me angry</a:t>
            </a:r>
          </a:p>
          <a:p>
            <a:pPr algn="ctr" defTabSz="914400">
              <a:spcBef>
                <a:spcPts val="500"/>
              </a:spcBef>
              <a:spcAft>
                <a:spcPts val="500"/>
              </a:spcAft>
            </a:pPr>
            <a:r>
              <a:rPr lang="en-US" sz="3800" kern="0" dirty="0">
                <a:solidFill>
                  <a:srgbClr val="C0504D">
                    <a:lumMod val="60000"/>
                    <a:lumOff val="40000"/>
                  </a:srgbClr>
                </a:solidFill>
                <a:latin typeface="Calibri"/>
              </a:rPr>
              <a:t>PTSD affects the entire family system, not just the veteran</a:t>
            </a:r>
            <a:endParaRPr lang="en-US" sz="3800" b="0" kern="0" dirty="0">
              <a:solidFill>
                <a:prstClr val="white"/>
              </a:solidFill>
              <a:latin typeface="Calibri"/>
            </a:endParaRPr>
          </a:p>
        </p:txBody>
      </p:sp>
      <p:pic>
        <p:nvPicPr>
          <p:cNvPr id="9" name="Picture 8">
            <a:extLst>
              <a:ext uri="{FF2B5EF4-FFF2-40B4-BE49-F238E27FC236}">
                <a16:creationId xmlns:a16="http://schemas.microsoft.com/office/drawing/2014/main" id="{1AF5BB4E-6933-7695-2A21-E913AD9866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76500">
            <a:off x="1290090" y="7875155"/>
            <a:ext cx="14241595" cy="5542054"/>
          </a:xfrm>
          <a:prstGeom prst="rect">
            <a:avLst/>
          </a:prstGeom>
        </p:spPr>
      </p:pic>
      <p:sp>
        <p:nvSpPr>
          <p:cNvPr id="7" name="Rectangle 6">
            <a:extLst>
              <a:ext uri="{FF2B5EF4-FFF2-40B4-BE49-F238E27FC236}">
                <a16:creationId xmlns:a16="http://schemas.microsoft.com/office/drawing/2014/main" id="{3FEB76F7-EAC5-4CB5-BBF7-15D6D7C263FD}"/>
              </a:ext>
            </a:extLst>
          </p:cNvPr>
          <p:cNvSpPr/>
          <p:nvPr/>
        </p:nvSpPr>
        <p:spPr>
          <a:xfrm>
            <a:off x="5858488" y="7429495"/>
            <a:ext cx="5892624" cy="86968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i="1" dirty="0">
                <a:solidFill>
                  <a:schemeClr val="tx1"/>
                </a:solidFill>
                <a:ea typeface="Calibri"/>
                <a:cs typeface="Calibri"/>
              </a:rPr>
              <a:t>ACTIVITY!</a:t>
            </a:r>
          </a:p>
        </p:txBody>
      </p:sp>
    </p:spTree>
    <p:extLst>
      <p:ext uri="{BB962C8B-B14F-4D97-AF65-F5344CB8AC3E}">
        <p14:creationId xmlns:p14="http://schemas.microsoft.com/office/powerpoint/2010/main" val="218704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TVC Brand 25">
      <a:dk1>
        <a:srgbClr val="282560"/>
      </a:dk1>
      <a:lt1>
        <a:srgbClr val="FFFFFF"/>
      </a:lt1>
      <a:dk2>
        <a:srgbClr val="282560"/>
      </a:dk2>
      <a:lt2>
        <a:srgbClr val="FFFFFF"/>
      </a:lt2>
      <a:accent1>
        <a:srgbClr val="BF232E"/>
      </a:accent1>
      <a:accent2>
        <a:srgbClr val="1A52A1"/>
      </a:accent2>
      <a:accent3>
        <a:srgbClr val="EBC455"/>
      </a:accent3>
      <a:accent4>
        <a:srgbClr val="67B583"/>
      </a:accent4>
      <a:accent5>
        <a:srgbClr val="A692C5"/>
      </a:accent5>
      <a:accent6>
        <a:srgbClr val="8A2C29"/>
      </a:accent6>
      <a:hlink>
        <a:srgbClr val="4994D0"/>
      </a:hlink>
      <a:folHlink>
        <a:srgbClr val="DE9150"/>
      </a:folHlink>
    </a:clrScheme>
    <a:fontScheme name="TVC Brand 25">
      <a:majorFont>
        <a:latin typeface="Futura"/>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d2d145-5fcc-4e99-b719-5268a408847e">
      <Terms xmlns="http://schemas.microsoft.com/office/infopath/2007/PartnerControls"/>
    </lcf76f155ced4ddcb4097134ff3c332f>
    <TaxCatchAll xmlns="e086b27c-060b-453d-9bc0-75857ea75a9c"/>
    <Comments xmlns="a9d2d145-5fcc-4e99-b719-5268a408847e" xsi:nil="true"/>
    <Date xmlns="a9d2d145-5fcc-4e99-b719-5268a408847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3A35D605431A468591E5414CFA6ABA" ma:contentTypeVersion="21" ma:contentTypeDescription="Create a new document." ma:contentTypeScope="" ma:versionID="32e7e80a822aa52e87d77195e616b65b">
  <xsd:schema xmlns:xsd="http://www.w3.org/2001/XMLSchema" xmlns:xs="http://www.w3.org/2001/XMLSchema" xmlns:p="http://schemas.microsoft.com/office/2006/metadata/properties" xmlns:ns2="e086b27c-060b-453d-9bc0-75857ea75a9c" xmlns:ns3="a9d2d145-5fcc-4e99-b719-5268a408847e" targetNamespace="http://schemas.microsoft.com/office/2006/metadata/properties" ma:root="true" ma:fieldsID="f8d62e223767558ef9125653bbb03763" ns2:_="" ns3:_="">
    <xsd:import namespace="e086b27c-060b-453d-9bc0-75857ea75a9c"/>
    <xsd:import namespace="a9d2d145-5fcc-4e99-b719-5268a408847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Date"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element ref="ns3: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86b27c-060b-453d-9bc0-75857ea75a9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d4877ac2-f9d7-4b2b-b407-b807d3bb8baf}" ma:internalName="TaxCatchAll" ma:showField="CatchAllData" ma:web="e086b27c-060b-453d-9bc0-75857ea75a9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9d2d145-5fcc-4e99-b719-5268a408847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Date" ma:index="21" nillable="true" ma:displayName="Date " ma:format="DateOnly" ma:internalName="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7ea9a49-bbb9-43f8-adb1-48e98d8393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element name="Comments" ma:index="28" nillable="true" ma:displayName="Comments" ma:format="Dropdown" ma:internalName="Comment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A76738-5308-48D1-9202-D9F7ABD15EE2}">
  <ds:schemaRefs>
    <ds:schemaRef ds:uri="http://purl.org/dc/elements/1.1/"/>
    <ds:schemaRef ds:uri="e086b27c-060b-453d-9bc0-75857ea75a9c"/>
    <ds:schemaRef ds:uri="http://purl.org/dc/terms/"/>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dcmitype/"/>
    <ds:schemaRef ds:uri="http://schemas.openxmlformats.org/package/2006/metadata/core-properties"/>
    <ds:schemaRef ds:uri="a9d2d145-5fcc-4e99-b719-5268a408847e"/>
  </ds:schemaRefs>
</ds:datastoreItem>
</file>

<file path=customXml/itemProps2.xml><?xml version="1.0" encoding="utf-8"?>
<ds:datastoreItem xmlns:ds="http://schemas.openxmlformats.org/officeDocument/2006/customXml" ds:itemID="{35575984-ABD7-4B50-B3E0-556194623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86b27c-060b-453d-9bc0-75857ea75a9c"/>
    <ds:schemaRef ds:uri="a9d2d145-5fcc-4e99-b719-5268a4088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553959-AD3A-4645-A29B-6688A6B0E1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4298</TotalTime>
  <Words>1344</Words>
  <Application>Microsoft Office PowerPoint</Application>
  <PresentationFormat>Custom</PresentationFormat>
  <Paragraphs>230</Paragraphs>
  <Slides>27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Roboto Mono Medium</vt:lpstr>
      <vt:lpstr>Tw Cen MT</vt:lpstr>
      <vt:lpstr>Calibri</vt:lpstr>
      <vt:lpstr>Futura</vt:lpstr>
      <vt:lpstr>Aptos</vt:lpstr>
      <vt:lpstr>Franklin Gothic Book</vt:lpstr>
      <vt:lpstr>Roboto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Crystal Whalon</dc:creator>
  <cp:lastModifiedBy>Gary Medina</cp:lastModifiedBy>
  <cp:revision>9</cp:revision>
  <dcterms:created xsi:type="dcterms:W3CDTF">2025-05-13T19:55:59Z</dcterms:created>
  <dcterms:modified xsi:type="dcterms:W3CDTF">2025-06-25T20:01:17Z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0x010100173A35D605431A468591E5414CFA6ABA</vt:lpwstr>
  </property>
  <property fmtid="{D5CDD505-2E9C-101B-9397-08002B2CF9AE}" pid="3" name="MediaServiceImageTags">
    <vt:lpwstr/>
  </property>
</Properties>
</file>