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416" r:id="rId5"/>
    <p:sldId id="334" r:id="rId6"/>
    <p:sldId id="411" r:id="rId7"/>
    <p:sldId id="398" r:id="rId8"/>
    <p:sldId id="420" r:id="rId9"/>
    <p:sldId id="431" r:id="rId10"/>
    <p:sldId id="428" r:id="rId11"/>
    <p:sldId id="429" r:id="rId12"/>
    <p:sldId id="426" r:id="rId13"/>
    <p:sldId id="417" r:id="rId14"/>
    <p:sldId id="400" r:id="rId15"/>
    <p:sldId id="415" r:id="rId16"/>
    <p:sldId id="430" r:id="rId17"/>
    <p:sldId id="3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48" userDrawn="1">
          <p15:clr>
            <a:srgbClr val="A4A3A4"/>
          </p15:clr>
        </p15:guide>
        <p15:guide id="4" pos="70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1272" userDrawn="1">
          <p15:clr>
            <a:srgbClr val="A4A3A4"/>
          </p15:clr>
        </p15:guide>
        <p15:guide id="8" orient="horz" pos="1584" userDrawn="1">
          <p15:clr>
            <a:srgbClr val="A4A3A4"/>
          </p15:clr>
        </p15:guide>
        <p15:guide id="9" pos="960" userDrawn="1">
          <p15:clr>
            <a:srgbClr val="A4A3A4"/>
          </p15:clr>
        </p15:guide>
        <p15:guide id="10" orient="horz" pos="3648" userDrawn="1">
          <p15:clr>
            <a:srgbClr val="A4A3A4"/>
          </p15:clr>
        </p15:guide>
        <p15:guide id="11" pos="6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33C"/>
    <a:srgbClr val="000000"/>
    <a:srgbClr val="B2B4B6"/>
    <a:srgbClr val="27A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91285-821A-45DB-B18B-1B1B15A202BF}" v="505" dt="2025-06-16T20:14:41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  <p:guide pos="648"/>
        <p:guide pos="7032"/>
        <p:guide orient="horz" pos="3888"/>
        <p:guide orient="horz" pos="432"/>
        <p:guide orient="horz" pos="1272"/>
        <p:guide orient="horz" pos="1584"/>
        <p:guide pos="960"/>
        <p:guide orient="horz" pos="3648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64F44-63C3-4F9C-B932-DA6182F56DC7}" type="datetimeFigureOut">
              <a:rPr lang="en-US" smtClean="0"/>
              <a:t>6/15/2025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7D3A-53C5-436C-98E7-077C76BAA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7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B1008-450E-8760-7D53-9C71638BF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84227-081D-25B5-FC29-008E7B24D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CED5A-237C-5CC6-B943-0943A75D2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4CDF4-9508-4C65-228F-952C4DBB2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5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7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62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6D965-4BAB-4704-C8B2-5FFC17F7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B31EA-877F-E4DF-F862-15E9FBA0E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2D93C7-3674-3E80-B572-83A123ED5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5AC3-21D1-4CA5-DD5F-112709354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67D3A-53C5-436C-98E7-077C76BAA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8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2912448-FEEC-49E8-9588-2DF1F90D5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23038" y="2514600"/>
            <a:ext cx="22860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77300" y="2514600"/>
            <a:ext cx="22860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877300" y="4191000"/>
            <a:ext cx="22860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523038" y="4191000"/>
            <a:ext cx="2286000" cy="16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2413589" y="2520359"/>
            <a:ext cx="3572541" cy="1481328"/>
          </a:xfrm>
          <a:prstGeom prst="roundRect">
            <a:avLst>
              <a:gd name="adj" fmla="val 374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2413589" y="4309872"/>
            <a:ext cx="3572541" cy="1481328"/>
          </a:xfrm>
          <a:prstGeom prst="roundRect">
            <a:avLst>
              <a:gd name="adj" fmla="val 37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7590759" y="4309872"/>
            <a:ext cx="3572541" cy="1481328"/>
          </a:xfrm>
          <a:prstGeom prst="roundRect">
            <a:avLst>
              <a:gd name="adj" fmla="val 37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590759" y="2520359"/>
            <a:ext cx="3572541" cy="1481328"/>
          </a:xfrm>
          <a:prstGeom prst="roundRect">
            <a:avLst>
              <a:gd name="adj" fmla="val 374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8700" y="2525233"/>
            <a:ext cx="1475709" cy="1475709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10744" y="2519614"/>
            <a:ext cx="1475709" cy="1475709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28700" y="4314746"/>
            <a:ext cx="1475709" cy="1475709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10744" y="4314746"/>
            <a:ext cx="1475709" cy="1475709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ing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795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07149" y="2519474"/>
            <a:ext cx="1475709" cy="1475709"/>
          </a:xfrm>
          <a:prstGeom prst="roundRect">
            <a:avLst>
              <a:gd name="adj" fmla="val 3179"/>
            </a:avLst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730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1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2988" y="2532062"/>
            <a:ext cx="2468562" cy="3273425"/>
          </a:xfrm>
          <a:prstGeom prst="roundRect">
            <a:avLst>
              <a:gd name="adj" fmla="val 219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94100" y="2532062"/>
            <a:ext cx="2468562" cy="3273425"/>
          </a:xfrm>
          <a:prstGeom prst="roundRect">
            <a:avLst>
              <a:gd name="adj" fmla="val 219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45212" y="2532062"/>
            <a:ext cx="2468562" cy="3273425"/>
          </a:xfrm>
          <a:prstGeom prst="roundRect">
            <a:avLst>
              <a:gd name="adj" fmla="val 219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96323" y="2532062"/>
            <a:ext cx="2468562" cy="3273425"/>
          </a:xfrm>
          <a:prstGeom prst="roundRect">
            <a:avLst>
              <a:gd name="adj" fmla="val 219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8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4318" y="2513013"/>
            <a:ext cx="2295144" cy="229514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8931" y="2513013"/>
            <a:ext cx="2295144" cy="229514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53162" y="2510219"/>
            <a:ext cx="2295144" cy="229514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67393" y="2510219"/>
            <a:ext cx="2295144" cy="229514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07113" y="693738"/>
            <a:ext cx="2514600" cy="2724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51875" y="693738"/>
            <a:ext cx="2514600" cy="2724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07113" y="3448050"/>
            <a:ext cx="2514600" cy="2724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51875" y="3448050"/>
            <a:ext cx="2514600" cy="2724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95555" y="4392943"/>
            <a:ext cx="3234956" cy="1398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8700" y="2514599"/>
            <a:ext cx="3234516" cy="3273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60452" y="2514599"/>
            <a:ext cx="3604435" cy="32734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97952" y="2512249"/>
            <a:ext cx="3232559" cy="18581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1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8699" y="701675"/>
            <a:ext cx="4149725" cy="5470525"/>
          </a:xfrm>
          <a:prstGeom prst="roundRect">
            <a:avLst>
              <a:gd name="adj" fmla="val 1217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701675"/>
            <a:ext cx="2514600" cy="3456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48700" y="701675"/>
            <a:ext cx="2514600" cy="197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648700" y="2716213"/>
            <a:ext cx="2514600" cy="34564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4200525"/>
            <a:ext cx="2514600" cy="197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2912448-FEEC-49E8-9588-2DF1F90D5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8700" y="2514600"/>
            <a:ext cx="5067300" cy="3273552"/>
          </a:xfrm>
          <a:prstGeom prst="roundRect">
            <a:avLst>
              <a:gd name="adj" fmla="val 93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2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9797313" y="4152935"/>
            <a:ext cx="1365987" cy="163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8699" y="2514599"/>
            <a:ext cx="3657600" cy="1627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11699" y="2514599"/>
            <a:ext cx="2304288" cy="3273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43737" y="2515079"/>
            <a:ext cx="4123944" cy="1618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043738" y="4153379"/>
            <a:ext cx="2724912" cy="1636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65437" y="4164012"/>
            <a:ext cx="1819656" cy="1627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28699" y="4164012"/>
            <a:ext cx="1810512" cy="1627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4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78138" y="685800"/>
            <a:ext cx="3639312" cy="3639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28700" y="684213"/>
            <a:ext cx="1792224" cy="1792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28700" y="2533650"/>
            <a:ext cx="1792224" cy="1792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28700" y="4381500"/>
            <a:ext cx="1792224" cy="1792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878138" y="4381500"/>
            <a:ext cx="1792224" cy="1792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729163" y="4381500"/>
            <a:ext cx="1792224" cy="1792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35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028699" y="2535237"/>
            <a:ext cx="2378075" cy="2378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615531" y="2535236"/>
            <a:ext cx="2378075" cy="2378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202363" y="2535236"/>
            <a:ext cx="2378075" cy="2378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789195" y="2535235"/>
            <a:ext cx="2378075" cy="23780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6000" y="685800"/>
            <a:ext cx="2487613" cy="548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678863" y="685800"/>
            <a:ext cx="2487613" cy="548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24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03937" y="2030412"/>
            <a:ext cx="2432304" cy="3776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526462" y="2030411"/>
            <a:ext cx="3666744" cy="1828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531224" y="3859212"/>
            <a:ext cx="1828800" cy="1947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355262" y="3859212"/>
            <a:ext cx="1837944" cy="1947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4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795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91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6602227" y="4412215"/>
            <a:ext cx="4561072" cy="13962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602412" y="2532062"/>
            <a:ext cx="2258568" cy="1847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902699" y="2532062"/>
            <a:ext cx="2258568" cy="1847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302124" y="2532062"/>
            <a:ext cx="2258568" cy="1847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28699" y="2532062"/>
            <a:ext cx="3236976" cy="3273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302125" y="4411662"/>
            <a:ext cx="2258568" cy="1399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1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28700" y="2535238"/>
            <a:ext cx="3263900" cy="2424112"/>
          </a:xfrm>
          <a:prstGeom prst="roundRect">
            <a:avLst>
              <a:gd name="adj" fmla="val 14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462463" y="2535238"/>
            <a:ext cx="3263900" cy="2424112"/>
          </a:xfrm>
          <a:prstGeom prst="roundRect">
            <a:avLst>
              <a:gd name="adj" fmla="val 14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896225" y="2535238"/>
            <a:ext cx="3263900" cy="2424112"/>
          </a:xfrm>
          <a:prstGeom prst="roundRect">
            <a:avLst>
              <a:gd name="adj" fmla="val 14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75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028700" y="2514599"/>
            <a:ext cx="5029200" cy="3275013"/>
          </a:xfrm>
          <a:prstGeom prst="roundRect">
            <a:avLst>
              <a:gd name="adj" fmla="val 14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34100" y="2514598"/>
            <a:ext cx="5029200" cy="3275013"/>
          </a:xfrm>
          <a:prstGeom prst="roundRect">
            <a:avLst>
              <a:gd name="adj" fmla="val 14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1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441366" y="3454400"/>
            <a:ext cx="2721933" cy="27178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659437" y="6857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050087" y="6857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8440737" y="6857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831387" y="6857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831387" y="20700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440737" y="20700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050087" y="20700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659437" y="20700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050087" y="34543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59437" y="34543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59437" y="48386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7050087" y="4838699"/>
            <a:ext cx="1335024" cy="13350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2912448-FEEC-49E8-9588-2DF1F90D5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6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096000" y="-1"/>
            <a:ext cx="6096000" cy="3382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096000" y="3475037"/>
            <a:ext cx="6096000" cy="3382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4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2878" y="3141919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04638" y="3141919"/>
            <a:ext cx="1828800" cy="1828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569193" y="3141919"/>
            <a:ext cx="1828800" cy="1828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30953" y="3141919"/>
            <a:ext cx="1828800" cy="18288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4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028700" y="2514600"/>
            <a:ext cx="2363086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619205" y="2514600"/>
            <a:ext cx="2363086" cy="327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800214" y="2514600"/>
            <a:ext cx="2363086" cy="327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09710" y="2514600"/>
            <a:ext cx="2363086" cy="327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24639" y="2514600"/>
            <a:ext cx="2363086" cy="1344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619057" y="2514600"/>
            <a:ext cx="2363086" cy="1344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6239" y="2514599"/>
            <a:ext cx="2363086" cy="1344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800214" y="2514598"/>
            <a:ext cx="2363086" cy="1344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28699" y="701675"/>
            <a:ext cx="4151313" cy="1619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028698" y="2438400"/>
            <a:ext cx="4151313" cy="1619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028697" y="4175125"/>
            <a:ext cx="4151313" cy="1619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096000" y="685799"/>
            <a:ext cx="5067300" cy="1800225"/>
          </a:xfrm>
          <a:prstGeom prst="roundRect">
            <a:avLst>
              <a:gd name="adj" fmla="val 303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648700" y="2514600"/>
            <a:ext cx="2514600" cy="1831975"/>
          </a:xfrm>
          <a:prstGeom prst="roundRect">
            <a:avLst>
              <a:gd name="adj" fmla="val 303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6095999" y="2514600"/>
            <a:ext cx="2514600" cy="3276600"/>
          </a:xfrm>
          <a:prstGeom prst="roundRect">
            <a:avLst>
              <a:gd name="adj" fmla="val 19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8648700" y="4380609"/>
            <a:ext cx="2514600" cy="1410591"/>
          </a:xfrm>
          <a:prstGeom prst="roundRect">
            <a:avLst>
              <a:gd name="adj" fmla="val 19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9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#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7006856" y="3455579"/>
            <a:ext cx="2647507" cy="2335621"/>
          </a:xfrm>
          <a:prstGeom prst="roundRect">
            <a:avLst>
              <a:gd name="adj" fmla="val 104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 userDrawn="1"/>
        </p:nvSpPr>
        <p:spPr>
          <a:xfrm>
            <a:off x="9686257" y="3455579"/>
            <a:ext cx="1477043" cy="2335621"/>
          </a:xfrm>
          <a:prstGeom prst="roundRect">
            <a:avLst>
              <a:gd name="adj" fmla="val 10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006856" y="701675"/>
            <a:ext cx="4156444" cy="2727325"/>
          </a:xfrm>
          <a:prstGeom prst="roundRect">
            <a:avLst>
              <a:gd name="adj" fmla="val 226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0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78550" y="685800"/>
            <a:ext cx="3100388" cy="3676650"/>
          </a:xfrm>
          <a:prstGeom prst="roundRect">
            <a:avLst>
              <a:gd name="adj" fmla="val 134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793874" y="685800"/>
            <a:ext cx="4297363" cy="2743200"/>
          </a:xfrm>
          <a:prstGeom prst="roundRect">
            <a:avLst>
              <a:gd name="adj" fmla="val 1887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28700" y="3496441"/>
            <a:ext cx="3236913" cy="2296347"/>
          </a:xfrm>
          <a:prstGeom prst="roundRect">
            <a:avLst>
              <a:gd name="adj" fmla="val 120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9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38225" y="3498850"/>
            <a:ext cx="3236913" cy="2668588"/>
          </a:xfrm>
          <a:prstGeom prst="roundRect">
            <a:avLst>
              <a:gd name="adj" fmla="val 120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62675" y="682625"/>
            <a:ext cx="2360613" cy="2743200"/>
          </a:xfrm>
          <a:prstGeom prst="roundRect">
            <a:avLst>
              <a:gd name="adj" fmla="val 120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597900" y="3498850"/>
            <a:ext cx="2570163" cy="2668588"/>
          </a:xfrm>
          <a:prstGeom prst="roundRect">
            <a:avLst>
              <a:gd name="adj" fmla="val 120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3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04050" y="0"/>
            <a:ext cx="518795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4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31494" y="4664076"/>
            <a:ext cx="1133856" cy="11338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89202" y="4664076"/>
            <a:ext cx="1133856" cy="113385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8700" y="3429000"/>
            <a:ext cx="2468880" cy="2359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38863" y="3429000"/>
            <a:ext cx="2468880" cy="2359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1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inio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28700" y="685800"/>
            <a:ext cx="10134600" cy="548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5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4247" y="2339974"/>
            <a:ext cx="2362200" cy="3135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022" y="3306763"/>
            <a:ext cx="3170238" cy="23606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2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52524" y="2681288"/>
            <a:ext cx="4943475" cy="31099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0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16725" y="2211388"/>
            <a:ext cx="4208463" cy="2541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38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61175" y="2692400"/>
            <a:ext cx="3910013" cy="2952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23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87988" y="863600"/>
            <a:ext cx="4941887" cy="3132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96338" y="2471738"/>
            <a:ext cx="2346325" cy="3025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1951" y="2181225"/>
            <a:ext cx="4281488" cy="25860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2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29250" y="2217738"/>
            <a:ext cx="5106988" cy="319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273550" y="3171825"/>
            <a:ext cx="1854200" cy="2438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7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997819"/>
            <a:ext cx="12192000" cy="38601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57324" y="1338335"/>
            <a:ext cx="4443413" cy="33385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10074" y="2976563"/>
            <a:ext cx="1363663" cy="2514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22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74750" y="2644775"/>
            <a:ext cx="3736975" cy="22780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3994150"/>
            <a:ext cx="5060950" cy="1797051"/>
          </a:xfrm>
          <a:prstGeom prst="roundRect">
            <a:avLst>
              <a:gd name="adj" fmla="val 263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8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 Up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1588" y="2809875"/>
            <a:ext cx="2041525" cy="26765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28700" y="685800"/>
            <a:ext cx="5067300" cy="5486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2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Dark">
    <p:bg>
      <p:bgPr>
        <a:solidFill>
          <a:srgbClr val="005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69C7B9-3614-7D45-98D3-4F630CB5E5A4}"/>
              </a:ext>
            </a:extLst>
          </p:cNvPr>
          <p:cNvSpPr/>
          <p:nvPr userDrawn="1"/>
        </p:nvSpPr>
        <p:spPr>
          <a:xfrm>
            <a:off x="-1088" y="1"/>
            <a:ext cx="2233016" cy="6858000"/>
          </a:xfrm>
          <a:prstGeom prst="rect">
            <a:avLst/>
          </a:prstGeom>
          <a:solidFill>
            <a:srgbClr val="CCE0E4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7551" y="864326"/>
            <a:ext cx="7311854" cy="33295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 b="1" i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7551" y="4193906"/>
            <a:ext cx="6524720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b="1" cap="none">
                <a:solidFill>
                  <a:srgbClr val="0383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people&#10;&#10;Description automatically generated">
            <a:extLst>
              <a:ext uri="{FF2B5EF4-FFF2-40B4-BE49-F238E27FC236}">
                <a16:creationId xmlns:a16="http://schemas.microsoft.com/office/drawing/2014/main" id="{945D181E-5BF7-1B4A-94C1-D1C84AD8B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"/>
          </a:blip>
          <a:srcRect b="50226"/>
          <a:stretch/>
        </p:blipFill>
        <p:spPr>
          <a:xfrm>
            <a:off x="7608727" y="3997235"/>
            <a:ext cx="5132183" cy="275191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BF175-521E-0244-BFF3-195235CAF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297" y="439791"/>
            <a:ext cx="1078992" cy="11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4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675144" y="685800"/>
            <a:ext cx="3640951" cy="1790888"/>
          </a:xfrm>
          <a:prstGeom prst="roundRect">
            <a:avLst>
              <a:gd name="adj" fmla="val 241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5675145" y="4381312"/>
            <a:ext cx="3640950" cy="1790888"/>
          </a:xfrm>
          <a:prstGeom prst="roundRect">
            <a:avLst>
              <a:gd name="adj" fmla="val 12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7525208" y="2533556"/>
            <a:ext cx="3640951" cy="1790888"/>
          </a:xfrm>
          <a:prstGeom prst="roundRect">
            <a:avLst>
              <a:gd name="adj" fmla="val 12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8700" y="685800"/>
            <a:ext cx="4581144" cy="5486400"/>
          </a:xfrm>
          <a:prstGeom prst="roundRect">
            <a:avLst>
              <a:gd name="adj" fmla="val 152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375775" y="685800"/>
            <a:ext cx="1792224" cy="1792224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675313" y="2533650"/>
            <a:ext cx="1792224" cy="1792224"/>
          </a:xfrm>
          <a:prstGeom prst="roundRect">
            <a:avLst>
              <a:gd name="adj" fmla="val 2592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75775" y="4381500"/>
            <a:ext cx="1792224" cy="1792224"/>
          </a:xfrm>
          <a:prstGeom prst="roundRect">
            <a:avLst>
              <a:gd name="adj" fmla="val 200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8700" y="2525233"/>
            <a:ext cx="2057400" cy="2057400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56000" y="2525233"/>
            <a:ext cx="2057400" cy="2057400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83300" y="2525233"/>
            <a:ext cx="2057400" cy="2057400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10600" y="2525233"/>
            <a:ext cx="2057400" cy="2057400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8700" y="2525233"/>
            <a:ext cx="1834116" cy="1834116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979996" y="2525233"/>
            <a:ext cx="1834116" cy="1834116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931292" y="2525233"/>
            <a:ext cx="1834116" cy="1834116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882588" y="2525233"/>
            <a:ext cx="1834116" cy="1834116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833884" y="2525233"/>
            <a:ext cx="1834116" cy="1834116"/>
          </a:xfrm>
          <a:prstGeom prst="roundRect">
            <a:avLst>
              <a:gd name="adj" fmla="val 3179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28700" y="2522575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38475" y="2522575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048250" y="2522575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058025" y="2522575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067800" y="2522575"/>
            <a:ext cx="1600200" cy="1600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5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65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A2912448-FEEC-49E8-9588-2DF1F90D5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7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8" r:id="rId4"/>
    <p:sldLayoutId id="2147483667" r:id="rId5"/>
    <p:sldLayoutId id="2147483669" r:id="rId6"/>
    <p:sldLayoutId id="2147483653" r:id="rId7"/>
    <p:sldLayoutId id="2147483670" r:id="rId8"/>
    <p:sldLayoutId id="2147483660" r:id="rId9"/>
    <p:sldLayoutId id="2147483671" r:id="rId10"/>
    <p:sldLayoutId id="2147483672" r:id="rId11"/>
    <p:sldLayoutId id="2147483673" r:id="rId12"/>
    <p:sldLayoutId id="2147483661" r:id="rId13"/>
    <p:sldLayoutId id="2147483675" r:id="rId14"/>
    <p:sldLayoutId id="2147483674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62" r:id="rId24"/>
    <p:sldLayoutId id="2147483684" r:id="rId25"/>
    <p:sldLayoutId id="2147483685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87" r:id="rId33"/>
    <p:sldLayoutId id="2147483686" r:id="rId34"/>
    <p:sldLayoutId id="2147483694" r:id="rId35"/>
    <p:sldLayoutId id="2147483663" r:id="rId36"/>
    <p:sldLayoutId id="2147483664" r:id="rId37"/>
    <p:sldLayoutId id="2147483665" r:id="rId38"/>
    <p:sldLayoutId id="2147483695" r:id="rId39"/>
    <p:sldLayoutId id="2147483696" r:id="rId40"/>
    <p:sldLayoutId id="2147483697" r:id="rId41"/>
    <p:sldLayoutId id="2147483666" r:id="rId42"/>
    <p:sldLayoutId id="2147483698" r:id="rId43"/>
    <p:sldLayoutId id="2147483654" r:id="rId44"/>
    <p:sldLayoutId id="2147483655" r:id="rId45"/>
    <p:sldLayoutId id="2147483656" r:id="rId46"/>
    <p:sldLayoutId id="2147483699" r:id="rId47"/>
    <p:sldLayoutId id="2147483657" r:id="rId48"/>
    <p:sldLayoutId id="2147483658" r:id="rId49"/>
    <p:sldLayoutId id="2147483700" r:id="rId50"/>
    <p:sldLayoutId id="2147483659" r:id="rId51"/>
    <p:sldLayoutId id="2147483701" r:id="rId52"/>
    <p:sldLayoutId id="2147483702" r:id="rId5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ncondelemprendedor.es/mentoring-para-emprendedores/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6.emf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57FB7-0C39-45CA-7DBD-8742CEB8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66" y="5633863"/>
            <a:ext cx="3822191" cy="8507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30D81-3EEA-0DAF-448E-C578872E83BC}"/>
              </a:ext>
            </a:extLst>
          </p:cNvPr>
          <p:cNvSpPr/>
          <p:nvPr/>
        </p:nvSpPr>
        <p:spPr>
          <a:xfrm>
            <a:off x="4867225" y="4799757"/>
            <a:ext cx="7324775" cy="576576"/>
          </a:xfrm>
          <a:prstGeom prst="rect">
            <a:avLst/>
          </a:prstGeom>
          <a:solidFill>
            <a:schemeClr val="accent3">
              <a:alpha val="829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AFBE4-6D45-A847-38F4-ACA9F29B3E61}"/>
              </a:ext>
            </a:extLst>
          </p:cNvPr>
          <p:cNvSpPr txBox="1"/>
          <p:nvPr/>
        </p:nvSpPr>
        <p:spPr>
          <a:xfrm>
            <a:off x="9646583" y="4903379"/>
            <a:ext cx="23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June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1255B7-16E3-F276-49A5-4CA5A862A6CE}"/>
              </a:ext>
            </a:extLst>
          </p:cNvPr>
          <p:cNvSpPr/>
          <p:nvPr/>
        </p:nvSpPr>
        <p:spPr>
          <a:xfrm>
            <a:off x="1" y="425301"/>
            <a:ext cx="5369442" cy="5376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B8127F-5C7D-774B-EDCA-68AF97B99EF8}"/>
              </a:ext>
            </a:extLst>
          </p:cNvPr>
          <p:cNvSpPr txBox="1"/>
          <p:nvPr/>
        </p:nvSpPr>
        <p:spPr>
          <a:xfrm>
            <a:off x="186265" y="617839"/>
            <a:ext cx="4892362" cy="501602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chemeClr val="bg1"/>
                </a:solidFill>
                <a:cs typeface="Arial Narrow" panose="020B0604020202020204" pitchFamily="34" charset="0"/>
              </a:rPr>
              <a:t>Stop Dreading Productivity Management</a:t>
            </a:r>
            <a:endParaRPr lang="en-US" sz="28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>
              <a:lnSpc>
                <a:spcPts val="5600"/>
              </a:lnSpc>
            </a:pPr>
            <a:endParaRPr lang="en-US" sz="28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algn="ctr">
              <a:lnSpc>
                <a:spcPts val="5600"/>
              </a:lnSpc>
            </a:pPr>
            <a:r>
              <a:rPr lang="en-US" sz="2800" dirty="0">
                <a:solidFill>
                  <a:schemeClr val="bg1"/>
                </a:solidFill>
                <a:cs typeface="Arial Narrow" panose="020B0604020202020204" pitchFamily="34" charset="0"/>
              </a:rPr>
              <a:t>How to Achieve a 93% Compliance Rate</a:t>
            </a:r>
          </a:p>
          <a:p>
            <a:pPr algn="ctr">
              <a:lnSpc>
                <a:spcPts val="5600"/>
              </a:lnSpc>
            </a:pPr>
            <a:r>
              <a:rPr lang="en-US" sz="2800" dirty="0">
                <a:solidFill>
                  <a:schemeClr val="bg1"/>
                </a:solidFill>
                <a:cs typeface="Arial Narrow" panose="020B0604020202020204" pitchFamily="34" charset="0"/>
              </a:rPr>
              <a:t>Check-in Code 3004 </a:t>
            </a:r>
          </a:p>
        </p:txBody>
      </p:sp>
      <p:pic>
        <p:nvPicPr>
          <p:cNvPr id="1026" name="Picture 2" descr="When Doing is Your Undoing: Toxic Productivity | Psychology Today">
            <a:extLst>
              <a:ext uri="{FF2B5EF4-FFF2-40B4-BE49-F238E27FC236}">
                <a16:creationId xmlns:a16="http://schemas.microsoft.com/office/drawing/2014/main" id="{BFFED531-41E8-7B9D-9A2C-31831FFF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84" y="425302"/>
            <a:ext cx="6086475" cy="43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8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C2620-3C9D-DBD5-8FED-F074CF1CDA1E}"/>
              </a:ext>
            </a:extLst>
          </p:cNvPr>
          <p:cNvSpPr/>
          <p:nvPr/>
        </p:nvSpPr>
        <p:spPr>
          <a:xfrm>
            <a:off x="9548038" y="324359"/>
            <a:ext cx="2643962" cy="6550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EF6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3897-0624-4BB9-5410-AB3E9E42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EADC6-6E3D-90C4-46B3-23E312D7D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6175375"/>
            <a:ext cx="2362200" cy="54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64760-76F5-80F3-D18F-628874711627}"/>
              </a:ext>
            </a:extLst>
          </p:cNvPr>
          <p:cNvSpPr txBox="1"/>
          <p:nvPr/>
        </p:nvSpPr>
        <p:spPr>
          <a:xfrm>
            <a:off x="241300" y="274552"/>
            <a:ext cx="9103931" cy="60529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>
                <a:solidFill>
                  <a:schemeClr val="accent3"/>
                </a:solidFill>
                <a:latin typeface="Gotham Narrow Medium" pitchFamily="50" charset="0"/>
                <a:ea typeface="Roboto" panose="02000000000000000000" pitchFamily="2" charset="0"/>
                <a:cs typeface="Arial Narrow" panose="020B0604020202020204" pitchFamily="34" charset="0"/>
              </a:rPr>
              <a:t>Tools and What to Do Next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DE32D4-F4E0-7FFB-97C8-B55317723530}"/>
              </a:ext>
            </a:extLst>
          </p:cNvPr>
          <p:cNvSpPr txBox="1"/>
          <p:nvPr/>
        </p:nvSpPr>
        <p:spPr>
          <a:xfrm>
            <a:off x="406400" y="874759"/>
            <a:ext cx="3220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Analytical Tools: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Caseload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Productivity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Productivity Widget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C320AF-6879-FC98-949A-ADB60F01A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78" y="2097194"/>
            <a:ext cx="7363853" cy="21243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FCF9D8-97FD-F532-A797-CE89D0196799}"/>
              </a:ext>
            </a:extLst>
          </p:cNvPr>
          <p:cNvSpPr txBox="1"/>
          <p:nvPr/>
        </p:nvSpPr>
        <p:spPr>
          <a:xfrm>
            <a:off x="406400" y="4223828"/>
            <a:ext cx="4950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Next Steps: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Strategic Scheduling by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Non-Billable to Billable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Scheduling Enough Individuals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Performance Improvement Plans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43983D-A4C8-7495-8252-106D00C2EF54}"/>
              </a:ext>
            </a:extLst>
          </p:cNvPr>
          <p:cNvSpPr/>
          <p:nvPr/>
        </p:nvSpPr>
        <p:spPr>
          <a:xfrm>
            <a:off x="-2032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42669-743F-B4B2-9266-1A4B23DB7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0FE0F-36FD-F859-F64F-4EAD2FE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b="1" smtClean="0">
                <a:solidFill>
                  <a:schemeClr val="bg1"/>
                </a:solidFill>
                <a:latin typeface="+mn-lt"/>
              </a:rPr>
              <a:t>11</a:t>
            </a:fld>
            <a:endParaRPr lang="en-US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DE79C-26A4-51F0-8641-1B4ED2A1F410}"/>
              </a:ext>
            </a:extLst>
          </p:cNvPr>
          <p:cNvSpPr txBox="1"/>
          <p:nvPr/>
        </p:nvSpPr>
        <p:spPr>
          <a:xfrm>
            <a:off x="241300" y="324359"/>
            <a:ext cx="887617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Gotham Narrow Medium" pitchFamily="50" charset="0"/>
                <a:ea typeface="Roboto" panose="02000000000000000000" pitchFamily="2" charset="0"/>
                <a:cs typeface="Arial Narrow" panose="020B0604020202020204" pitchFamily="34" charset="0"/>
              </a:rPr>
              <a:t>Mentorship/Ramp Up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F9B46-FE20-DF92-6482-1932B1FF4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" y="6172200"/>
            <a:ext cx="2359152" cy="545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EB0A7F-9D49-D78E-A789-9C08FFD9DB04}"/>
              </a:ext>
            </a:extLst>
          </p:cNvPr>
          <p:cNvSpPr txBox="1"/>
          <p:nvPr/>
        </p:nvSpPr>
        <p:spPr>
          <a:xfrm>
            <a:off x="427548" y="1170787"/>
            <a:ext cx="4504670" cy="24314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Clinic based 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Field based Mentors</a:t>
            </a:r>
            <a:endParaRPr lang="en-US" sz="2000" b="1">
              <a:solidFill>
                <a:schemeClr val="bg1"/>
              </a:solidFill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Quarterly Mentor Workgroup</a:t>
            </a:r>
            <a:endParaRPr lang="en-US" sz="2000" b="1">
              <a:solidFill>
                <a:schemeClr val="bg1"/>
              </a:solidFill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bg1"/>
                </a:solidFill>
              </a:rPr>
              <a:t>Ramp Up for New Staff</a:t>
            </a:r>
            <a:endParaRPr lang="en-US" sz="2000" b="1">
              <a:solidFill>
                <a:schemeClr val="bg1"/>
              </a:solidFill>
              <a:cs typeface="Segoe UI"/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38F63A-4C3B-E7C6-E325-55ED7CDBE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17152"/>
              </p:ext>
            </p:extLst>
          </p:nvPr>
        </p:nvGraphicFramePr>
        <p:xfrm>
          <a:off x="329184" y="2752436"/>
          <a:ext cx="5998255" cy="1646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310">
                  <a:extLst>
                    <a:ext uri="{9D8B030D-6E8A-4147-A177-3AD203B41FA5}">
                      <a16:colId xmlns:a16="http://schemas.microsoft.com/office/drawing/2014/main" val="3566057582"/>
                    </a:ext>
                  </a:extLst>
                </a:gridCol>
                <a:gridCol w="984589">
                  <a:extLst>
                    <a:ext uri="{9D8B030D-6E8A-4147-A177-3AD203B41FA5}">
                      <a16:colId xmlns:a16="http://schemas.microsoft.com/office/drawing/2014/main" val="999744338"/>
                    </a:ext>
                  </a:extLst>
                </a:gridCol>
                <a:gridCol w="984589">
                  <a:extLst>
                    <a:ext uri="{9D8B030D-6E8A-4147-A177-3AD203B41FA5}">
                      <a16:colId xmlns:a16="http://schemas.microsoft.com/office/drawing/2014/main" val="2202157030"/>
                    </a:ext>
                  </a:extLst>
                </a:gridCol>
                <a:gridCol w="984589">
                  <a:extLst>
                    <a:ext uri="{9D8B030D-6E8A-4147-A177-3AD203B41FA5}">
                      <a16:colId xmlns:a16="http://schemas.microsoft.com/office/drawing/2014/main" val="4175829396"/>
                    </a:ext>
                  </a:extLst>
                </a:gridCol>
                <a:gridCol w="984589">
                  <a:extLst>
                    <a:ext uri="{9D8B030D-6E8A-4147-A177-3AD203B41FA5}">
                      <a16:colId xmlns:a16="http://schemas.microsoft.com/office/drawing/2014/main" val="1795510103"/>
                    </a:ext>
                  </a:extLst>
                </a:gridCol>
                <a:gridCol w="984589">
                  <a:extLst>
                    <a:ext uri="{9D8B030D-6E8A-4147-A177-3AD203B41FA5}">
                      <a16:colId xmlns:a16="http://schemas.microsoft.com/office/drawing/2014/main" val="2000104793"/>
                    </a:ext>
                  </a:extLst>
                </a:gridCol>
              </a:tblGrid>
              <a:tr h="3458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Timeframe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3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4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5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6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7 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499772"/>
                  </a:ext>
                </a:extLst>
              </a:tr>
              <a:tr h="662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Activity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Clinic Based Observation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Clinic Based Practice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Clinical Academy 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Field Based Observation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Field Based Practice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597084"/>
                  </a:ext>
                </a:extLst>
              </a:tr>
              <a:tr h="6372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Training Expectations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hrs.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hrs.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7 hrs.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20 hrs.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 hrs.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41797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80D3B84-E6CF-BA1C-A3E3-A36581784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30065"/>
              </p:ext>
            </p:extLst>
          </p:nvPr>
        </p:nvGraphicFramePr>
        <p:xfrm>
          <a:off x="329182" y="4559629"/>
          <a:ext cx="5998256" cy="1559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4239">
                  <a:extLst>
                    <a:ext uri="{9D8B030D-6E8A-4147-A177-3AD203B41FA5}">
                      <a16:colId xmlns:a16="http://schemas.microsoft.com/office/drawing/2014/main" val="2473434017"/>
                    </a:ext>
                  </a:extLst>
                </a:gridCol>
                <a:gridCol w="896537">
                  <a:extLst>
                    <a:ext uri="{9D8B030D-6E8A-4147-A177-3AD203B41FA5}">
                      <a16:colId xmlns:a16="http://schemas.microsoft.com/office/drawing/2014/main" val="628832107"/>
                    </a:ext>
                  </a:extLst>
                </a:gridCol>
                <a:gridCol w="896537">
                  <a:extLst>
                    <a:ext uri="{9D8B030D-6E8A-4147-A177-3AD203B41FA5}">
                      <a16:colId xmlns:a16="http://schemas.microsoft.com/office/drawing/2014/main" val="1989714607"/>
                    </a:ext>
                  </a:extLst>
                </a:gridCol>
                <a:gridCol w="897203">
                  <a:extLst>
                    <a:ext uri="{9D8B030D-6E8A-4147-A177-3AD203B41FA5}">
                      <a16:colId xmlns:a16="http://schemas.microsoft.com/office/drawing/2014/main" val="1138788151"/>
                    </a:ext>
                  </a:extLst>
                </a:gridCol>
                <a:gridCol w="896537">
                  <a:extLst>
                    <a:ext uri="{9D8B030D-6E8A-4147-A177-3AD203B41FA5}">
                      <a16:colId xmlns:a16="http://schemas.microsoft.com/office/drawing/2014/main" val="2342551998"/>
                    </a:ext>
                  </a:extLst>
                </a:gridCol>
                <a:gridCol w="897203">
                  <a:extLst>
                    <a:ext uri="{9D8B030D-6E8A-4147-A177-3AD203B41FA5}">
                      <a16:colId xmlns:a16="http://schemas.microsoft.com/office/drawing/2014/main" val="1197586541"/>
                    </a:ext>
                  </a:extLst>
                </a:gridCol>
              </a:tblGrid>
              <a:tr h="238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Timeframe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8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9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10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11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Week 12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extLst>
                  <a:ext uri="{0D108BD9-81ED-4DB2-BD59-A6C34878D82A}">
                    <a16:rowId xmlns:a16="http://schemas.microsoft.com/office/drawing/2014/main" val="2799191553"/>
                  </a:ext>
                </a:extLst>
              </a:tr>
              <a:tr h="440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Function/Mentor for Shadowing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Full Role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Full Role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Full Role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Full Role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Full Role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extLst>
                  <a:ext uri="{0D108BD9-81ED-4DB2-BD59-A6C34878D82A}">
                    <a16:rowId xmlns:a16="http://schemas.microsoft.com/office/drawing/2014/main" val="3041113558"/>
                  </a:ext>
                </a:extLst>
              </a:tr>
              <a:tr h="440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Scheduling of Clients </a:t>
                      </a:r>
                      <a:r>
                        <a:rPr lang="en-US" sz="1100" u="sng" kern="100">
                          <a:effectLst/>
                        </a:rPr>
                        <a:t>per day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2+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3+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4+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5+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5-6+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extLst>
                  <a:ext uri="{0D108BD9-81ED-4DB2-BD59-A6C34878D82A}">
                    <a16:rowId xmlns:a16="http://schemas.microsoft.com/office/drawing/2014/main" val="3446924986"/>
                  </a:ext>
                </a:extLst>
              </a:tr>
              <a:tr h="4400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Clinical Hours Expectation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25%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50%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70%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90%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100%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/>
                </a:tc>
                <a:extLst>
                  <a:ext uri="{0D108BD9-81ED-4DB2-BD59-A6C34878D82A}">
                    <a16:rowId xmlns:a16="http://schemas.microsoft.com/office/drawing/2014/main" val="3410503397"/>
                  </a:ext>
                </a:extLst>
              </a:tr>
            </a:tbl>
          </a:graphicData>
        </a:graphic>
      </p:graphicFrame>
      <p:pic>
        <p:nvPicPr>
          <p:cNvPr id="8" name="Picture 7" descr="A group of people sitting at a table writing on notebooks&#10;&#10;AI-generated content may be incorrect.">
            <a:extLst>
              <a:ext uri="{FF2B5EF4-FFF2-40B4-BE49-F238E27FC236}">
                <a16:creationId xmlns:a16="http://schemas.microsoft.com/office/drawing/2014/main" id="{70EB58D5-ABBF-23E4-AD53-9588E0FB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26060" y="1165777"/>
            <a:ext cx="5152372" cy="38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5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C2620-3C9D-DBD5-8FED-F074CF1CDA1E}"/>
              </a:ext>
            </a:extLst>
          </p:cNvPr>
          <p:cNvSpPr/>
          <p:nvPr/>
        </p:nvSpPr>
        <p:spPr>
          <a:xfrm>
            <a:off x="9548038" y="324359"/>
            <a:ext cx="2643962" cy="6550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EF6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3897-0624-4BB9-5410-AB3E9E42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43" y="4410220"/>
            <a:ext cx="2387600" cy="25527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EADC6-6E3D-90C4-46B3-23E312D7D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6175375"/>
            <a:ext cx="2362200" cy="54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64760-76F5-80F3-D18F-628874711627}"/>
              </a:ext>
            </a:extLst>
          </p:cNvPr>
          <p:cNvSpPr txBox="1"/>
          <p:nvPr/>
        </p:nvSpPr>
        <p:spPr>
          <a:xfrm>
            <a:off x="0" y="324359"/>
            <a:ext cx="9548038" cy="60529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>
                <a:solidFill>
                  <a:schemeClr val="accent1"/>
                </a:solidFill>
                <a:ea typeface="Roboto" panose="02000000000000000000" pitchFamily="2" charset="0"/>
                <a:cs typeface="Arial Narrow" panose="020B0604020202020204" pitchFamily="34" charset="0"/>
              </a:rPr>
              <a:t>Productivity Incentive  Program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18753-0641-FE0D-64CF-703EA33D064A}"/>
              </a:ext>
            </a:extLst>
          </p:cNvPr>
          <p:cNvSpPr txBox="1"/>
          <p:nvPr/>
        </p:nvSpPr>
        <p:spPr>
          <a:xfrm>
            <a:off x="241300" y="1639650"/>
            <a:ext cx="805076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>
                <a:solidFill>
                  <a:srgbClr val="EF633C"/>
                </a:solidFill>
                <a:latin typeface="Segoe UI"/>
                <a:cs typeface="Segoe UI"/>
              </a:rPr>
              <a:t>Bonuses are calculated and paid based on the following criteria: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F633C"/>
                </a:solidFill>
                <a:latin typeface="Segoe UI"/>
                <a:cs typeface="Segoe UI"/>
              </a:rPr>
              <a:t>For individual bonuses – no minimum % of program net income for eligibility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F633C"/>
                </a:solidFill>
                <a:latin typeface="Segoe UI"/>
                <a:cs typeface="Segoe UI"/>
              </a:rPr>
              <a:t>Paid quarterly based on the 3 months prior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F633C"/>
                </a:solidFill>
                <a:latin typeface="Segoe UI"/>
                <a:cs typeface="Segoe UI"/>
              </a:rPr>
              <a:t>Revenue generating, direct-care positions only (i.e., clinical/medical)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F633C"/>
                </a:solidFill>
                <a:latin typeface="Segoe UI"/>
                <a:cs typeface="Segoe UI"/>
              </a:rPr>
              <a:t>Full time and part time employees are eligible, plan excludes PRN and contracted staff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F633C"/>
                </a:solidFill>
                <a:latin typeface="Segoe UI"/>
                <a:cs typeface="Segoe UI"/>
              </a:rPr>
              <a:t>Employees must be on the payroll and in the same reporting unit at start and end of bonus period to be eligible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EF633C"/>
                </a:solidFill>
                <a:latin typeface="Segoe UI"/>
                <a:cs typeface="Segoe UI"/>
              </a:rPr>
              <a:t>Individual bonus payments will be capped at $750/individual/quarter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88DD1-CB86-95D4-7E83-352160C00208}"/>
              </a:ext>
            </a:extLst>
          </p:cNvPr>
          <p:cNvSpPr txBox="1"/>
          <p:nvPr/>
        </p:nvSpPr>
        <p:spPr>
          <a:xfrm>
            <a:off x="9691141" y="1171430"/>
            <a:ext cx="238759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u="sng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Bonus Eligibility</a:t>
            </a:r>
            <a:r>
              <a:rPr lang="en-US" sz="22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0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Staff averaging above </a:t>
            </a:r>
            <a:r>
              <a:rPr lang="en-US" sz="22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105%</a:t>
            </a:r>
            <a:r>
              <a:rPr lang="en-US" sz="20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their productivity benchmarks for the quarter are eligible to receive a </a:t>
            </a:r>
            <a:r>
              <a:rPr lang="en-US" sz="22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</a:t>
            </a:r>
            <a:r>
              <a:rPr lang="en-US" sz="20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bonus of the amount collected in excess of </a:t>
            </a:r>
            <a:r>
              <a:rPr lang="en-US" sz="22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105%</a:t>
            </a:r>
            <a:r>
              <a:rPr lang="en-US" sz="20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benchmark. 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8C0DD7FF-CD25-747F-93F2-98B7AE486B61}"/>
              </a:ext>
            </a:extLst>
          </p:cNvPr>
          <p:cNvSpPr/>
          <p:nvPr/>
        </p:nvSpPr>
        <p:spPr>
          <a:xfrm>
            <a:off x="7986583" y="4873590"/>
            <a:ext cx="2387599" cy="1843252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23% of QMHPs Bonus!</a:t>
            </a:r>
          </a:p>
        </p:txBody>
      </p:sp>
    </p:spTree>
    <p:extLst>
      <p:ext uri="{BB962C8B-B14F-4D97-AF65-F5344CB8AC3E}">
        <p14:creationId xmlns:p14="http://schemas.microsoft.com/office/powerpoint/2010/main" val="25351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3703-2109-0E26-DD2B-06ECDEAEA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263B63-764A-8B81-E61F-139D48086E91}"/>
              </a:ext>
            </a:extLst>
          </p:cNvPr>
          <p:cNvSpPr/>
          <p:nvPr/>
        </p:nvSpPr>
        <p:spPr>
          <a:xfrm>
            <a:off x="9548038" y="324359"/>
            <a:ext cx="2643962" cy="6550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rgbClr val="EF633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66048-E0BC-3F4C-D7F7-3A4653FCA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43" y="4410220"/>
            <a:ext cx="2387600" cy="25527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F9BB971-60C6-E36B-C2F0-511AE7D7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4A5490-1441-E1F4-34B5-BA58BF8D1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6175375"/>
            <a:ext cx="2362200" cy="54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384044-7A6C-217C-CC4E-A4C9E5C30543}"/>
              </a:ext>
            </a:extLst>
          </p:cNvPr>
          <p:cNvSpPr txBox="1"/>
          <p:nvPr/>
        </p:nvSpPr>
        <p:spPr>
          <a:xfrm>
            <a:off x="0" y="324359"/>
            <a:ext cx="9548038" cy="60529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dirty="0">
                <a:solidFill>
                  <a:schemeClr val="accent1"/>
                </a:solidFill>
                <a:ea typeface="Roboto" panose="02000000000000000000" pitchFamily="2" charset="0"/>
                <a:cs typeface="Arial Narrow" panose="020B0604020202020204" pitchFamily="34" charset="0"/>
              </a:rPr>
              <a:t>Agency Incentive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DE456-B946-A309-E438-B49F79C9505E}"/>
              </a:ext>
            </a:extLst>
          </p:cNvPr>
          <p:cNvSpPr txBox="1"/>
          <p:nvPr/>
        </p:nvSpPr>
        <p:spPr>
          <a:xfrm>
            <a:off x="9691141" y="1171430"/>
            <a:ext cx="24284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en-US" sz="2400" b="1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endParaRPr lang="en-US" sz="2400" b="1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leave out Non-Clinical Staff! </a:t>
            </a:r>
          </a:p>
          <a:p>
            <a:pPr algn="ctr">
              <a:spcAft>
                <a:spcPts val="1200"/>
              </a:spcAft>
            </a:pPr>
            <a:endParaRPr lang="en-US" sz="2000" b="1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20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Metrocare also offers an Agency Bonus Program  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27CED1FE-A0EC-CBBF-D4FF-73BDA8899CF0}"/>
              </a:ext>
            </a:extLst>
          </p:cNvPr>
          <p:cNvSpPr/>
          <p:nvPr/>
        </p:nvSpPr>
        <p:spPr>
          <a:xfrm>
            <a:off x="2999991" y="1045409"/>
            <a:ext cx="4024859" cy="501421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u="sng" dirty="0"/>
              <a:t>Agency Bonus Program</a:t>
            </a:r>
          </a:p>
          <a:p>
            <a:pPr algn="ctr"/>
            <a:endParaRPr lang="en-US" u="sng" dirty="0"/>
          </a:p>
          <a:p>
            <a:pPr algn="ctr"/>
            <a:r>
              <a:rPr lang="en-US" dirty="0"/>
              <a:t>Achievement of Agency Incentive Metrics established by Board</a:t>
            </a:r>
            <a:endParaRPr lang="en-US" dirty="0">
              <a:cs typeface="Segoe UI"/>
            </a:endParaRPr>
          </a:p>
          <a:p>
            <a:pPr algn="ctr"/>
            <a:endParaRPr lang="en-US" dirty="0"/>
          </a:p>
          <a:p>
            <a:pPr algn="ctr"/>
            <a:r>
              <a:rPr lang="en-US" dirty="0"/>
              <a:t>Paid annually with % of payout based on % of achievement to metric, with max payout of 10% of employee’s base salary</a:t>
            </a:r>
            <a:endParaRPr lang="en-US" dirty="0">
              <a:cs typeface="Segoe UI"/>
            </a:endParaRPr>
          </a:p>
          <a:p>
            <a:pPr algn="ctr"/>
            <a:endParaRPr lang="en-US" dirty="0"/>
          </a:p>
          <a:p>
            <a:pPr algn="ctr"/>
            <a:r>
              <a:rPr lang="en-US" dirty="0"/>
              <a:t>Example metrics: </a:t>
            </a:r>
            <a:endParaRPr lang="en-US" dirty="0">
              <a:cs typeface="Segoe UI"/>
            </a:endParaRPr>
          </a:p>
          <a:p>
            <a:pPr algn="ctr"/>
            <a:r>
              <a:rPr lang="en-US" dirty="0"/>
              <a:t>&gt;87% of survey question “Your overall satisfaction with Metrocare Services.”</a:t>
            </a:r>
            <a:endParaRPr lang="en-US" dirty="0">
              <a:cs typeface="Segoe UI"/>
            </a:endParaRPr>
          </a:p>
          <a:p>
            <a:pPr algn="ctr"/>
            <a:endParaRPr lang="en-US" dirty="0"/>
          </a:p>
          <a:p>
            <a:pPr algn="ctr"/>
            <a:r>
              <a:rPr lang="en-US" dirty="0"/>
              <a:t>Increase number of unique individuals served by 1.5% YOY</a:t>
            </a:r>
            <a:endParaRPr lang="en-US" dirty="0">
              <a:cs typeface="Segoe UI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53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BBFCF96-1F0C-7488-61B7-17226638CA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6E5923-B74C-2B9A-559F-11F19E228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387" y="1002834"/>
            <a:ext cx="5799793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100">
                <a:solidFill>
                  <a:schemeClr val="bg1"/>
                </a:solidFill>
                <a:latin typeface="Gotham Narrow Medium" pitchFamily="50" charset="0"/>
                <a:ea typeface="Roboto" panose="02000000000000000000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b="1" smtClean="0">
                <a:solidFill>
                  <a:schemeClr val="bg1"/>
                </a:solidFill>
                <a:latin typeface="+mn-lt"/>
              </a:rPr>
              <a:t>14</a:t>
            </a:fld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B84E1-5533-5A75-AA8C-5A37EEDA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606" y="5505450"/>
            <a:ext cx="38227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4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BBB971-845C-B637-763E-440EF8266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23" y="5991225"/>
            <a:ext cx="3392548" cy="54241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7811-499C-14FC-FE02-E675D48A8A13}"/>
              </a:ext>
            </a:extLst>
          </p:cNvPr>
          <p:cNvSpPr txBox="1"/>
          <p:nvPr/>
        </p:nvSpPr>
        <p:spPr>
          <a:xfrm>
            <a:off x="241300" y="324359"/>
            <a:ext cx="10248900" cy="111825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>
                <a:solidFill>
                  <a:schemeClr val="accent1"/>
                </a:solidFill>
                <a:ea typeface="Roboto" panose="02000000000000000000" pitchFamily="2" charset="0"/>
                <a:cs typeface="Arial Narrow" panose="020B0604020202020204" pitchFamily="34" charset="0"/>
              </a:rPr>
              <a:t>Who Are We and Why Should You Care What We Have to Say?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C475D-3524-306E-4D4C-70A3B315D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" y="5991226"/>
            <a:ext cx="3221538" cy="542415"/>
          </a:xfrm>
          <a:prstGeom prst="rect">
            <a:avLst/>
          </a:prstGeom>
        </p:spPr>
      </p:pic>
      <p:pic>
        <p:nvPicPr>
          <p:cNvPr id="2054" name="Picture 6" descr="Mirge Metrocare Executive21738 copy scaled">
            <a:extLst>
              <a:ext uri="{FF2B5EF4-FFF2-40B4-BE49-F238E27FC236}">
                <a16:creationId xmlns:a16="http://schemas.microsoft.com/office/drawing/2014/main" id="{48476051-D2CC-697C-3F61-ED489B1C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612455"/>
            <a:ext cx="3392549" cy="40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troCare 202220827 Jennifer Wadsworth">
            <a:extLst>
              <a:ext uri="{FF2B5EF4-FFF2-40B4-BE49-F238E27FC236}">
                <a16:creationId xmlns:a16="http://schemas.microsoft.com/office/drawing/2014/main" id="{6F0F9B92-A31D-A000-8EBF-DE9B22CB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22" y="1612455"/>
            <a:ext cx="3392549" cy="40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4840D5A-70EE-1D4F-40F6-5B2D682BB772}"/>
              </a:ext>
            </a:extLst>
          </p:cNvPr>
          <p:cNvSpPr/>
          <p:nvPr/>
        </p:nvSpPr>
        <p:spPr>
          <a:xfrm>
            <a:off x="241300" y="5807075"/>
            <a:ext cx="3392549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Kelli Laos, LCSW</a:t>
            </a:r>
          </a:p>
          <a:p>
            <a:pPr algn="ctr"/>
            <a:r>
              <a:rPr lang="en-US"/>
              <a:t>Chief Operating Officer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D5E18F-C60A-6B61-A820-7256A7EE0068}"/>
              </a:ext>
            </a:extLst>
          </p:cNvPr>
          <p:cNvSpPr/>
          <p:nvPr/>
        </p:nvSpPr>
        <p:spPr>
          <a:xfrm>
            <a:off x="8122723" y="5807075"/>
            <a:ext cx="3392548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Jennifer Wadsworth, LPC-S, MBA</a:t>
            </a:r>
          </a:p>
          <a:p>
            <a:pPr algn="ctr"/>
            <a:r>
              <a:rPr lang="en-US"/>
              <a:t>Chief Clinical Officer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E1CDAD-3585-628C-94DD-BB1A17324B14}"/>
              </a:ext>
            </a:extLst>
          </p:cNvPr>
          <p:cNvSpPr/>
          <p:nvPr/>
        </p:nvSpPr>
        <p:spPr>
          <a:xfrm>
            <a:off x="4275117" y="1612455"/>
            <a:ext cx="3277589" cy="510902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Metrocare generates a $172M in revenue with $135M coming from Mental Health Services.</a:t>
            </a:r>
          </a:p>
          <a:p>
            <a:pPr algn="ctr"/>
            <a:endParaRPr lang="en-US"/>
          </a:p>
          <a:p>
            <a:pPr algn="ctr"/>
            <a:r>
              <a:rPr lang="en-US"/>
              <a:t>Of that $135M, $86M is generated from FFS, DPP and CCP</a:t>
            </a:r>
          </a:p>
          <a:p>
            <a:pPr algn="ctr"/>
            <a:endParaRPr lang="en-US"/>
          </a:p>
          <a:p>
            <a:pPr algn="ctr"/>
            <a:r>
              <a:rPr lang="en-US"/>
              <a:t>While we ARE the LIDDA, we are NOT the LMHA and have learned to THRIVE through initiative, mistakes, analysis and just plain GRIT!   </a:t>
            </a:r>
          </a:p>
          <a:p>
            <a:pPr algn="ctr"/>
            <a:endParaRPr lang="en-US"/>
          </a:p>
          <a:p>
            <a:pPr algn="ctr"/>
            <a:r>
              <a:rPr lang="en-US"/>
              <a:t>Take our lessons learned home and make them your own! </a:t>
            </a:r>
          </a:p>
        </p:txBody>
      </p:sp>
    </p:spTree>
    <p:extLst>
      <p:ext uri="{BB962C8B-B14F-4D97-AF65-F5344CB8AC3E}">
        <p14:creationId xmlns:p14="http://schemas.microsoft.com/office/powerpoint/2010/main" val="39732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C2620-3C9D-DBD5-8FED-F074CF1CDA1E}"/>
              </a:ext>
            </a:extLst>
          </p:cNvPr>
          <p:cNvSpPr/>
          <p:nvPr/>
        </p:nvSpPr>
        <p:spPr>
          <a:xfrm>
            <a:off x="9548038" y="324359"/>
            <a:ext cx="2643962" cy="65501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3897-0624-4BB9-5410-AB3E9E42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EADC6-6E3D-90C4-46B3-23E312D7D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6175375"/>
            <a:ext cx="2362200" cy="54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64760-76F5-80F3-D18F-628874711627}"/>
              </a:ext>
            </a:extLst>
          </p:cNvPr>
          <p:cNvSpPr txBox="1"/>
          <p:nvPr/>
        </p:nvSpPr>
        <p:spPr>
          <a:xfrm>
            <a:off x="245390" y="324359"/>
            <a:ext cx="9548038" cy="60529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accent1"/>
                </a:solidFill>
                <a:latin typeface="Gotham Narrow Medium" pitchFamily="50" charset="0"/>
                <a:ea typeface="Roboto" panose="02000000000000000000" pitchFamily="2" charset="0"/>
                <a:cs typeface="Arial Narrow" panose="020B0604020202020204" pitchFamily="34" charset="0"/>
              </a:rPr>
              <a:t>Board Key Performance Indicator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536F6-B232-422A-C5F6-530233FD3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10" y="1200572"/>
            <a:ext cx="101346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3D8B2-7D2F-7E4D-46C2-21AD520BE090}"/>
              </a:ext>
            </a:extLst>
          </p:cNvPr>
          <p:cNvSpPr/>
          <p:nvPr/>
        </p:nvSpPr>
        <p:spPr>
          <a:xfrm>
            <a:off x="12215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257F5-205C-4E30-4840-B5CEFE140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677D0A-D76A-75E4-0123-840951C17E7E}"/>
              </a:ext>
            </a:extLst>
          </p:cNvPr>
          <p:cNvSpPr/>
          <p:nvPr/>
        </p:nvSpPr>
        <p:spPr>
          <a:xfrm>
            <a:off x="0" y="2405260"/>
            <a:ext cx="12192000" cy="16398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0FE0F-36FD-F859-F64F-4EAD2FE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DE79C-26A4-51F0-8641-1B4ED2A1F410}"/>
              </a:ext>
            </a:extLst>
          </p:cNvPr>
          <p:cNvSpPr txBox="1"/>
          <p:nvPr/>
        </p:nvSpPr>
        <p:spPr>
          <a:xfrm>
            <a:off x="-2033" y="324359"/>
            <a:ext cx="12191999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a typeface="Roboto" panose="02000000000000000000" pitchFamily="2" charset="0"/>
                <a:cs typeface="Arial Narrow" panose="020B0604020202020204" pitchFamily="34" charset="0"/>
              </a:rPr>
              <a:t>Metrocare’s Taxing History with Productivity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3A33A-E983-B55C-5F70-FDC1F5136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" y="6172200"/>
            <a:ext cx="2359152" cy="545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532674-FCC8-E5CC-475D-43A62E9FB476}"/>
              </a:ext>
            </a:extLst>
          </p:cNvPr>
          <p:cNvSpPr txBox="1"/>
          <p:nvPr/>
        </p:nvSpPr>
        <p:spPr>
          <a:xfrm>
            <a:off x="237067" y="1562898"/>
            <a:ext cx="2778158" cy="3908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chemeClr val="accent6"/>
                </a:solidFill>
                <a:ea typeface="Segoe UI Semibold" panose="020B0502040204020203" pitchFamily="34" charset="0"/>
                <a:cs typeface="Segoe UI Semibold" panose="020B0502040204020203" pitchFamily="34" charset="0"/>
              </a:rPr>
              <a:t>How to Measure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D76FBF-31DB-EC9E-DDE8-0DAD9BE5C574}"/>
              </a:ext>
            </a:extLst>
          </p:cNvPr>
          <p:cNvSpPr/>
          <p:nvPr/>
        </p:nvSpPr>
        <p:spPr>
          <a:xfrm>
            <a:off x="237068" y="2506299"/>
            <a:ext cx="2558024" cy="17295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Direct Service Hours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 % of Caseload Seen</a:t>
            </a:r>
          </a:p>
          <a:p>
            <a:pPr lvl="1">
              <a:lnSpc>
                <a:spcPts val="1800"/>
              </a:lnSpc>
              <a:spcAft>
                <a:spcPts val="700"/>
              </a:spcAft>
            </a:pPr>
            <a:endParaRPr lang="en-US" sz="1400" b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2BD656-11C6-99B4-1BAD-AAFE340DC97A}"/>
              </a:ext>
            </a:extLst>
          </p:cNvPr>
          <p:cNvSpPr/>
          <p:nvPr/>
        </p:nvSpPr>
        <p:spPr>
          <a:xfrm>
            <a:off x="237068" y="4004253"/>
            <a:ext cx="2668091" cy="1729576"/>
          </a:xfrm>
          <a:prstGeom prst="rect">
            <a:avLst/>
          </a:prstGeom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Yes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Staff driven approach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Blended Rate based on Medicaid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With tools to monitor LOC and Caseload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7801E7-A45A-BAE8-AC51-653260EA83A1}"/>
              </a:ext>
            </a:extLst>
          </p:cNvPr>
          <p:cNvCxnSpPr>
            <a:cxnSpLocks/>
          </p:cNvCxnSpPr>
          <p:nvPr/>
        </p:nvCxnSpPr>
        <p:spPr>
          <a:xfrm>
            <a:off x="3015225" y="1618774"/>
            <a:ext cx="0" cy="4000976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8146F9-840B-03BB-7D98-9349C0FF8FB7}"/>
              </a:ext>
            </a:extLst>
          </p:cNvPr>
          <p:cNvSpPr txBox="1"/>
          <p:nvPr/>
        </p:nvSpPr>
        <p:spPr>
          <a:xfrm>
            <a:off x="3293534" y="1562898"/>
            <a:ext cx="2626847" cy="39087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chemeClr val="accent6"/>
                </a:solidFill>
                <a:ea typeface="Segoe UI Semibold" panose="020B0502040204020203" pitchFamily="34" charset="0"/>
                <a:cs typeface="Segoe UI Semibold" panose="020B0502040204020203" pitchFamily="34" charset="0"/>
              </a:rPr>
              <a:t>How to Monitor it?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886CF-5B3F-E911-C184-D6D0890C033E}"/>
              </a:ext>
            </a:extLst>
          </p:cNvPr>
          <p:cNvSpPr/>
          <p:nvPr/>
        </p:nvSpPr>
        <p:spPr>
          <a:xfrm>
            <a:off x="3293535" y="2506299"/>
            <a:ext cx="2558024" cy="12679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Quarterly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Annually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AAC7DD-58AF-8137-CBDC-65546289761A}"/>
              </a:ext>
            </a:extLst>
          </p:cNvPr>
          <p:cNvSpPr/>
          <p:nvPr/>
        </p:nvSpPr>
        <p:spPr>
          <a:xfrm>
            <a:off x="3293535" y="4004253"/>
            <a:ext cx="2668091" cy="190911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Daily (by Employee)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Weekly (by Manager)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Weekly (by Director)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Monthly (by Chief)</a:t>
            </a: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Calculator/Dashboards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A92CAF-1B6B-AD20-2EFC-4BBB9E9BB80C}"/>
              </a:ext>
            </a:extLst>
          </p:cNvPr>
          <p:cNvSpPr txBox="1"/>
          <p:nvPr/>
        </p:nvSpPr>
        <p:spPr>
          <a:xfrm>
            <a:off x="6358467" y="1562898"/>
            <a:ext cx="2626844" cy="7114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chemeClr val="accent6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How to Communicate it?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575A2F-6239-8760-269B-C4CCAE387627}"/>
              </a:ext>
            </a:extLst>
          </p:cNvPr>
          <p:cNvSpPr/>
          <p:nvPr/>
        </p:nvSpPr>
        <p:spPr>
          <a:xfrm>
            <a:off x="6358467" y="2506299"/>
            <a:ext cx="2507221" cy="228100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Strictly by Dollar Amount (to employee)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Strictly by Service Hours (to manager)</a:t>
            </a: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400" b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sz="1400" b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0432B-1266-0ACA-8E38-FE78300B743D}"/>
              </a:ext>
            </a:extLst>
          </p:cNvPr>
          <p:cNvSpPr/>
          <p:nvPr/>
        </p:nvSpPr>
        <p:spPr>
          <a:xfrm>
            <a:off x="6358469" y="4004253"/>
            <a:ext cx="2507224" cy="2511841"/>
          </a:xfrm>
          <a:prstGeom prst="rect">
            <a:avLst/>
          </a:prstGeom>
        </p:spPr>
        <p:txBody>
          <a:bodyPr wrap="square" lIns="0" tIns="45720" rIns="91440" bIns="45720" anchor="t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Yes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Begin in NEO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Patient Care Focus to Employee</a:t>
            </a:r>
            <a:endParaRPr lang="en-US" sz="1400">
              <a:solidFill>
                <a:schemeClr val="bg1"/>
              </a:solidFill>
              <a:latin typeface="Segoe UI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Patient Care </a:t>
            </a:r>
            <a:r>
              <a:rPr lang="en-US" sz="1400" b="1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and</a:t>
            </a: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 Budget Focus to Manager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Normalize the Conversation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4EF82F-5B7E-E706-919F-C576A37D97D5}"/>
              </a:ext>
            </a:extLst>
          </p:cNvPr>
          <p:cNvSpPr txBox="1"/>
          <p:nvPr/>
        </p:nvSpPr>
        <p:spPr>
          <a:xfrm>
            <a:off x="9329176" y="1562898"/>
            <a:ext cx="2778158" cy="7114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1">
                <a:solidFill>
                  <a:schemeClr val="accent6"/>
                </a:solidFill>
                <a:latin typeface="Segoe UI" panose="020B0502040204020203" pitchFamily="34" charset="0"/>
                <a:ea typeface="Segoe UI Semibold" panose="020B0502040204020203" pitchFamily="34" charset="0"/>
                <a:cs typeface="Segoe UI" panose="020B0502040204020203" pitchFamily="34" charset="0"/>
              </a:rPr>
              <a:t>How to Performance it?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6773C1-58EF-2DF3-B0BF-40D326A66458}"/>
              </a:ext>
            </a:extLst>
          </p:cNvPr>
          <p:cNvSpPr/>
          <p:nvPr/>
        </p:nvSpPr>
        <p:spPr>
          <a:xfrm>
            <a:off x="9329177" y="2506299"/>
            <a:ext cx="2558024" cy="181934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Delayed Intervention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Reactionary Management</a:t>
            </a:r>
          </a:p>
          <a:p>
            <a:pPr>
              <a:lnSpc>
                <a:spcPts val="1800"/>
              </a:lnSpc>
              <a:spcAft>
                <a:spcPts val="700"/>
              </a:spcAft>
            </a:pPr>
            <a:endParaRPr lang="en-US" sz="1400" b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sz="1400" b="1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C651-5178-BE6B-FDEE-9F6179EC2E35}"/>
              </a:ext>
            </a:extLst>
          </p:cNvPr>
          <p:cNvSpPr/>
          <p:nvPr/>
        </p:nvSpPr>
        <p:spPr>
          <a:xfrm>
            <a:off x="9329178" y="4004253"/>
            <a:ext cx="2558024" cy="219124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800"/>
              </a:lnSpc>
              <a:spcAft>
                <a:spcPts val="700"/>
              </a:spcAft>
            </a:pPr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Allow </a:t>
            </a:r>
            <a:r>
              <a:rPr lang="en-US" sz="1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monitored</a:t>
            </a: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“ramp up”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Time Limited PIPs combined with Support and Resources</a:t>
            </a:r>
          </a:p>
          <a:p>
            <a:pPr marL="742950" lvl="1" indent="-285750">
              <a:lnSpc>
                <a:spcPts val="18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7E3B84-8019-C40B-1569-2D1FFF457210}"/>
              </a:ext>
            </a:extLst>
          </p:cNvPr>
          <p:cNvCxnSpPr>
            <a:cxnSpLocks/>
          </p:cNvCxnSpPr>
          <p:nvPr/>
        </p:nvCxnSpPr>
        <p:spPr>
          <a:xfrm>
            <a:off x="6071692" y="1618774"/>
            <a:ext cx="0" cy="4000976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E715CC-959B-BF08-547F-9D643B10B691}"/>
              </a:ext>
            </a:extLst>
          </p:cNvPr>
          <p:cNvCxnSpPr>
            <a:cxnSpLocks/>
          </p:cNvCxnSpPr>
          <p:nvPr/>
        </p:nvCxnSpPr>
        <p:spPr>
          <a:xfrm>
            <a:off x="9068892" y="1618774"/>
            <a:ext cx="0" cy="4000976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8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4532F-DC4F-D7F0-067A-1ECF3790E3A2}"/>
              </a:ext>
            </a:extLst>
          </p:cNvPr>
          <p:cNvSpPr/>
          <p:nvPr/>
        </p:nvSpPr>
        <p:spPr>
          <a:xfrm flipH="1">
            <a:off x="-3" y="0"/>
            <a:ext cx="12189969" cy="6858000"/>
          </a:xfrm>
          <a:prstGeom prst="rect">
            <a:avLst/>
          </a:prstGeom>
          <a:gradFill>
            <a:gsLst>
              <a:gs pos="0">
                <a:schemeClr val="accent1">
                  <a:alpha val="95000"/>
                </a:schemeClr>
              </a:gs>
              <a:gs pos="100000">
                <a:schemeClr val="accent4">
                  <a:alpha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F88094-1120-E658-796F-17E95F168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0FE0F-36FD-F859-F64F-4EAD2FE5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E4806-4814-6D75-156F-373ABE132347}"/>
              </a:ext>
            </a:extLst>
          </p:cNvPr>
          <p:cNvSpPr txBox="1"/>
          <p:nvPr/>
        </p:nvSpPr>
        <p:spPr>
          <a:xfrm>
            <a:off x="241300" y="324359"/>
            <a:ext cx="8876177" cy="1323439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2"/>
                </a:solidFill>
                <a:latin typeface="Segoe UI"/>
                <a:ea typeface="Roboto"/>
                <a:cs typeface="Segoe UI"/>
              </a:rPr>
              <a:t>Standard</a:t>
            </a:r>
            <a:r>
              <a:rPr lang="en-US" sz="4000" b="1">
                <a:solidFill>
                  <a:schemeClr val="bg1"/>
                </a:solidFill>
                <a:latin typeface="Segoe UI"/>
                <a:ea typeface="Roboto"/>
                <a:cs typeface="Segoe UI"/>
              </a:rPr>
              <a:t> Productivity </a:t>
            </a:r>
            <a:r>
              <a:rPr lang="en-US" sz="4000" b="1">
                <a:solidFill>
                  <a:schemeClr val="bg2"/>
                </a:solidFill>
                <a:latin typeface="Segoe UI"/>
                <a:ea typeface="Roboto"/>
                <a:cs typeface="Segoe UI"/>
              </a:rPr>
              <a:t>Calculations	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563BC801-3C6B-28FC-7593-EA164CFB7579}"/>
              </a:ext>
            </a:extLst>
          </p:cNvPr>
          <p:cNvGraphicFramePr/>
          <p:nvPr/>
        </p:nvGraphicFramePr>
        <p:xfrm>
          <a:off x="2615087" y="2952795"/>
          <a:ext cx="3269765" cy="301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3C8AAAF5-57E9-434A-D128-9EB1E858E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" y="6172200"/>
            <a:ext cx="2359152" cy="545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E0C391-88E8-6786-A78F-F72711EB711C}"/>
              </a:ext>
            </a:extLst>
          </p:cNvPr>
          <p:cNvSpPr txBox="1"/>
          <p:nvPr/>
        </p:nvSpPr>
        <p:spPr>
          <a:xfrm>
            <a:off x="241301" y="1032245"/>
            <a:ext cx="6860958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Staff spend a certain </a:t>
            </a:r>
            <a:r>
              <a:rPr lang="en-US" sz="2000" b="1">
                <a:solidFill>
                  <a:schemeClr val="bg1"/>
                </a:solidFill>
              </a:rPr>
              <a:t>amount of time daily </a:t>
            </a:r>
            <a:r>
              <a:rPr lang="en-US" sz="2000">
                <a:solidFill>
                  <a:schemeClr val="bg1"/>
                </a:solidFill>
              </a:rPr>
              <a:t>engaged in </a:t>
            </a:r>
            <a:r>
              <a:rPr lang="en-US" sz="2000" u="sng">
                <a:solidFill>
                  <a:schemeClr val="bg1"/>
                </a:solidFill>
              </a:rPr>
              <a:t>billable services</a:t>
            </a:r>
            <a:r>
              <a:rPr lang="en-US" sz="2000">
                <a:solidFill>
                  <a:schemeClr val="bg1"/>
                </a:solidFill>
              </a:rPr>
              <a:t>.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Account for positions that must travel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Account for positions that have more non billable services than others 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r>
              <a:rPr lang="en-US" sz="2000">
                <a:solidFill>
                  <a:schemeClr val="bg1"/>
                </a:solidFill>
              </a:rPr>
              <a:t>2. </a:t>
            </a:r>
            <a:r>
              <a:rPr lang="en-US" sz="2000" b="1" u="sng">
                <a:solidFill>
                  <a:schemeClr val="bg1"/>
                </a:solidFill>
              </a:rPr>
              <a:t>Clinic Based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Positions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APN – 7 hours of service per day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LPHA – 5.5 hours of counseling service per day  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r>
              <a:rPr lang="en-US" sz="2000">
                <a:solidFill>
                  <a:schemeClr val="bg1"/>
                </a:solidFill>
              </a:rPr>
              <a:t>3. </a:t>
            </a:r>
            <a:r>
              <a:rPr lang="en-US" sz="2000" b="1" u="sng">
                <a:solidFill>
                  <a:schemeClr val="bg1"/>
                </a:solidFill>
              </a:rPr>
              <a:t>Field Based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Positions - Outpatient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QMHP – 5 hours of service per day (62.5%)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Peer – 5 hours of service per day (62.5%)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r>
              <a:rPr lang="en-US" sz="2000">
                <a:solidFill>
                  <a:schemeClr val="bg1"/>
                </a:solidFill>
              </a:rPr>
              <a:t>4. </a:t>
            </a:r>
            <a:r>
              <a:rPr lang="en-US" sz="2000" b="1" u="sng">
                <a:solidFill>
                  <a:schemeClr val="bg1"/>
                </a:solidFill>
              </a:rPr>
              <a:t>Field Based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chemeClr val="bg1"/>
                </a:solidFill>
              </a:rPr>
              <a:t>Positions – Intensive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QMHP – 4 hours of service per day (50%)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Peer – 4 hours of service per day (50%)</a:t>
            </a:r>
            <a:endParaRPr lang="en-US" sz="2000">
              <a:solidFill>
                <a:schemeClr val="bg1"/>
              </a:solidFill>
              <a:cs typeface="Segoe UI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bg1"/>
                </a:solidFill>
              </a:rPr>
              <a:t>Care Coordinator – 4 hours of service per day (50%)</a:t>
            </a:r>
            <a:endParaRPr lang="en-US" sz="2000">
              <a:solidFill>
                <a:schemeClr val="bg1"/>
              </a:solidFill>
              <a:cs typeface="Segoe UI"/>
            </a:endParaRPr>
          </a:p>
        </p:txBody>
      </p:sp>
      <p:pic>
        <p:nvPicPr>
          <p:cNvPr id="4098" name="Picture 2" descr="Image result for standard">
            <a:extLst>
              <a:ext uri="{FF2B5EF4-FFF2-40B4-BE49-F238E27FC236}">
                <a16:creationId xmlns:a16="http://schemas.microsoft.com/office/drawing/2014/main" id="{D09D031F-0B21-B3A5-8C0B-58701FCE0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00" y="2244016"/>
            <a:ext cx="4588714" cy="29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16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35520E-5476-D54E-9C90-89DEA39D36FD}"/>
              </a:ext>
            </a:extLst>
          </p:cNvPr>
          <p:cNvSpPr/>
          <p:nvPr/>
        </p:nvSpPr>
        <p:spPr>
          <a:xfrm>
            <a:off x="136204" y="848412"/>
            <a:ext cx="9275591" cy="5239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326AE-9DB5-E376-5029-4C870C844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321797"/>
            <a:ext cx="2387600" cy="2552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A4304A-7F55-F5B4-77F2-9AC419E8D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A9A34-CD20-B869-3164-79B530C6FB2D}"/>
              </a:ext>
            </a:extLst>
          </p:cNvPr>
          <p:cNvSpPr txBox="1"/>
          <p:nvPr/>
        </p:nvSpPr>
        <p:spPr>
          <a:xfrm>
            <a:off x="154490" y="141093"/>
            <a:ext cx="11115229" cy="605294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>
                <a:solidFill>
                  <a:schemeClr val="accent1"/>
                </a:solidFill>
                <a:latin typeface="Gotham Narrow Medium"/>
                <a:ea typeface="Roboto"/>
              </a:rPr>
              <a:t>Creating a Benchmark - Bench Calculators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A0CF08-F0CA-EAC6-70E1-6CDC7A0E5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6175375"/>
            <a:ext cx="2362200" cy="54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280D58-318D-D226-216E-E0C70EE20F67}"/>
              </a:ext>
            </a:extLst>
          </p:cNvPr>
          <p:cNvSpPr txBox="1"/>
          <p:nvPr/>
        </p:nvSpPr>
        <p:spPr>
          <a:xfrm>
            <a:off x="244572" y="926108"/>
            <a:ext cx="4330700" cy="954107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Gotham Narrow Medium"/>
                <a:ea typeface="Roboto"/>
                <a:cs typeface="Arial Narrow" panose="020B0604020202020204" pitchFamily="34" charset="0"/>
              </a:rPr>
              <a:t>QMHP – Adult Outpatient</a:t>
            </a:r>
          </a:p>
        </p:txBody>
      </p:sp>
      <p:pic>
        <p:nvPicPr>
          <p:cNvPr id="5122" name="Picture 2" descr="Image result for calculator">
            <a:extLst>
              <a:ext uri="{FF2B5EF4-FFF2-40B4-BE49-F238E27FC236}">
                <a16:creationId xmlns:a16="http://schemas.microsoft.com/office/drawing/2014/main" id="{27F632B2-B313-0693-AE28-F58A0D00E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66" y="921592"/>
            <a:ext cx="2418946" cy="2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8508F74-9ED7-A9D7-7452-8AB4E6B8A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42276"/>
              </p:ext>
            </p:extLst>
          </p:nvPr>
        </p:nvGraphicFramePr>
        <p:xfrm>
          <a:off x="241300" y="2096155"/>
          <a:ext cx="9019656" cy="3402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1810">
                  <a:extLst>
                    <a:ext uri="{9D8B030D-6E8A-4147-A177-3AD203B41FA5}">
                      <a16:colId xmlns:a16="http://schemas.microsoft.com/office/drawing/2014/main" val="2736486530"/>
                    </a:ext>
                  </a:extLst>
                </a:gridCol>
                <a:gridCol w="1667800">
                  <a:extLst>
                    <a:ext uri="{9D8B030D-6E8A-4147-A177-3AD203B41FA5}">
                      <a16:colId xmlns:a16="http://schemas.microsoft.com/office/drawing/2014/main" val="3349332091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861662176"/>
                    </a:ext>
                  </a:extLst>
                </a:gridCol>
                <a:gridCol w="1155657">
                  <a:extLst>
                    <a:ext uri="{9D8B030D-6E8A-4147-A177-3AD203B41FA5}">
                      <a16:colId xmlns:a16="http://schemas.microsoft.com/office/drawing/2014/main" val="1421562486"/>
                    </a:ext>
                  </a:extLst>
                </a:gridCol>
                <a:gridCol w="850604">
                  <a:extLst>
                    <a:ext uri="{9D8B030D-6E8A-4147-A177-3AD203B41FA5}">
                      <a16:colId xmlns:a16="http://schemas.microsoft.com/office/drawing/2014/main" val="1413724541"/>
                    </a:ext>
                  </a:extLst>
                </a:gridCol>
                <a:gridCol w="1717114">
                  <a:extLst>
                    <a:ext uri="{9D8B030D-6E8A-4147-A177-3AD203B41FA5}">
                      <a16:colId xmlns:a16="http://schemas.microsoft.com/office/drawing/2014/main" val="1374728177"/>
                    </a:ext>
                  </a:extLst>
                </a:gridCol>
                <a:gridCol w="870622">
                  <a:extLst>
                    <a:ext uri="{9D8B030D-6E8A-4147-A177-3AD203B41FA5}">
                      <a16:colId xmlns:a16="http://schemas.microsoft.com/office/drawing/2014/main" val="2040446536"/>
                    </a:ext>
                  </a:extLst>
                </a:gridCol>
                <a:gridCol w="1027335">
                  <a:extLst>
                    <a:ext uri="{9D8B030D-6E8A-4147-A177-3AD203B41FA5}">
                      <a16:colId xmlns:a16="http://schemas.microsoft.com/office/drawing/2014/main" val="1106433861"/>
                    </a:ext>
                  </a:extLst>
                </a:gridCol>
              </a:tblGrid>
              <a:tr h="61870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Service 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Unit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Weekly Units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Weekly Dollars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Svc Hours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Svc Percent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563133"/>
                  </a:ext>
                </a:extLst>
              </a:tr>
              <a:tr h="61870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3700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Psychosocial Rehab - Ind.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 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$     27.00 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$1,944.00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18.00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45.00%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365975"/>
                  </a:ext>
                </a:extLst>
              </a:tr>
              <a:tr h="61870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0460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Case Management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 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$     20.00 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$   240.00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3.00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7.50%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29308"/>
                  </a:ext>
                </a:extLst>
              </a:tr>
              <a:tr h="92806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3800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Skills Development - Ind.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 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$     25.00 </a:t>
                      </a:r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$   400.00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4.00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10.00%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780942"/>
                  </a:ext>
                </a:extLst>
              </a:tr>
              <a:tr h="618709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TOTALS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$2,584.00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 25.00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62.50%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14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05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D65C9-B753-4F0D-A659-FD669843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9D5BDAA-B022-8A1B-31F8-87B6A8193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321797"/>
            <a:ext cx="2387600" cy="2552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03E5FA-1677-FD4E-2CE5-DF5E6F43820C}"/>
              </a:ext>
            </a:extLst>
          </p:cNvPr>
          <p:cNvSpPr/>
          <p:nvPr/>
        </p:nvSpPr>
        <p:spPr>
          <a:xfrm>
            <a:off x="1" y="0"/>
            <a:ext cx="533754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67D69B9-CCDC-5593-E0B6-DBB0E4E31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E5749-A61A-F4BB-CCD2-96EBA0863A58}"/>
              </a:ext>
            </a:extLst>
          </p:cNvPr>
          <p:cNvSpPr txBox="1"/>
          <p:nvPr/>
        </p:nvSpPr>
        <p:spPr>
          <a:xfrm>
            <a:off x="5999361" y="324359"/>
            <a:ext cx="5918897" cy="1118255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>
                <a:solidFill>
                  <a:schemeClr val="accent1"/>
                </a:solidFill>
                <a:latin typeface="Gotham Narrow Medium"/>
                <a:ea typeface="Roboto"/>
                <a:cs typeface="Arial Narrow" panose="020B0604020202020204" pitchFamily="34" charset="0"/>
              </a:rPr>
              <a:t>Changing the Narrative </a:t>
            </a:r>
            <a:endParaRPr lang="en-US" sz="4000" b="1">
              <a:solidFill>
                <a:schemeClr val="accent1"/>
              </a:solidFill>
              <a:latin typeface="Gotham Narrow Medium" pitchFamily="50" charset="0"/>
              <a:ea typeface="Roboto" panose="02000000000000000000" pitchFamily="2" charset="0"/>
              <a:cs typeface="Arial Narrow" panose="020B0604020202020204" pitchFamily="34" charset="0"/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20E5B07-80D5-AD26-C870-4EC3083526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899" t="-157" r="43785" b="171"/>
          <a:stretch/>
        </p:blipFill>
        <p:spPr>
          <a:xfrm>
            <a:off x="874019" y="0"/>
            <a:ext cx="4924524" cy="6038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DF6F65-6804-A6F2-9437-75736991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6175375"/>
            <a:ext cx="2362200" cy="546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EE0DC4-5965-ECD7-2141-1B58A759AFDE}"/>
              </a:ext>
            </a:extLst>
          </p:cNvPr>
          <p:cNvSpPr txBox="1"/>
          <p:nvPr/>
        </p:nvSpPr>
        <p:spPr>
          <a:xfrm>
            <a:off x="6096000" y="1653844"/>
            <a:ext cx="5632851" cy="3554819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500" b="1">
                <a:solidFill>
                  <a:schemeClr val="accent4"/>
                </a:solidFill>
                <a:latin typeface="+mj-lt"/>
                <a:ea typeface="Roboto"/>
                <a:cs typeface="Arial Narrow" panose="020B0604020202020204" pitchFamily="34" charset="0"/>
              </a:rPr>
              <a:t>Peer Led workgroup</a:t>
            </a:r>
            <a:endParaRPr lang="en-US">
              <a:solidFill>
                <a:schemeClr val="accent4"/>
              </a:solidFill>
              <a:latin typeface="Segoe UI"/>
              <a:ea typeface="Roboto"/>
              <a:cs typeface="Segoe U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500" b="1">
                <a:solidFill>
                  <a:schemeClr val="accent4"/>
                </a:solidFill>
                <a:latin typeface="+mj-lt"/>
                <a:ea typeface="Roboto"/>
                <a:cs typeface="Arial Narrow" panose="020B0604020202020204" pitchFamily="34" charset="0"/>
              </a:rPr>
              <a:t>Normalize the conversation about benchmarks</a:t>
            </a:r>
            <a:endParaRPr lang="en-US">
              <a:solidFill>
                <a:schemeClr val="accent4"/>
              </a:solidFill>
              <a:cs typeface="Segoe UI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2500" b="1">
                <a:solidFill>
                  <a:schemeClr val="accent4"/>
                </a:solidFill>
                <a:latin typeface="+mj-lt"/>
                <a:ea typeface="Roboto"/>
                <a:cs typeface="Arial Narrow" panose="020B0604020202020204" pitchFamily="34" charset="0"/>
              </a:rPr>
              <a:t>Ramp Up Planning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500" b="1">
                <a:solidFill>
                  <a:schemeClr val="accent4"/>
                </a:solidFill>
                <a:latin typeface="+mj-lt"/>
                <a:ea typeface="Roboto"/>
                <a:cs typeface="Arial Narrow" panose="020B0604020202020204" pitchFamily="34" charset="0"/>
              </a:rPr>
              <a:t>Staff Training on Benchmarks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500" b="1">
                <a:solidFill>
                  <a:schemeClr val="accent4"/>
                </a:solidFill>
                <a:latin typeface="+mj-lt"/>
                <a:ea typeface="Roboto"/>
                <a:cs typeface="Arial Narrow" panose="020B0604020202020204" pitchFamily="34" charset="0"/>
              </a:rPr>
              <a:t>Manager Training on Benchmarks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500" b="1">
                <a:solidFill>
                  <a:schemeClr val="accent4"/>
                </a:solidFill>
                <a:latin typeface="+mj-lt"/>
                <a:ea typeface="Roboto"/>
                <a:cs typeface="Arial Narrow" panose="020B0604020202020204" pitchFamily="34" charset="0"/>
              </a:rPr>
              <a:t>Mentorship</a:t>
            </a:r>
          </a:p>
          <a:p>
            <a:pPr lvl="1"/>
            <a:endParaRPr lang="en-US" sz="2500" b="1">
              <a:solidFill>
                <a:schemeClr val="accent4"/>
              </a:solidFill>
              <a:latin typeface="+mj-lt"/>
              <a:ea typeface="Roboto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0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47026-2C70-1657-7A9A-C987989B3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0C43AD-31B0-4518-DB41-1E40E396FD1F}"/>
              </a:ext>
            </a:extLst>
          </p:cNvPr>
          <p:cNvSpPr/>
          <p:nvPr/>
        </p:nvSpPr>
        <p:spPr>
          <a:xfrm flipH="1">
            <a:off x="-3" y="0"/>
            <a:ext cx="12189969" cy="6858000"/>
          </a:xfrm>
          <a:prstGeom prst="rect">
            <a:avLst/>
          </a:prstGeom>
          <a:gradFill>
            <a:gsLst>
              <a:gs pos="0">
                <a:schemeClr val="accent1">
                  <a:alpha val="95000"/>
                </a:schemeClr>
              </a:gs>
              <a:gs pos="100000">
                <a:schemeClr val="accent4">
                  <a:alpha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DA1B77-A450-143E-B50B-AD097974E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0062D-D3AA-3768-1F8F-EAC7DAC2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2448-FEEC-49E8-9588-2DF1F90D57C2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4A443-6B8B-E920-2125-72821B2C4F55}"/>
              </a:ext>
            </a:extLst>
          </p:cNvPr>
          <p:cNvSpPr txBox="1"/>
          <p:nvPr/>
        </p:nvSpPr>
        <p:spPr>
          <a:xfrm>
            <a:off x="241300" y="324359"/>
            <a:ext cx="8876177" cy="707886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2"/>
                </a:solidFill>
                <a:latin typeface="Segoe UI"/>
                <a:ea typeface="Roboto"/>
                <a:cs typeface="Segoe UI"/>
              </a:rPr>
              <a:t>Training</a:t>
            </a:r>
            <a:endParaRPr lang="en-US" sz="4000" b="1">
              <a:solidFill>
                <a:schemeClr val="bg2"/>
              </a:solidFill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F4AB94-384F-AA8F-67B0-0AF6B5FD5DE9}"/>
              </a:ext>
            </a:extLst>
          </p:cNvPr>
          <p:cNvSpPr/>
          <p:nvPr/>
        </p:nvSpPr>
        <p:spPr>
          <a:xfrm>
            <a:off x="330316" y="2107731"/>
            <a:ext cx="4561601" cy="3852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BB2E41-86A7-B0CC-46EE-B4F733D33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84" y="6172200"/>
            <a:ext cx="2359152" cy="545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84623-315C-4772-C8C0-E7F14445FE84}"/>
              </a:ext>
            </a:extLst>
          </p:cNvPr>
          <p:cNvSpPr txBox="1"/>
          <p:nvPr/>
        </p:nvSpPr>
        <p:spPr>
          <a:xfrm>
            <a:off x="1105687" y="1540262"/>
            <a:ext cx="27033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cs typeface="Segoe UI"/>
              </a:rPr>
              <a:t>Staff Training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3EBE75-9EF3-353A-C809-52DE7756E91A}"/>
              </a:ext>
            </a:extLst>
          </p:cNvPr>
          <p:cNvSpPr/>
          <p:nvPr/>
        </p:nvSpPr>
        <p:spPr>
          <a:xfrm>
            <a:off x="7312122" y="2102987"/>
            <a:ext cx="4561601" cy="3852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A6436-F095-9FC7-AB95-53F26D8EEABA}"/>
              </a:ext>
            </a:extLst>
          </p:cNvPr>
          <p:cNvSpPr txBox="1"/>
          <p:nvPr/>
        </p:nvSpPr>
        <p:spPr>
          <a:xfrm>
            <a:off x="8065647" y="1510130"/>
            <a:ext cx="32713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cs typeface="Segoe UI"/>
              </a:rPr>
              <a:t>Manager Training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FB2E75-0D15-24BA-084F-C75DFBD33DD5}"/>
              </a:ext>
            </a:extLst>
          </p:cNvPr>
          <p:cNvSpPr/>
          <p:nvPr/>
        </p:nvSpPr>
        <p:spPr>
          <a:xfrm>
            <a:off x="3956136" y="1356604"/>
            <a:ext cx="4279726" cy="49016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6EC3A7-62E5-7C6E-2F90-6C18116C1D8F}"/>
              </a:ext>
            </a:extLst>
          </p:cNvPr>
          <p:cNvSpPr txBox="1"/>
          <p:nvPr/>
        </p:nvSpPr>
        <p:spPr>
          <a:xfrm>
            <a:off x="4574300" y="1702193"/>
            <a:ext cx="349134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Why We have Benchmarks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Productivity and the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Productivity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Example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2060"/>
                </a:solidFill>
              </a:rPr>
              <a:t>Strategies for Success</a:t>
            </a:r>
          </a:p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7E498-5B5B-A131-7B8C-41DD9B64654C}"/>
              </a:ext>
            </a:extLst>
          </p:cNvPr>
          <p:cNvSpPr txBox="1"/>
          <p:nvPr/>
        </p:nvSpPr>
        <p:spPr>
          <a:xfrm>
            <a:off x="1167822" y="2454408"/>
            <a:ext cx="3289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Structure of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How to track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Efficient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Signs that You Need Help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86DC2-192F-D864-12D4-BF7F99B6E1A7}"/>
              </a:ext>
            </a:extLst>
          </p:cNvPr>
          <p:cNvSpPr txBox="1"/>
          <p:nvPr/>
        </p:nvSpPr>
        <p:spPr>
          <a:xfrm>
            <a:off x="8382925" y="2838203"/>
            <a:ext cx="3302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Budget Implications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bg1"/>
                </a:solidFill>
              </a:rPr>
              <a:t>How Productivity is Created</a:t>
            </a:r>
          </a:p>
        </p:txBody>
      </p:sp>
    </p:spTree>
    <p:extLst>
      <p:ext uri="{BB962C8B-B14F-4D97-AF65-F5344CB8AC3E}">
        <p14:creationId xmlns:p14="http://schemas.microsoft.com/office/powerpoint/2010/main" val="417972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8C2620-3C9D-DBD5-8FED-F074CF1CDA1E}"/>
              </a:ext>
            </a:extLst>
          </p:cNvPr>
          <p:cNvSpPr/>
          <p:nvPr/>
        </p:nvSpPr>
        <p:spPr>
          <a:xfrm>
            <a:off x="9385966" y="136525"/>
            <a:ext cx="2643962" cy="65501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673897-0624-4BB9-5410-AB3E9E42D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368" y="4325112"/>
            <a:ext cx="2387600" cy="2552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AEADC6-6E3D-90C4-46B3-23E312D7D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6175375"/>
            <a:ext cx="2362200" cy="546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64760-76F5-80F3-D18F-628874711627}"/>
              </a:ext>
            </a:extLst>
          </p:cNvPr>
          <p:cNvSpPr txBox="1"/>
          <p:nvPr/>
        </p:nvSpPr>
        <p:spPr>
          <a:xfrm>
            <a:off x="241300" y="324359"/>
            <a:ext cx="8627127" cy="1118255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>
                <a:solidFill>
                  <a:schemeClr val="accent1"/>
                </a:solidFill>
                <a:latin typeface="Gotham Narrow Medium"/>
                <a:ea typeface="Roboto"/>
                <a:cs typeface="Arial Narrow" panose="020B0604020202020204" pitchFamily="34" charset="0"/>
              </a:rPr>
              <a:t>Resources and Support for Staff and Manager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5DD28-2BDE-05C1-73E5-FDAD4B5C4383}"/>
              </a:ext>
            </a:extLst>
          </p:cNvPr>
          <p:cNvSpPr txBox="1"/>
          <p:nvPr/>
        </p:nvSpPr>
        <p:spPr>
          <a:xfrm>
            <a:off x="171911" y="932294"/>
            <a:ext cx="537366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u="sng">
              <a:solidFill>
                <a:schemeClr val="accent4"/>
              </a:solidFill>
            </a:endParaRPr>
          </a:p>
          <a:p>
            <a:pPr algn="ctr"/>
            <a:endParaRPr lang="en-US" sz="2400" b="1" u="sng">
              <a:solidFill>
                <a:schemeClr val="accent4"/>
              </a:solidFill>
            </a:endParaRPr>
          </a:p>
          <a:p>
            <a:pPr algn="ctr"/>
            <a:r>
              <a:rPr lang="en-US" sz="2400" b="1" u="sng">
                <a:solidFill>
                  <a:schemeClr val="accent4"/>
                </a:solidFill>
              </a:rPr>
              <a:t>Staff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Structure</a:t>
            </a:r>
            <a:endParaRPr lang="en-US" sz="20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FF0000"/>
                </a:solidFill>
              </a:rPr>
              <a:t>One-on-Ones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3"/>
                </a:solidFill>
              </a:rPr>
              <a:t>Set SMART Goals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Analytical Tools</a:t>
            </a:r>
          </a:p>
          <a:p>
            <a:endParaRPr lang="en-US" sz="2000" b="1">
              <a:solidFill>
                <a:schemeClr val="accent2"/>
              </a:solidFill>
            </a:endParaRPr>
          </a:p>
          <a:p>
            <a:pPr algn="ctr"/>
            <a:r>
              <a:rPr lang="en-US" sz="2400" b="1" u="sng">
                <a:solidFill>
                  <a:schemeClr val="accent4"/>
                </a:solidFill>
              </a:rPr>
              <a:t>Manager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Scheduling Calendar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One-On-Ones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On Site Assistance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Start the Conversation sooner rather than Later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>
                <a:solidFill>
                  <a:schemeClr val="accent2"/>
                </a:solidFill>
              </a:rPr>
              <a:t>Analytical Tools</a:t>
            </a:r>
          </a:p>
          <a:p>
            <a:endParaRPr lang="en-US"/>
          </a:p>
        </p:txBody>
      </p:sp>
      <p:pic>
        <p:nvPicPr>
          <p:cNvPr id="8194" name="Picture 2" descr="Image result for smart success">
            <a:extLst>
              <a:ext uri="{FF2B5EF4-FFF2-40B4-BE49-F238E27FC236}">
                <a16:creationId xmlns:a16="http://schemas.microsoft.com/office/drawing/2014/main" id="{C24A45F6-71E1-1611-5852-9DCB1948C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76" y="1336336"/>
            <a:ext cx="5236902" cy="35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2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care Colors">
      <a:dk1>
        <a:srgbClr val="464547"/>
      </a:dk1>
      <a:lt1>
        <a:srgbClr val="FFFFFF"/>
      </a:lt1>
      <a:dk2>
        <a:srgbClr val="464547"/>
      </a:dk2>
      <a:lt2>
        <a:srgbClr val="FFFFFF"/>
      </a:lt2>
      <a:accent1>
        <a:srgbClr val="27275F"/>
      </a:accent1>
      <a:accent2>
        <a:srgbClr val="EF613C"/>
      </a:accent2>
      <a:accent3>
        <a:srgbClr val="00B3BB"/>
      </a:accent3>
      <a:accent4>
        <a:srgbClr val="1F71B7"/>
      </a:accent4>
      <a:accent5>
        <a:srgbClr val="F79D22"/>
      </a:accent5>
      <a:accent6>
        <a:srgbClr val="B6D336"/>
      </a:accent6>
      <a:hlink>
        <a:srgbClr val="1F71B7"/>
      </a:hlink>
      <a:folHlink>
        <a:srgbClr val="D70444"/>
      </a:folHlink>
    </a:clrScheme>
    <a:fontScheme name="Custom 1">
      <a:majorFont>
        <a:latin typeface="Gotham Narrow Medium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Metrocare PPT-Master Template POTX" id="{E2EC394B-2926-4A40-97B6-590A19D6FA50}" vid="{6B981DC3-9B36-41D2-A461-62EEB61AE6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9F9DD4E15D7449C8A073C09A4DDA1" ma:contentTypeVersion="20" ma:contentTypeDescription="Create a new document." ma:contentTypeScope="" ma:versionID="872bcdc07893d38a8329acec1649b19d">
  <xsd:schema xmlns:xsd="http://www.w3.org/2001/XMLSchema" xmlns:xs="http://www.w3.org/2001/XMLSchema" xmlns:p="http://schemas.microsoft.com/office/2006/metadata/properties" xmlns:ns1="http://schemas.microsoft.com/sharepoint/v3" xmlns:ns3="a19986c4-307b-483c-a622-bdb5d60cb44f" xmlns:ns4="8804531f-c2ca-4fc0-97ca-300c2090c150" targetNamespace="http://schemas.microsoft.com/office/2006/metadata/properties" ma:root="true" ma:fieldsID="aae038a9fdd0e5a907413a4ad450553c" ns1:_="" ns3:_="" ns4:_="">
    <xsd:import namespace="http://schemas.microsoft.com/sharepoint/v3"/>
    <xsd:import namespace="a19986c4-307b-483c-a622-bdb5d60cb44f"/>
    <xsd:import namespace="8804531f-c2ca-4fc0-97ca-300c2090c1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986c4-307b-483c-a622-bdb5d60cb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4531f-c2ca-4fc0-97ca-300c2090c1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a19986c4-307b-483c-a622-bdb5d60cb44f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AB037E-B362-435B-A738-ACA0DACA2E43}">
  <ds:schemaRefs>
    <ds:schemaRef ds:uri="8804531f-c2ca-4fc0-97ca-300c2090c150"/>
    <ds:schemaRef ds:uri="a19986c4-307b-483c-a622-bdb5d60cb4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D73F6A-1243-4A5F-B60F-35A3614EF0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9673F2-4333-470E-884F-A82295971892}">
  <ds:schemaRefs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8804531f-c2ca-4fc0-97ca-300c2090c150"/>
    <ds:schemaRef ds:uri="a19986c4-307b-483c-a622-bdb5d60cb44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957</Words>
  <Application>Microsoft Office PowerPoint</Application>
  <PresentationFormat>Widescreen</PresentationFormat>
  <Paragraphs>257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 Narrow</vt:lpstr>
      <vt:lpstr>Calibri</vt:lpstr>
      <vt:lpstr>Courier New</vt:lpstr>
      <vt:lpstr>Gotham Narrow Medium</vt:lpstr>
      <vt:lpstr>Roboto</vt:lpstr>
      <vt:lpstr>Segoe UI</vt:lpstr>
      <vt:lpstr>Segoe UI Semibold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SimpleSmart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SimpleSmart</dc:title>
  <dc:creator>Sean Hamilton</dc:creator>
  <dc:description>http://graphicriver.net/user/simplesmart/portfolio</dc:description>
  <cp:lastModifiedBy>Kelli Laos</cp:lastModifiedBy>
  <cp:revision>2</cp:revision>
  <dcterms:created xsi:type="dcterms:W3CDTF">2015-08-21T03:53:48Z</dcterms:created>
  <dcterms:modified xsi:type="dcterms:W3CDTF">2025-06-16T20:21:41Z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0x0101000359F9DD4E15D7449C8A073C09A4DDA1</vt:lpwstr>
  </property>
</Properties>
</file>