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66" r:id="rId5"/>
    <p:sldId id="268" r:id="rId6"/>
    <p:sldId id="600" r:id="rId7"/>
    <p:sldId id="602" r:id="rId8"/>
    <p:sldId id="604" r:id="rId9"/>
    <p:sldId id="603" r:id="rId10"/>
    <p:sldId id="272" r:id="rId11"/>
    <p:sldId id="601" r:id="rId12"/>
    <p:sldId id="970" r:id="rId13"/>
    <p:sldId id="971" r:id="rId14"/>
    <p:sldId id="972" r:id="rId15"/>
    <p:sldId id="973" r:id="rId16"/>
    <p:sldId id="975" r:id="rId17"/>
    <p:sldId id="271" r:id="rId18"/>
    <p:sldId id="969" r:id="rId19"/>
    <p:sldId id="976" r:id="rId20"/>
    <p:sldId id="270" r:id="rId21"/>
    <p:sldId id="968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5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3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9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1" algn="l" defTabSz="9143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E5E"/>
    <a:srgbClr val="000000"/>
    <a:srgbClr val="F051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4C070C-909C-4FAF-96F4-BCCA327495DC}" v="88" dt="2025-06-04T21:12:53.957"/>
    <p1510:client id="{3C173EB8-B64A-4AAA-A8F1-C312AF53CF73}" v="6" dt="2025-06-05T16:53:15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i Holyfield" userId="98737a3a-6143-4059-ab51-f07ed807ff34" providerId="ADAL" clId="{2E4C070C-909C-4FAF-96F4-BCCA327495DC}"/>
    <pc:docChg chg="modSld">
      <pc:chgData name="Kali Holyfield" userId="98737a3a-6143-4059-ab51-f07ed807ff34" providerId="ADAL" clId="{2E4C070C-909C-4FAF-96F4-BCCA327495DC}" dt="2025-06-05T14:00:24.636" v="3" actId="1076"/>
      <pc:docMkLst>
        <pc:docMk/>
      </pc:docMkLst>
      <pc:sldChg chg="modSp mod">
        <pc:chgData name="Kali Holyfield" userId="98737a3a-6143-4059-ab51-f07ed807ff34" providerId="ADAL" clId="{2E4C070C-909C-4FAF-96F4-BCCA327495DC}" dt="2025-06-05T13:59:55.961" v="2" actId="20577"/>
        <pc:sldMkLst>
          <pc:docMk/>
          <pc:sldMk cId="3973103367" sldId="603"/>
        </pc:sldMkLst>
        <pc:spChg chg="mod">
          <ac:chgData name="Kali Holyfield" userId="98737a3a-6143-4059-ab51-f07ed807ff34" providerId="ADAL" clId="{2E4C070C-909C-4FAF-96F4-BCCA327495DC}" dt="2025-06-05T13:59:55.961" v="2" actId="20577"/>
          <ac:spMkLst>
            <pc:docMk/>
            <pc:sldMk cId="3973103367" sldId="603"/>
            <ac:spMk id="3" creationId="{511DB26B-91A1-8059-F2F4-DF6DF9F583E9}"/>
          </ac:spMkLst>
        </pc:spChg>
      </pc:sldChg>
      <pc:sldChg chg="modSp mod">
        <pc:chgData name="Kali Holyfield" userId="98737a3a-6143-4059-ab51-f07ed807ff34" providerId="ADAL" clId="{2E4C070C-909C-4FAF-96F4-BCCA327495DC}" dt="2025-06-05T14:00:24.636" v="3" actId="1076"/>
        <pc:sldMkLst>
          <pc:docMk/>
          <pc:sldMk cId="662476406" sldId="971"/>
        </pc:sldMkLst>
        <pc:picChg chg="mod">
          <ac:chgData name="Kali Holyfield" userId="98737a3a-6143-4059-ab51-f07ed807ff34" providerId="ADAL" clId="{2E4C070C-909C-4FAF-96F4-BCCA327495DC}" dt="2025-06-05T14:00:24.636" v="3" actId="1076"/>
          <ac:picMkLst>
            <pc:docMk/>
            <pc:sldMk cId="662476406" sldId="971"/>
            <ac:picMk id="5" creationId="{48D1D6FA-72BE-3869-87F0-66189A47A227}"/>
          </ac:picMkLst>
        </pc:picChg>
      </pc:sldChg>
    </pc:docChg>
  </pc:docChgLst>
  <pc:docChgLst>
    <pc:chgData name="Kali Holyfield" userId="98737a3a-6143-4059-ab51-f07ed807ff34" providerId="ADAL" clId="{3C173EB8-B64A-4AAA-A8F1-C312AF53CF73}"/>
    <pc:docChg chg="undo custSel modSld sldOrd">
      <pc:chgData name="Kali Holyfield" userId="98737a3a-6143-4059-ab51-f07ed807ff34" providerId="ADAL" clId="{3C173EB8-B64A-4AAA-A8F1-C312AF53CF73}" dt="2025-06-05T16:53:44.090" v="1161" actId="1076"/>
      <pc:docMkLst>
        <pc:docMk/>
      </pc:docMkLst>
      <pc:sldChg chg="modSp mod">
        <pc:chgData name="Kali Holyfield" userId="98737a3a-6143-4059-ab51-f07ed807ff34" providerId="ADAL" clId="{3C173EB8-B64A-4AAA-A8F1-C312AF53CF73}" dt="2025-06-05T16:53:44.090" v="1161" actId="1076"/>
        <pc:sldMkLst>
          <pc:docMk/>
          <pc:sldMk cId="422502338" sldId="269"/>
        </pc:sldMkLst>
        <pc:spChg chg="mod">
          <ac:chgData name="Kali Holyfield" userId="98737a3a-6143-4059-ab51-f07ed807ff34" providerId="ADAL" clId="{3C173EB8-B64A-4AAA-A8F1-C312AF53CF73}" dt="2025-06-05T16:53:44.090" v="1161" actId="1076"/>
          <ac:spMkLst>
            <pc:docMk/>
            <pc:sldMk cId="422502338" sldId="269"/>
            <ac:spMk id="3" creationId="{D090036F-D3ED-F711-BA09-88C9573E08A8}"/>
          </ac:spMkLst>
        </pc:spChg>
      </pc:sldChg>
      <pc:sldChg chg="addSp modSp mod">
        <pc:chgData name="Kali Holyfield" userId="98737a3a-6143-4059-ab51-f07ed807ff34" providerId="ADAL" clId="{3C173EB8-B64A-4AAA-A8F1-C312AF53CF73}" dt="2025-06-05T16:52:10.443" v="985" actId="113"/>
        <pc:sldMkLst>
          <pc:docMk/>
          <pc:sldMk cId="2168068363" sldId="270"/>
        </pc:sldMkLst>
        <pc:spChg chg="mod">
          <ac:chgData name="Kali Holyfield" userId="98737a3a-6143-4059-ab51-f07ed807ff34" providerId="ADAL" clId="{3C173EB8-B64A-4AAA-A8F1-C312AF53CF73}" dt="2025-06-05T16:52:10.443" v="985" actId="113"/>
          <ac:spMkLst>
            <pc:docMk/>
            <pc:sldMk cId="2168068363" sldId="270"/>
            <ac:spMk id="4" creationId="{B39D5A4F-B079-2C4B-664B-F8EEF6A62D66}"/>
          </ac:spMkLst>
        </pc:spChg>
        <pc:spChg chg="add mod">
          <ac:chgData name="Kali Holyfield" userId="98737a3a-6143-4059-ab51-f07ed807ff34" providerId="ADAL" clId="{3C173EB8-B64A-4AAA-A8F1-C312AF53CF73}" dt="2025-06-05T16:44:19.388" v="679" actId="1076"/>
          <ac:spMkLst>
            <pc:docMk/>
            <pc:sldMk cId="2168068363" sldId="270"/>
            <ac:spMk id="5" creationId="{503B0596-8175-D786-ABD9-6BAF71942FF4}"/>
          </ac:spMkLst>
        </pc:spChg>
        <pc:picChg chg="mod">
          <ac:chgData name="Kali Holyfield" userId="98737a3a-6143-4059-ab51-f07ed807ff34" providerId="ADAL" clId="{3C173EB8-B64A-4AAA-A8F1-C312AF53CF73}" dt="2025-06-05T16:44:09.230" v="677" actId="1076"/>
          <ac:picMkLst>
            <pc:docMk/>
            <pc:sldMk cId="2168068363" sldId="270"/>
            <ac:picMk id="3" creationId="{229CEBF8-F632-ED3D-7ADF-27F5C332E26C}"/>
          </ac:picMkLst>
        </pc:picChg>
      </pc:sldChg>
      <pc:sldChg chg="modSp mod">
        <pc:chgData name="Kali Holyfield" userId="98737a3a-6143-4059-ab51-f07ed807ff34" providerId="ADAL" clId="{3C173EB8-B64A-4AAA-A8F1-C312AF53CF73}" dt="2025-06-05T16:41:51.593" v="384" actId="255"/>
        <pc:sldMkLst>
          <pc:docMk/>
          <pc:sldMk cId="54251044" sldId="271"/>
        </pc:sldMkLst>
        <pc:spChg chg="mod">
          <ac:chgData name="Kali Holyfield" userId="98737a3a-6143-4059-ab51-f07ed807ff34" providerId="ADAL" clId="{3C173EB8-B64A-4AAA-A8F1-C312AF53CF73}" dt="2025-06-05T16:07:59.239" v="173" actId="1076"/>
          <ac:spMkLst>
            <pc:docMk/>
            <pc:sldMk cId="54251044" sldId="271"/>
            <ac:spMk id="2" creationId="{0E170AD2-46DB-E4B4-48E3-63ED52C06B9D}"/>
          </ac:spMkLst>
        </pc:spChg>
        <pc:spChg chg="mod">
          <ac:chgData name="Kali Holyfield" userId="98737a3a-6143-4059-ab51-f07ed807ff34" providerId="ADAL" clId="{3C173EB8-B64A-4AAA-A8F1-C312AF53CF73}" dt="2025-06-05T16:41:51.593" v="384" actId="255"/>
          <ac:spMkLst>
            <pc:docMk/>
            <pc:sldMk cId="54251044" sldId="271"/>
            <ac:spMk id="4" creationId="{5BF9B6D2-1BEC-8CE4-F325-068C5F5D2BDB}"/>
          </ac:spMkLst>
        </pc:spChg>
      </pc:sldChg>
      <pc:sldChg chg="modSp mod">
        <pc:chgData name="Kali Holyfield" userId="98737a3a-6143-4059-ab51-f07ed807ff34" providerId="ADAL" clId="{3C173EB8-B64A-4AAA-A8F1-C312AF53CF73}" dt="2025-06-05T16:40:34.262" v="342" actId="20577"/>
        <pc:sldMkLst>
          <pc:docMk/>
          <pc:sldMk cId="2535047786" sldId="968"/>
        </pc:sldMkLst>
        <pc:spChg chg="mod">
          <ac:chgData name="Kali Holyfield" userId="98737a3a-6143-4059-ab51-f07ed807ff34" providerId="ADAL" clId="{3C173EB8-B64A-4AAA-A8F1-C312AF53CF73}" dt="2025-06-05T16:40:34.262" v="342" actId="20577"/>
          <ac:spMkLst>
            <pc:docMk/>
            <pc:sldMk cId="2535047786" sldId="968"/>
            <ac:spMk id="3" creationId="{A454AA9B-6A44-F0A8-022C-AEEBBA516851}"/>
          </ac:spMkLst>
        </pc:spChg>
      </pc:sldChg>
      <pc:sldChg chg="modSp mod ord">
        <pc:chgData name="Kali Holyfield" userId="98737a3a-6143-4059-ab51-f07ed807ff34" providerId="ADAL" clId="{3C173EB8-B64A-4AAA-A8F1-C312AF53CF73}" dt="2025-06-05T16:41:31.184" v="377" actId="207"/>
        <pc:sldMkLst>
          <pc:docMk/>
          <pc:sldMk cId="3561888724" sldId="969"/>
        </pc:sldMkLst>
        <pc:spChg chg="mod">
          <ac:chgData name="Kali Holyfield" userId="98737a3a-6143-4059-ab51-f07ed807ff34" providerId="ADAL" clId="{3C173EB8-B64A-4AAA-A8F1-C312AF53CF73}" dt="2025-06-05T16:41:31.184" v="377" actId="207"/>
          <ac:spMkLst>
            <pc:docMk/>
            <pc:sldMk cId="3561888724" sldId="969"/>
            <ac:spMk id="3" creationId="{400BE4FE-3F57-DD24-FA7C-E948266C525A}"/>
          </ac:spMkLst>
        </pc:spChg>
        <pc:picChg chg="mod">
          <ac:chgData name="Kali Holyfield" userId="98737a3a-6143-4059-ab51-f07ed807ff34" providerId="ADAL" clId="{3C173EB8-B64A-4AAA-A8F1-C312AF53CF73}" dt="2025-06-05T16:03:12.343" v="25" actId="1076"/>
          <ac:picMkLst>
            <pc:docMk/>
            <pc:sldMk cId="3561888724" sldId="969"/>
            <ac:picMk id="5" creationId="{DE93667C-9EAC-850B-6506-774FF9DE1F90}"/>
          </ac:picMkLst>
        </pc:picChg>
      </pc:sldChg>
      <pc:sldChg chg="addSp delSp modSp mod ord">
        <pc:chgData name="Kali Holyfield" userId="98737a3a-6143-4059-ab51-f07ed807ff34" providerId="ADAL" clId="{3C173EB8-B64A-4AAA-A8F1-C312AF53CF73}" dt="2025-06-05T16:51:21.388" v="959" actId="113"/>
        <pc:sldMkLst>
          <pc:docMk/>
          <pc:sldMk cId="1703888069" sldId="976"/>
        </pc:sldMkLst>
        <pc:spChg chg="add mod">
          <ac:chgData name="Kali Holyfield" userId="98737a3a-6143-4059-ab51-f07ed807ff34" providerId="ADAL" clId="{3C173EB8-B64A-4AAA-A8F1-C312AF53CF73}" dt="2025-06-05T16:51:21.388" v="959" actId="113"/>
          <ac:spMkLst>
            <pc:docMk/>
            <pc:sldMk cId="1703888069" sldId="976"/>
            <ac:spMk id="4" creationId="{779F590E-618B-FB48-CD08-0DAD7C479923}"/>
          </ac:spMkLst>
        </pc:spChg>
        <pc:spChg chg="del">
          <ac:chgData name="Kali Holyfield" userId="98737a3a-6143-4059-ab51-f07ed807ff34" providerId="ADAL" clId="{3C173EB8-B64A-4AAA-A8F1-C312AF53CF73}" dt="2025-06-05T16:05:48.124" v="136" actId="21"/>
          <ac:spMkLst>
            <pc:docMk/>
            <pc:sldMk cId="1703888069" sldId="976"/>
            <ac:spMk id="7" creationId="{A4649F6C-B624-B7E2-527E-95A513A29C84}"/>
          </ac:spMkLst>
        </pc:spChg>
        <pc:picChg chg="mod">
          <ac:chgData name="Kali Holyfield" userId="98737a3a-6143-4059-ab51-f07ed807ff34" providerId="ADAL" clId="{3C173EB8-B64A-4AAA-A8F1-C312AF53CF73}" dt="2025-06-05T16:49:28.179" v="863" actId="1076"/>
          <ac:picMkLst>
            <pc:docMk/>
            <pc:sldMk cId="1703888069" sldId="976"/>
            <ac:picMk id="9" creationId="{F2BD33B8-C822-3634-33EE-0C39AB28C14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D72580-6182-4EB5-9669-AEC47AD1FE0B}" type="doc">
      <dgm:prSet loTypeId="urn:microsoft.com/office/officeart/2005/8/layout/chart3" loCatId="cycle" qsTypeId="urn:microsoft.com/office/officeart/2005/8/quickstyle/simple1" qsCatId="simple" csTypeId="urn:microsoft.com/office/officeart/2005/8/colors/colorful2" csCatId="colorful" phldr="1"/>
      <dgm:spPr/>
    </dgm:pt>
    <dgm:pt modelId="{F251548B-A197-4FDD-BAF5-F2FD8875124E}">
      <dgm:prSet phldrT="[Text]"/>
      <dgm:spPr/>
      <dgm:t>
        <a:bodyPr/>
        <a:lstStyle/>
        <a:p>
          <a:r>
            <a:rPr lang="en-US" dirty="0"/>
            <a:t>Federal</a:t>
          </a:r>
        </a:p>
      </dgm:t>
    </dgm:pt>
    <dgm:pt modelId="{565A7F0D-924F-422C-90FF-02C38625D610}" type="parTrans" cxnId="{F8559B94-B7D1-4D8E-A13C-2180D5CFC21D}">
      <dgm:prSet/>
      <dgm:spPr/>
      <dgm:t>
        <a:bodyPr/>
        <a:lstStyle/>
        <a:p>
          <a:endParaRPr lang="en-US"/>
        </a:p>
      </dgm:t>
    </dgm:pt>
    <dgm:pt modelId="{16508FBB-F7B9-43F8-8509-03A1B42E07CD}" type="sibTrans" cxnId="{F8559B94-B7D1-4D8E-A13C-2180D5CFC21D}">
      <dgm:prSet/>
      <dgm:spPr/>
      <dgm:t>
        <a:bodyPr/>
        <a:lstStyle/>
        <a:p>
          <a:endParaRPr lang="en-US"/>
        </a:p>
      </dgm:t>
    </dgm:pt>
    <dgm:pt modelId="{5CF4922F-437C-4978-A20B-B279DF30F886}">
      <dgm:prSet phldrT="[Text]"/>
      <dgm:spPr/>
      <dgm:t>
        <a:bodyPr/>
        <a:lstStyle/>
        <a:p>
          <a:r>
            <a:rPr lang="en-US" dirty="0"/>
            <a:t>State</a:t>
          </a:r>
        </a:p>
      </dgm:t>
    </dgm:pt>
    <dgm:pt modelId="{F6519B6B-8E82-4FEF-A840-C967ED087E3E}" type="parTrans" cxnId="{A7B0709A-0082-4A54-B5FD-BBCF38F1B3AB}">
      <dgm:prSet/>
      <dgm:spPr/>
      <dgm:t>
        <a:bodyPr/>
        <a:lstStyle/>
        <a:p>
          <a:endParaRPr lang="en-US"/>
        </a:p>
      </dgm:t>
    </dgm:pt>
    <dgm:pt modelId="{1F7B04D4-961E-4172-922C-AF7579035854}" type="sibTrans" cxnId="{A7B0709A-0082-4A54-B5FD-BBCF38F1B3AB}">
      <dgm:prSet/>
      <dgm:spPr/>
      <dgm:t>
        <a:bodyPr/>
        <a:lstStyle/>
        <a:p>
          <a:endParaRPr lang="en-US"/>
        </a:p>
      </dgm:t>
    </dgm:pt>
    <dgm:pt modelId="{36EC3C13-12EA-434D-82C1-AA91563533F7}">
      <dgm:prSet phldrT="[Text]"/>
      <dgm:spPr/>
      <dgm:t>
        <a:bodyPr/>
        <a:lstStyle/>
        <a:p>
          <a:r>
            <a:rPr lang="en-US" dirty="0"/>
            <a:t>Local Governments</a:t>
          </a:r>
        </a:p>
      </dgm:t>
    </dgm:pt>
    <dgm:pt modelId="{F2266F55-6791-42B3-9519-B89A79DC53B3}" type="parTrans" cxnId="{A7D540AA-2731-4CC8-B739-4677205C5D3A}">
      <dgm:prSet/>
      <dgm:spPr/>
      <dgm:t>
        <a:bodyPr/>
        <a:lstStyle/>
        <a:p>
          <a:endParaRPr lang="en-US"/>
        </a:p>
      </dgm:t>
    </dgm:pt>
    <dgm:pt modelId="{68169BD4-F9C8-4B24-AC19-C2AD94C7C7A4}" type="sibTrans" cxnId="{A7D540AA-2731-4CC8-B739-4677205C5D3A}">
      <dgm:prSet/>
      <dgm:spPr/>
      <dgm:t>
        <a:bodyPr/>
        <a:lstStyle/>
        <a:p>
          <a:endParaRPr lang="en-US"/>
        </a:p>
      </dgm:t>
    </dgm:pt>
    <dgm:pt modelId="{B3F8251A-D9D4-4BAF-B0CC-565B8D26C155}">
      <dgm:prSet phldrT="[Text]"/>
      <dgm:spPr/>
      <dgm:t>
        <a:bodyPr/>
        <a:lstStyle/>
        <a:p>
          <a:r>
            <a:rPr lang="en-US" dirty="0"/>
            <a:t>Foundations</a:t>
          </a:r>
        </a:p>
      </dgm:t>
    </dgm:pt>
    <dgm:pt modelId="{00D2E4B4-0678-44A6-AB40-98CB51060BA8}" type="parTrans" cxnId="{89B02601-079B-4A6F-8194-5553B482E1A1}">
      <dgm:prSet/>
      <dgm:spPr/>
      <dgm:t>
        <a:bodyPr/>
        <a:lstStyle/>
        <a:p>
          <a:endParaRPr lang="en-US"/>
        </a:p>
      </dgm:t>
    </dgm:pt>
    <dgm:pt modelId="{21F6649B-A0B3-4714-822A-156E94C811C3}" type="sibTrans" cxnId="{89B02601-079B-4A6F-8194-5553B482E1A1}">
      <dgm:prSet/>
      <dgm:spPr/>
      <dgm:t>
        <a:bodyPr/>
        <a:lstStyle/>
        <a:p>
          <a:endParaRPr lang="en-US"/>
        </a:p>
      </dgm:t>
    </dgm:pt>
    <dgm:pt modelId="{857D9A30-9400-4265-BF6E-B7E21BDFDF2E}">
      <dgm:prSet phldrT="[Text]"/>
      <dgm:spPr/>
      <dgm:t>
        <a:bodyPr/>
        <a:lstStyle/>
        <a:p>
          <a:r>
            <a:rPr lang="en-US" dirty="0"/>
            <a:t>Philanthropy</a:t>
          </a:r>
        </a:p>
      </dgm:t>
    </dgm:pt>
    <dgm:pt modelId="{CC8CCCE6-CDEB-4A55-9BF8-6A1B66F82C45}" type="parTrans" cxnId="{763B476B-459E-45C8-A827-03226730DCC7}">
      <dgm:prSet/>
      <dgm:spPr/>
      <dgm:t>
        <a:bodyPr/>
        <a:lstStyle/>
        <a:p>
          <a:endParaRPr lang="en-US"/>
        </a:p>
      </dgm:t>
    </dgm:pt>
    <dgm:pt modelId="{456E097E-B978-474E-B21B-C2D472445718}" type="sibTrans" cxnId="{763B476B-459E-45C8-A827-03226730DCC7}">
      <dgm:prSet/>
      <dgm:spPr/>
      <dgm:t>
        <a:bodyPr/>
        <a:lstStyle/>
        <a:p>
          <a:endParaRPr lang="en-US"/>
        </a:p>
      </dgm:t>
    </dgm:pt>
    <dgm:pt modelId="{FE02FC03-F255-4D73-942A-96ED75FC1CBD}" type="pres">
      <dgm:prSet presAssocID="{3CD72580-6182-4EB5-9669-AEC47AD1FE0B}" presName="compositeShape" presStyleCnt="0">
        <dgm:presLayoutVars>
          <dgm:chMax val="7"/>
          <dgm:dir/>
          <dgm:resizeHandles val="exact"/>
        </dgm:presLayoutVars>
      </dgm:prSet>
      <dgm:spPr/>
    </dgm:pt>
    <dgm:pt modelId="{B4A90D78-12B0-4622-B138-7FDD0CA4E4E6}" type="pres">
      <dgm:prSet presAssocID="{3CD72580-6182-4EB5-9669-AEC47AD1FE0B}" presName="wedge1" presStyleLbl="node1" presStyleIdx="0" presStyleCnt="5"/>
      <dgm:spPr/>
    </dgm:pt>
    <dgm:pt modelId="{AF30926B-2180-4E0D-B544-0F6B0200F620}" type="pres">
      <dgm:prSet presAssocID="{3CD72580-6182-4EB5-9669-AEC47AD1FE0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C368BD8-5C57-420C-97EB-627FA7DF29E2}" type="pres">
      <dgm:prSet presAssocID="{3CD72580-6182-4EB5-9669-AEC47AD1FE0B}" presName="wedge2" presStyleLbl="node1" presStyleIdx="1" presStyleCnt="5"/>
      <dgm:spPr/>
    </dgm:pt>
    <dgm:pt modelId="{5B1057DD-AF3D-4CF5-84A2-4B1EEE68C5B8}" type="pres">
      <dgm:prSet presAssocID="{3CD72580-6182-4EB5-9669-AEC47AD1FE0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721FFDD-BBA4-48E4-AECB-763222C99727}" type="pres">
      <dgm:prSet presAssocID="{3CD72580-6182-4EB5-9669-AEC47AD1FE0B}" presName="wedge3" presStyleLbl="node1" presStyleIdx="2" presStyleCnt="5"/>
      <dgm:spPr/>
    </dgm:pt>
    <dgm:pt modelId="{CAB25D4A-AF5B-420C-9EB1-9E30EEFC20F8}" type="pres">
      <dgm:prSet presAssocID="{3CD72580-6182-4EB5-9669-AEC47AD1FE0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AB0C63A-4BA3-4D9F-A5FA-6D96CB219B4D}" type="pres">
      <dgm:prSet presAssocID="{3CD72580-6182-4EB5-9669-AEC47AD1FE0B}" presName="wedge4" presStyleLbl="node1" presStyleIdx="3" presStyleCnt="5"/>
      <dgm:spPr/>
    </dgm:pt>
    <dgm:pt modelId="{1B5471AB-31F1-4673-83B9-3A0A76E4F541}" type="pres">
      <dgm:prSet presAssocID="{3CD72580-6182-4EB5-9669-AEC47AD1FE0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4ACD479-1252-4ED0-B9AA-B11DFAEA6327}" type="pres">
      <dgm:prSet presAssocID="{3CD72580-6182-4EB5-9669-AEC47AD1FE0B}" presName="wedge5" presStyleLbl="node1" presStyleIdx="4" presStyleCnt="5"/>
      <dgm:spPr/>
    </dgm:pt>
    <dgm:pt modelId="{3786DF55-7D5E-481E-82B1-6B8C345DB9F8}" type="pres">
      <dgm:prSet presAssocID="{3CD72580-6182-4EB5-9669-AEC47AD1FE0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89B02601-079B-4A6F-8194-5553B482E1A1}" srcId="{3CD72580-6182-4EB5-9669-AEC47AD1FE0B}" destId="{B3F8251A-D9D4-4BAF-B0CC-565B8D26C155}" srcOrd="3" destOrd="0" parTransId="{00D2E4B4-0678-44A6-AB40-98CB51060BA8}" sibTransId="{21F6649B-A0B3-4714-822A-156E94C811C3}"/>
    <dgm:cxn modelId="{8058CD03-B8C9-4085-977B-E66852573E7D}" type="presOf" srcId="{F251548B-A197-4FDD-BAF5-F2FD8875124E}" destId="{AF30926B-2180-4E0D-B544-0F6B0200F620}" srcOrd="1" destOrd="0" presId="urn:microsoft.com/office/officeart/2005/8/layout/chart3"/>
    <dgm:cxn modelId="{0D65F105-8EE4-42E7-AC70-02ED492AB2AF}" type="presOf" srcId="{B3F8251A-D9D4-4BAF-B0CC-565B8D26C155}" destId="{0AB0C63A-4BA3-4D9F-A5FA-6D96CB219B4D}" srcOrd="0" destOrd="0" presId="urn:microsoft.com/office/officeart/2005/8/layout/chart3"/>
    <dgm:cxn modelId="{276A6407-CDEA-4630-816C-C27849D94AEA}" type="presOf" srcId="{36EC3C13-12EA-434D-82C1-AA91563533F7}" destId="{D721FFDD-BBA4-48E4-AECB-763222C99727}" srcOrd="0" destOrd="0" presId="urn:microsoft.com/office/officeart/2005/8/layout/chart3"/>
    <dgm:cxn modelId="{0C742335-47A9-4D85-A94E-AFEB3D996057}" type="presOf" srcId="{B3F8251A-D9D4-4BAF-B0CC-565B8D26C155}" destId="{1B5471AB-31F1-4673-83B9-3A0A76E4F541}" srcOrd="1" destOrd="0" presId="urn:microsoft.com/office/officeart/2005/8/layout/chart3"/>
    <dgm:cxn modelId="{A5D40545-0C8D-48D3-8226-B363A41AD4A4}" type="presOf" srcId="{F251548B-A197-4FDD-BAF5-F2FD8875124E}" destId="{B4A90D78-12B0-4622-B138-7FDD0CA4E4E6}" srcOrd="0" destOrd="0" presId="urn:microsoft.com/office/officeart/2005/8/layout/chart3"/>
    <dgm:cxn modelId="{763B476B-459E-45C8-A827-03226730DCC7}" srcId="{3CD72580-6182-4EB5-9669-AEC47AD1FE0B}" destId="{857D9A30-9400-4265-BF6E-B7E21BDFDF2E}" srcOrd="4" destOrd="0" parTransId="{CC8CCCE6-CDEB-4A55-9BF8-6A1B66F82C45}" sibTransId="{456E097E-B978-474E-B21B-C2D472445718}"/>
    <dgm:cxn modelId="{72432B78-D726-46E6-9433-C6CDA776323A}" type="presOf" srcId="{5CF4922F-437C-4978-A20B-B279DF30F886}" destId="{5B1057DD-AF3D-4CF5-84A2-4B1EEE68C5B8}" srcOrd="1" destOrd="0" presId="urn:microsoft.com/office/officeart/2005/8/layout/chart3"/>
    <dgm:cxn modelId="{CF6AE77B-E3FF-457E-A44C-0818F63A68F0}" type="presOf" srcId="{857D9A30-9400-4265-BF6E-B7E21BDFDF2E}" destId="{3786DF55-7D5E-481E-82B1-6B8C345DB9F8}" srcOrd="1" destOrd="0" presId="urn:microsoft.com/office/officeart/2005/8/layout/chart3"/>
    <dgm:cxn modelId="{F33A578F-BD50-47F6-97D0-03C0E1131971}" type="presOf" srcId="{36EC3C13-12EA-434D-82C1-AA91563533F7}" destId="{CAB25D4A-AF5B-420C-9EB1-9E30EEFC20F8}" srcOrd="1" destOrd="0" presId="urn:microsoft.com/office/officeart/2005/8/layout/chart3"/>
    <dgm:cxn modelId="{F8559B94-B7D1-4D8E-A13C-2180D5CFC21D}" srcId="{3CD72580-6182-4EB5-9669-AEC47AD1FE0B}" destId="{F251548B-A197-4FDD-BAF5-F2FD8875124E}" srcOrd="0" destOrd="0" parTransId="{565A7F0D-924F-422C-90FF-02C38625D610}" sibTransId="{16508FBB-F7B9-43F8-8509-03A1B42E07CD}"/>
    <dgm:cxn modelId="{7363E994-E5DD-4D03-93BD-4A8F07F9C07B}" type="presOf" srcId="{5CF4922F-437C-4978-A20B-B279DF30F886}" destId="{1C368BD8-5C57-420C-97EB-627FA7DF29E2}" srcOrd="0" destOrd="0" presId="urn:microsoft.com/office/officeart/2005/8/layout/chart3"/>
    <dgm:cxn modelId="{A7B0709A-0082-4A54-B5FD-BBCF38F1B3AB}" srcId="{3CD72580-6182-4EB5-9669-AEC47AD1FE0B}" destId="{5CF4922F-437C-4978-A20B-B279DF30F886}" srcOrd="1" destOrd="0" parTransId="{F6519B6B-8E82-4FEF-A840-C967ED087E3E}" sibTransId="{1F7B04D4-961E-4172-922C-AF7579035854}"/>
    <dgm:cxn modelId="{A7D540AA-2731-4CC8-B739-4677205C5D3A}" srcId="{3CD72580-6182-4EB5-9669-AEC47AD1FE0B}" destId="{36EC3C13-12EA-434D-82C1-AA91563533F7}" srcOrd="2" destOrd="0" parTransId="{F2266F55-6791-42B3-9519-B89A79DC53B3}" sibTransId="{68169BD4-F9C8-4B24-AC19-C2AD94C7C7A4}"/>
    <dgm:cxn modelId="{4DBF48C5-5261-41DF-A908-4ACD1E629834}" type="presOf" srcId="{857D9A30-9400-4265-BF6E-B7E21BDFDF2E}" destId="{84ACD479-1252-4ED0-B9AA-B11DFAEA6327}" srcOrd="0" destOrd="0" presId="urn:microsoft.com/office/officeart/2005/8/layout/chart3"/>
    <dgm:cxn modelId="{1404BAEF-2742-4C69-ADD5-372FFEDABE31}" type="presOf" srcId="{3CD72580-6182-4EB5-9669-AEC47AD1FE0B}" destId="{FE02FC03-F255-4D73-942A-96ED75FC1CBD}" srcOrd="0" destOrd="0" presId="urn:microsoft.com/office/officeart/2005/8/layout/chart3"/>
    <dgm:cxn modelId="{C5272BE0-8191-469C-94A6-756A0A2141AB}" type="presParOf" srcId="{FE02FC03-F255-4D73-942A-96ED75FC1CBD}" destId="{B4A90D78-12B0-4622-B138-7FDD0CA4E4E6}" srcOrd="0" destOrd="0" presId="urn:microsoft.com/office/officeart/2005/8/layout/chart3"/>
    <dgm:cxn modelId="{BF8CC41D-8DBC-404A-A277-80193572BAC1}" type="presParOf" srcId="{FE02FC03-F255-4D73-942A-96ED75FC1CBD}" destId="{AF30926B-2180-4E0D-B544-0F6B0200F620}" srcOrd="1" destOrd="0" presId="urn:microsoft.com/office/officeart/2005/8/layout/chart3"/>
    <dgm:cxn modelId="{0BC5FB75-3789-4D17-B197-1E159ED3BC30}" type="presParOf" srcId="{FE02FC03-F255-4D73-942A-96ED75FC1CBD}" destId="{1C368BD8-5C57-420C-97EB-627FA7DF29E2}" srcOrd="2" destOrd="0" presId="urn:microsoft.com/office/officeart/2005/8/layout/chart3"/>
    <dgm:cxn modelId="{3BFCFB4A-B0D5-4866-8E58-D52BBE885BD9}" type="presParOf" srcId="{FE02FC03-F255-4D73-942A-96ED75FC1CBD}" destId="{5B1057DD-AF3D-4CF5-84A2-4B1EEE68C5B8}" srcOrd="3" destOrd="0" presId="urn:microsoft.com/office/officeart/2005/8/layout/chart3"/>
    <dgm:cxn modelId="{6A3E7E31-769F-43D9-85BA-E791C2C80DE9}" type="presParOf" srcId="{FE02FC03-F255-4D73-942A-96ED75FC1CBD}" destId="{D721FFDD-BBA4-48E4-AECB-763222C99727}" srcOrd="4" destOrd="0" presId="urn:microsoft.com/office/officeart/2005/8/layout/chart3"/>
    <dgm:cxn modelId="{0F1D65F8-1CF7-4254-AD44-0EEB6E329B94}" type="presParOf" srcId="{FE02FC03-F255-4D73-942A-96ED75FC1CBD}" destId="{CAB25D4A-AF5B-420C-9EB1-9E30EEFC20F8}" srcOrd="5" destOrd="0" presId="urn:microsoft.com/office/officeart/2005/8/layout/chart3"/>
    <dgm:cxn modelId="{B5A0839A-3A92-4B69-9A63-5144C16C86A0}" type="presParOf" srcId="{FE02FC03-F255-4D73-942A-96ED75FC1CBD}" destId="{0AB0C63A-4BA3-4D9F-A5FA-6D96CB219B4D}" srcOrd="6" destOrd="0" presId="urn:microsoft.com/office/officeart/2005/8/layout/chart3"/>
    <dgm:cxn modelId="{3F2F7145-2D4D-4444-B957-C09F45E4B74D}" type="presParOf" srcId="{FE02FC03-F255-4D73-942A-96ED75FC1CBD}" destId="{1B5471AB-31F1-4673-83B9-3A0A76E4F541}" srcOrd="7" destOrd="0" presId="urn:microsoft.com/office/officeart/2005/8/layout/chart3"/>
    <dgm:cxn modelId="{1A41565B-34AF-46D9-946D-0CADB6DB81CF}" type="presParOf" srcId="{FE02FC03-F255-4D73-942A-96ED75FC1CBD}" destId="{84ACD479-1252-4ED0-B9AA-B11DFAEA6327}" srcOrd="8" destOrd="0" presId="urn:microsoft.com/office/officeart/2005/8/layout/chart3"/>
    <dgm:cxn modelId="{2AE8C1FA-E7A7-4D15-8547-6F73CE28FF62}" type="presParOf" srcId="{FE02FC03-F255-4D73-942A-96ED75FC1CBD}" destId="{3786DF55-7D5E-481E-82B1-6B8C345DB9F8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90D78-12B0-4622-B138-7FDD0CA4E4E6}">
      <dsp:nvSpPr>
        <dsp:cNvPr id="0" name=""/>
        <dsp:cNvSpPr/>
      </dsp:nvSpPr>
      <dsp:spPr>
        <a:xfrm>
          <a:off x="1867814" y="323765"/>
          <a:ext cx="4551680" cy="4551680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Federal</a:t>
          </a:r>
        </a:p>
      </dsp:txBody>
      <dsp:txXfrm>
        <a:off x="4201092" y="1003808"/>
        <a:ext cx="1544320" cy="1056640"/>
      </dsp:txXfrm>
    </dsp:sp>
    <dsp:sp modelId="{1C368BD8-5C57-420C-97EB-627FA7DF29E2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-3992211"/>
            <a:satOff val="14153"/>
            <a:lumOff val="14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State</a:t>
          </a:r>
        </a:p>
      </dsp:txBody>
      <dsp:txXfrm>
        <a:off x="4683353" y="2602314"/>
        <a:ext cx="1354666" cy="1143338"/>
      </dsp:txXfrm>
    </dsp:sp>
    <dsp:sp modelId="{D721FFDD-BBA4-48E4-AECB-763222C99727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-7984421"/>
            <a:satOff val="28307"/>
            <a:lumOff val="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Local Governments</a:t>
          </a:r>
        </a:p>
      </dsp:txBody>
      <dsp:txXfrm>
        <a:off x="3171545" y="3956981"/>
        <a:ext cx="1625600" cy="975360"/>
      </dsp:txXfrm>
    </dsp:sp>
    <dsp:sp modelId="{0AB0C63A-4BA3-4D9F-A5FA-6D96CB219B4D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-11976632"/>
            <a:satOff val="42461"/>
            <a:lumOff val="42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Foundations</a:t>
          </a:r>
        </a:p>
      </dsp:txBody>
      <dsp:txXfrm>
        <a:off x="1925252" y="2602314"/>
        <a:ext cx="1354666" cy="1143338"/>
      </dsp:txXfrm>
    </dsp:sp>
    <dsp:sp modelId="{84ACD479-1252-4ED0-B9AA-B11DFAEA6327}">
      <dsp:nvSpPr>
        <dsp:cNvPr id="0" name=""/>
        <dsp:cNvSpPr/>
      </dsp:nvSpPr>
      <dsp:spPr>
        <a:xfrm>
          <a:off x="1708505" y="543221"/>
          <a:ext cx="4551680" cy="4551680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-15968842"/>
            <a:satOff val="56614"/>
            <a:lumOff val="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Philanthropy</a:t>
          </a:r>
        </a:p>
      </dsp:txBody>
      <dsp:txXfrm>
        <a:off x="2372292" y="1236810"/>
        <a:ext cx="1544320" cy="1056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15B3B-FC4F-7046-8612-4A7960BEEF3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8FB64-877D-0E4F-8DAA-2EC626AC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5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3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9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1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611" y="2585403"/>
            <a:ext cx="5079995" cy="144035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141050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601" y="5651501"/>
            <a:ext cx="2260600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Vertical Picture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2" y="1709740"/>
            <a:ext cx="6609475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6619984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7861" y="0"/>
            <a:ext cx="420413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1" y="1231901"/>
            <a:ext cx="2260600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Horizontal Picture R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7256" y="1783312"/>
            <a:ext cx="2836261" cy="28527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7260" y="4894264"/>
            <a:ext cx="2804728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669" y="0"/>
            <a:ext cx="795633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1" y="1231901"/>
            <a:ext cx="2260600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Circle Pictu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7257" y="1783312"/>
            <a:ext cx="4475875" cy="28527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7256" y="4894264"/>
            <a:ext cx="4528427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43" y="914844"/>
            <a:ext cx="5064373" cy="5028312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1" y="1231901"/>
            <a:ext cx="2260600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Logo Watermar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7257" y="1783312"/>
            <a:ext cx="4475875" cy="28527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7256" y="4894264"/>
            <a:ext cx="4528427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070" y="2197102"/>
            <a:ext cx="9159861" cy="7797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Full Bleed Pho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36457" y="2246861"/>
            <a:ext cx="4475875" cy="28527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036456" y="5357815"/>
            <a:ext cx="4528427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1" y="3200401"/>
            <a:ext cx="2475896" cy="5842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901"/>
              </a:spcAft>
              <a:buClr>
                <a:schemeClr val="tx1"/>
              </a:buClr>
              <a:defRPr/>
            </a:lvl1pPr>
            <a:lvl2pPr>
              <a:spcAft>
                <a:spcPts val="901"/>
              </a:spcAft>
              <a:buClr>
                <a:schemeClr val="tx1"/>
              </a:buClr>
              <a:defRPr/>
            </a:lvl2pPr>
            <a:lvl3pPr>
              <a:spcAft>
                <a:spcPts val="901"/>
              </a:spcAft>
              <a:buClr>
                <a:schemeClr val="tx1"/>
              </a:buClr>
              <a:defRPr/>
            </a:lvl3pPr>
            <a:lvl4pPr>
              <a:spcAft>
                <a:spcPts val="901"/>
              </a:spcAft>
              <a:buClr>
                <a:schemeClr val="tx1"/>
              </a:buClr>
              <a:defRPr/>
            </a:lvl4pPr>
            <a:lvl5pPr>
              <a:spcAft>
                <a:spcPts val="901"/>
              </a:spcAft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817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9" cy="82391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12" y="2722970"/>
            <a:ext cx="4887491" cy="114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44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lue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51130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4699000" y="1551130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Green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227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4699000" y="1490227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ight Blue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45324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4692650" y="1445324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urple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11141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4692650" y="1411141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Re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62417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4692650" y="1462417"/>
            <a:ext cx="3524251" cy="1500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2"/>
            <a:ext cx="6172200" cy="45728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4572881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124" y="414418"/>
            <a:ext cx="6880877" cy="47743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5"/>
            <a:ext cx="3879696" cy="96847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632157"/>
            <a:ext cx="3879696" cy="4207337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84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292" y="5930021"/>
            <a:ext cx="1406877" cy="33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0" y="427704"/>
            <a:ext cx="575778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757784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1500" y="413444"/>
            <a:ext cx="4694328" cy="49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68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572" y="427704"/>
            <a:ext cx="4078600" cy="48030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620010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620010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709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Staff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0" y="427705"/>
            <a:ext cx="4704485" cy="86866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1504711"/>
            <a:ext cx="4704485" cy="4334783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5364" y="427704"/>
            <a:ext cx="5931923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69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5679000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679000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924" y="418306"/>
            <a:ext cx="4685245" cy="492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7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0" y="427704"/>
            <a:ext cx="624926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1396183"/>
            <a:ext cx="624926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028" y="426709"/>
            <a:ext cx="4105144" cy="49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01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632" y="427705"/>
            <a:ext cx="6087536" cy="483255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9" y="427705"/>
            <a:ext cx="4282816" cy="96847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632157"/>
            <a:ext cx="4282816" cy="4207337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2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717350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7173501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097" y="425916"/>
            <a:ext cx="3230072" cy="48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2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582722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82722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3299" y="404569"/>
            <a:ext cx="4541915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92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4351643" cy="96847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917290"/>
            <a:ext cx="4351643" cy="3922202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891" y="427705"/>
            <a:ext cx="5801035" cy="49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81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5"/>
            <a:ext cx="4357245" cy="8802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776958"/>
            <a:ext cx="4357245" cy="4062534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8758" y="427202"/>
            <a:ext cx="6145301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7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87" y="5753101"/>
            <a:ext cx="2156685" cy="5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3" y="427704"/>
            <a:ext cx="6533283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6533283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4569" y="427705"/>
            <a:ext cx="3890648" cy="48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84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5"/>
            <a:ext cx="4102600" cy="8802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562584"/>
            <a:ext cx="4102600" cy="427691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011" y="427704"/>
            <a:ext cx="6454181" cy="48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1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8556" y="457200"/>
            <a:ext cx="4449347" cy="481091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594446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594446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254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Staff+Consum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520861"/>
            <a:ext cx="5144323" cy="805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144323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955" y="427703"/>
            <a:ext cx="5364731" cy="49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9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_Staff+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569990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569990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185" y="408745"/>
            <a:ext cx="4704984" cy="48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3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_Staff+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639438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639438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541" y="427705"/>
            <a:ext cx="3672912" cy="4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3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86673" y="427704"/>
            <a:ext cx="650249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6673" y="1396183"/>
            <a:ext cx="6502499" cy="388820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058" y="427704"/>
            <a:ext cx="4130909" cy="55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5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46430" y="427704"/>
            <a:ext cx="684274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430" y="1396183"/>
            <a:ext cx="6842741" cy="388820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8" y="427705"/>
            <a:ext cx="3636336" cy="57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0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_Staff+Consum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0" y="520861"/>
            <a:ext cx="5654501" cy="805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1396183"/>
            <a:ext cx="5654501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8" t="-169"/>
          <a:stretch/>
        </p:blipFill>
        <p:spPr>
          <a:xfrm>
            <a:off x="6494291" y="516500"/>
            <a:ext cx="4994880" cy="48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73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Staff+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6730056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6730056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935" y="421144"/>
            <a:ext cx="3494936" cy="49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4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87" y="5753101"/>
            <a:ext cx="2156685" cy="508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_Staff+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515589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515589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039" y="453770"/>
            <a:ext cx="5326413" cy="48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13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64" y="382413"/>
            <a:ext cx="5338507" cy="484834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9" y="427705"/>
            <a:ext cx="4951413" cy="96847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632157"/>
            <a:ext cx="4951413" cy="4207337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789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Staff+Consum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91" y="427705"/>
            <a:ext cx="6348088" cy="96847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632157"/>
            <a:ext cx="6348088" cy="4207337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4096" y="403607"/>
            <a:ext cx="4035072" cy="495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5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264" y="382415"/>
            <a:ext cx="3239904" cy="485257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708501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7085011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901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7232496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7232496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748" y="427705"/>
            <a:ext cx="3193997" cy="47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1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5325037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325037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2896" y="427704"/>
            <a:ext cx="5145845" cy="48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8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4"/>
              <a:t>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5718328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718328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787" y="427704"/>
            <a:ext cx="4671381" cy="47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55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_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6521712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6521712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824" y="427705"/>
            <a:ext cx="3773344" cy="494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68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6583568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6583568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9388" y="427705"/>
            <a:ext cx="3771907" cy="48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3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Consum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5526288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5526288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6425" y="427705"/>
            <a:ext cx="5087075" cy="48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0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87" y="5753101"/>
            <a:ext cx="2156685" cy="508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07937" y="427704"/>
            <a:ext cx="6481235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007937" y="1396183"/>
            <a:ext cx="6481235" cy="388820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894" y="406106"/>
            <a:ext cx="4061637" cy="57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10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7" y="427704"/>
            <a:ext cx="594506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396183"/>
            <a:ext cx="5945061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588" y="393406"/>
            <a:ext cx="4323581" cy="478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9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5614176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5614176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0531" y="414829"/>
            <a:ext cx="4772448" cy="49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657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0" y="427704"/>
            <a:ext cx="6496677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1396183"/>
            <a:ext cx="6496677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545" y="427706"/>
            <a:ext cx="3865624" cy="46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5777320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777320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911" y="427706"/>
            <a:ext cx="4619261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26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0" y="427704"/>
            <a:ext cx="5983797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1396183"/>
            <a:ext cx="5983797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9228" y="427705"/>
            <a:ext cx="4409944" cy="47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8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5826483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826483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457" y="422788"/>
            <a:ext cx="4577715" cy="484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362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taff+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6583568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6583568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213" y="427705"/>
            <a:ext cx="3802859" cy="474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822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6003464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6003464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9499" y="427706"/>
            <a:ext cx="4579275" cy="46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11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_Staff+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6583568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6583568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784" y="427706"/>
            <a:ext cx="3618384" cy="48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L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87" y="5753101"/>
            <a:ext cx="2156685" cy="508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_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6591160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6591160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624" y="427705"/>
            <a:ext cx="3697547" cy="49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58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5216883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5216883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142" y="427705"/>
            <a:ext cx="4788309" cy="48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71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717350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7173501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089" y="423695"/>
            <a:ext cx="3171080" cy="47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539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7" y="427704"/>
            <a:ext cx="661430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396183"/>
            <a:ext cx="661430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201" y="427704"/>
            <a:ext cx="3676968" cy="494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492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427704"/>
            <a:ext cx="6583568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1396183"/>
            <a:ext cx="6583568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504" y="427705"/>
            <a:ext cx="3627664" cy="483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310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708501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7085011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8761" y="427706"/>
            <a:ext cx="3210408" cy="4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972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91" y="427704"/>
            <a:ext cx="6219773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6219773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028" y="421883"/>
            <a:ext cx="4042984" cy="48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73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27704"/>
            <a:ext cx="6721219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6183"/>
            <a:ext cx="6721219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464" y="423571"/>
            <a:ext cx="3544704" cy="48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30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Consume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7" y="427704"/>
            <a:ext cx="7016187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396183"/>
            <a:ext cx="7016187" cy="4443311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45" y="433837"/>
            <a:ext cx="3338227" cy="45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028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84112" y="427704"/>
            <a:ext cx="5705056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784112" y="1396182"/>
            <a:ext cx="5705056" cy="3898833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9" y="427704"/>
            <a:ext cx="4578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9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87" y="5753101"/>
            <a:ext cx="2156685" cy="508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07937" y="427704"/>
            <a:ext cx="6481235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007937" y="1396183"/>
            <a:ext cx="6481235" cy="388820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405" y="386485"/>
            <a:ext cx="4253024" cy="563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0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61368" y="427704"/>
            <a:ext cx="6927803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1368" y="1396183"/>
            <a:ext cx="6927803" cy="388820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06" y="427704"/>
            <a:ext cx="3891349" cy="58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44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73480" y="427704"/>
            <a:ext cx="571569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3480" y="1396183"/>
            <a:ext cx="5715691" cy="388820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58" y="427705"/>
            <a:ext cx="4889221" cy="55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2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73480" y="427704"/>
            <a:ext cx="571569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3480" y="1396183"/>
            <a:ext cx="5715691" cy="3888200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895" y="427705"/>
            <a:ext cx="4508205" cy="55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20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4478" y="427704"/>
            <a:ext cx="6045301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74478" y="1396183"/>
            <a:ext cx="6045301" cy="4624499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713" y="367844"/>
            <a:ext cx="4476307" cy="49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85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_Consume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64" y="5499101"/>
            <a:ext cx="2210507" cy="52158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89701"/>
            <a:ext cx="12192000" cy="36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4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4477" y="427704"/>
            <a:ext cx="6715152" cy="6538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74477" y="1396183"/>
            <a:ext cx="6715152" cy="4624499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36" y="395474"/>
            <a:ext cx="3916325" cy="48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487" y="5759970"/>
            <a:ext cx="2156685" cy="50562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4240"/>
            <a:ext cx="10515600" cy="4732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4" r:id="rId3"/>
    <p:sldLayoutId id="2147483651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5" r:id="rId11"/>
    <p:sldLayoutId id="2147483666" r:id="rId12"/>
    <p:sldLayoutId id="2147483667" r:id="rId13"/>
    <p:sldLayoutId id="2147483673" r:id="rId14"/>
    <p:sldLayoutId id="2147483668" r:id="rId15"/>
    <p:sldLayoutId id="2147483650" r:id="rId16"/>
    <p:sldLayoutId id="2147483716" r:id="rId17"/>
    <p:sldLayoutId id="2147483652" r:id="rId18"/>
    <p:sldLayoutId id="2147483653" r:id="rId19"/>
    <p:sldLayoutId id="2147483672" r:id="rId20"/>
    <p:sldLayoutId id="2147483654" r:id="rId21"/>
    <p:sldLayoutId id="2147483669" r:id="rId22"/>
    <p:sldLayoutId id="2147483670" r:id="rId23"/>
    <p:sldLayoutId id="2147483671" r:id="rId24"/>
    <p:sldLayoutId id="2147483656" r:id="rId25"/>
    <p:sldLayoutId id="2147483657" r:id="rId26"/>
    <p:sldLayoutId id="2147483655" r:id="rId27"/>
    <p:sldLayoutId id="2147483674" r:id="rId28"/>
    <p:sldLayoutId id="2147483682" r:id="rId29"/>
    <p:sldLayoutId id="2147483681" r:id="rId30"/>
    <p:sldLayoutId id="2147483683" r:id="rId31"/>
    <p:sldLayoutId id="2147483732" r:id="rId32"/>
    <p:sldLayoutId id="2147483709" r:id="rId33"/>
    <p:sldLayoutId id="2147483693" r:id="rId34"/>
    <p:sldLayoutId id="2147483695" r:id="rId35"/>
    <p:sldLayoutId id="2147483697" r:id="rId36"/>
    <p:sldLayoutId id="2147483687" r:id="rId37"/>
    <p:sldLayoutId id="2147483688" r:id="rId38"/>
    <p:sldLayoutId id="2147483690" r:id="rId39"/>
    <p:sldLayoutId id="2147483714" r:id="rId40"/>
    <p:sldLayoutId id="2147483715" r:id="rId41"/>
    <p:sldLayoutId id="2147483689" r:id="rId42"/>
    <p:sldLayoutId id="2147483733" r:id="rId43"/>
    <p:sldLayoutId id="2147483741" r:id="rId44"/>
    <p:sldLayoutId id="2147483742" r:id="rId45"/>
    <p:sldLayoutId id="2147483723" r:id="rId46"/>
    <p:sldLayoutId id="2147483724" r:id="rId47"/>
    <p:sldLayoutId id="2147483740" r:id="rId48"/>
    <p:sldLayoutId id="2147483734" r:id="rId49"/>
    <p:sldLayoutId id="2147483743" r:id="rId50"/>
    <p:sldLayoutId id="2147483684" r:id="rId51"/>
    <p:sldLayoutId id="2147483736" r:id="rId52"/>
    <p:sldLayoutId id="2147483685" r:id="rId53"/>
    <p:sldLayoutId id="2147483686" r:id="rId54"/>
    <p:sldLayoutId id="2147483691" r:id="rId55"/>
    <p:sldLayoutId id="2147483702" r:id="rId56"/>
    <p:sldLayoutId id="2147483738" r:id="rId57"/>
    <p:sldLayoutId id="2147483700" r:id="rId58"/>
    <p:sldLayoutId id="2147483739" r:id="rId59"/>
    <p:sldLayoutId id="2147483729" r:id="rId60"/>
    <p:sldLayoutId id="2147483717" r:id="rId61"/>
    <p:sldLayoutId id="2147483719" r:id="rId62"/>
    <p:sldLayoutId id="2147483720" r:id="rId63"/>
    <p:sldLayoutId id="2147483694" r:id="rId64"/>
    <p:sldLayoutId id="2147483696" r:id="rId65"/>
    <p:sldLayoutId id="2147483706" r:id="rId66"/>
    <p:sldLayoutId id="2147483699" r:id="rId67"/>
    <p:sldLayoutId id="2147483692" r:id="rId68"/>
    <p:sldLayoutId id="2147483735" r:id="rId69"/>
    <p:sldLayoutId id="2147483737" r:id="rId70"/>
    <p:sldLayoutId id="2147483704" r:id="rId71"/>
    <p:sldLayoutId id="2147483698" r:id="rId72"/>
    <p:sldLayoutId id="2147483708" r:id="rId73"/>
    <p:sldLayoutId id="2147483701" r:id="rId74"/>
    <p:sldLayoutId id="2147483703" r:id="rId75"/>
    <p:sldLayoutId id="2147483710" r:id="rId76"/>
    <p:sldLayoutId id="2147483711" r:id="rId77"/>
    <p:sldLayoutId id="2147483712" r:id="rId78"/>
    <p:sldLayoutId id="2147483722" r:id="rId79"/>
    <p:sldLayoutId id="2147483725" r:id="rId80"/>
    <p:sldLayoutId id="2147483726" r:id="rId81"/>
    <p:sldLayoutId id="2147483727" r:id="rId82"/>
    <p:sldLayoutId id="2147483728" r:id="rId83"/>
    <p:sldLayoutId id="2147483730" r:id="rId84"/>
    <p:sldLayoutId id="2147483731" r:id="rId85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n-lt"/>
          <a:ea typeface="Aller" charset="0"/>
          <a:cs typeface="Aller" charset="0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/>
        <a:buChar char="•"/>
        <a:defRPr sz="2800" kern="1200">
          <a:solidFill>
            <a:schemeClr val="tx2"/>
          </a:solidFill>
          <a:latin typeface="+mn-lt"/>
          <a:ea typeface="Aller" charset="0"/>
          <a:cs typeface="Aller" charset="0"/>
        </a:defRPr>
      </a:lvl1pPr>
      <a:lvl2pPr marL="685809" indent="-228603" algn="l" defTabSz="914411" rtl="0" eaLnBrk="1" latinLnBrk="0" hangingPunct="1">
        <a:lnSpc>
          <a:spcPct val="90000"/>
        </a:lnSpc>
        <a:spcBef>
          <a:spcPts val="501"/>
        </a:spcBef>
        <a:buClr>
          <a:schemeClr val="tx1"/>
        </a:buClr>
        <a:buFont typeface="Arial"/>
        <a:buChar char="•"/>
        <a:defRPr sz="2400" kern="1200">
          <a:solidFill>
            <a:schemeClr val="tx2"/>
          </a:solidFill>
          <a:latin typeface="+mn-lt"/>
          <a:ea typeface="Aller" charset="0"/>
          <a:cs typeface="Aller" charset="0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1"/>
        </a:spcBef>
        <a:buClr>
          <a:schemeClr val="tx1"/>
        </a:buClr>
        <a:buFont typeface="Arial"/>
        <a:buChar char="•"/>
        <a:defRPr sz="2000" kern="1200">
          <a:solidFill>
            <a:schemeClr val="tx2"/>
          </a:solidFill>
          <a:latin typeface="+mn-lt"/>
          <a:ea typeface="Aller" charset="0"/>
          <a:cs typeface="Aller" charset="0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1"/>
        </a:spcBef>
        <a:buClr>
          <a:schemeClr val="tx1"/>
        </a:buClr>
        <a:buFont typeface="Arial"/>
        <a:buChar char="•"/>
        <a:defRPr sz="1800" kern="1200">
          <a:solidFill>
            <a:schemeClr val="tx2"/>
          </a:solidFill>
          <a:latin typeface="+mn-lt"/>
          <a:ea typeface="Aller" charset="0"/>
          <a:cs typeface="Aller" charset="0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1"/>
        </a:spcBef>
        <a:buClr>
          <a:schemeClr val="tx1"/>
        </a:buClr>
        <a:buFont typeface="Arial"/>
        <a:buChar char="•"/>
        <a:defRPr sz="1800" kern="1200">
          <a:solidFill>
            <a:schemeClr val="tx2"/>
          </a:solidFill>
          <a:latin typeface="+mn-lt"/>
          <a:ea typeface="Aller" charset="0"/>
          <a:cs typeface="Aller" charset="0"/>
        </a:defRPr>
      </a:lvl5pPr>
      <a:lvl6pPr marL="2514631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lnSpc>
          <a:spcPct val="90000"/>
        </a:lnSpc>
        <a:spcBef>
          <a:spcPts val="501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arenapricot/2625352817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15" y="1924216"/>
            <a:ext cx="4117704" cy="116750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47749" y="2992440"/>
            <a:ext cx="10515600" cy="1338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The Intersection between Mental Health and the Housing Crisis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47749" y="4198939"/>
            <a:ext cx="10515600" cy="1338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r>
              <a:rPr lang="en-US" sz="3200" b="0" dirty="0">
                <a:latin typeface="Aller Light" charset="0"/>
                <a:ea typeface="Aller Light" charset="0"/>
                <a:cs typeface="Aller Light" charset="0"/>
              </a:rPr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93585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AE33-7CF0-63D2-5282-B20AA22F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Permanent Supportive Housing Development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D1D6FA-72BE-3869-87F0-66189A47A2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253331"/>
            <a:ext cx="4351338" cy="4351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6AA13-1DC1-1E31-E8F9-27F6B6354C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Capital</a:t>
            </a:r>
          </a:p>
          <a:p>
            <a:endParaRPr lang="en-US" dirty="0"/>
          </a:p>
          <a:p>
            <a:r>
              <a:rPr lang="en-US" dirty="0"/>
              <a:t>On-Going Services</a:t>
            </a:r>
          </a:p>
          <a:p>
            <a:endParaRPr lang="en-US" dirty="0"/>
          </a:p>
          <a:p>
            <a:r>
              <a:rPr lang="en-US" dirty="0"/>
              <a:t>Operations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76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D8AB40A-4374-4897-B5EE-9F8913476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DE63C-46D1-DDCC-0ECE-E737BB01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084" y="1018727"/>
            <a:ext cx="3404937" cy="2683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to fund it…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2783379C-045E-4010-ABDC-A270A0AA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0B0AB1BF-11AE-4CFF-85EC-E51DBD31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26548A0-953E-4FBA-97A5-592ACAF42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F84FA27B-CD1F-421B-BB4F-B141F02F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3CDBD6AB-1AC7-4807-9C34-01139BB7C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Tapping Grants, Loans, and Incentives ...">
            <a:extLst>
              <a:ext uri="{FF2B5EF4-FFF2-40B4-BE49-F238E27FC236}">
                <a16:creationId xmlns:a16="http://schemas.microsoft.com/office/drawing/2014/main" id="{BA044C83-7AB2-AE6B-1BDD-FD1399BE41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1928073"/>
            <a:ext cx="6137549" cy="30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F5FDDF18-F156-4D2D-82C6-F55008E3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3822C29E-FFDD-45BC-A286-9C00C8E2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C9E2381D-1763-4D42-A3A2-B2345DD35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D2A622D5-9532-4E0C-B9A8-DAEDD4646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5C0ABE88-5ADF-4A31-8505-78968DBB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14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C37ADFB-0D4C-3A6B-C7C0-14B98EE0B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04728"/>
              </p:ext>
            </p:extLst>
          </p:nvPr>
        </p:nvGraphicFramePr>
        <p:xfrm>
          <a:off x="153227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744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41C3-87EF-0D5B-14E9-94412A92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Know Funders…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E0D203-B54B-FD76-E152-9555706A78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63259"/>
              </p:ext>
            </p:extLst>
          </p:nvPr>
        </p:nvGraphicFramePr>
        <p:xfrm>
          <a:off x="838200" y="1561583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1105998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790327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Funding Opportunities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91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HUD, HUD CoC, CDBG, HOME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Subsidies, Services and Capital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295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Texas Department of Housing and Community Affairs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Capital, 811 Project Based Rental Assistance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75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Local Government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Services, Capital, Subsidies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71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Local Housing Authorities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Subsidy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68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Federal Home Loan 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Capital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257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Corporation for Supported Housing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Capital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16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Texas State Affordable Housing Corporation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Capital,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323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24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70AD2-46DB-E4B4-48E3-63ED52C0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26" y="211256"/>
            <a:ext cx="3932237" cy="1066046"/>
          </a:xfrm>
        </p:spPr>
        <p:txBody>
          <a:bodyPr/>
          <a:lstStyle/>
          <a:p>
            <a:r>
              <a:rPr lang="en-US" dirty="0"/>
              <a:t>Terrace at Oak Springs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9B6D2-1BEC-8CE4-F325-068C5F5D2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403025"/>
            <a:ext cx="3932237" cy="4074322"/>
          </a:xfrm>
        </p:spPr>
        <p:txBody>
          <a:bodyPr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Landowner/Developer: </a:t>
            </a:r>
            <a:r>
              <a:rPr lang="en-US" sz="1400" dirty="0"/>
              <a:t>Integral Care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Sources: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Capital One Bank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City of Austin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Mobile Loaves &amp; Fishes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National Equity Fund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Rathgeber Foundation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St. David’s Foundation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Texas Dept. of Housing and Community Affairs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Texas Health and Human Services Commission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Integral Care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chemeClr val="tx1"/>
                </a:solidFill>
              </a:rPr>
              <a:t>Services: </a:t>
            </a:r>
            <a:r>
              <a:rPr lang="en-US" sz="1400" dirty="0"/>
              <a:t>City of Austin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Operations: </a:t>
            </a:r>
            <a:r>
              <a:rPr lang="en-US" sz="1400" dirty="0"/>
              <a:t>Housing Authority of the City of Austin-Vouchers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Type: </a:t>
            </a:r>
            <a:r>
              <a:rPr lang="en-US" sz="1400" dirty="0"/>
              <a:t>New Construction: $19,393,304</a:t>
            </a:r>
          </a:p>
        </p:txBody>
      </p:sp>
      <p:pic>
        <p:nvPicPr>
          <p:cNvPr id="5" name="Picture Placeholder 4" descr="A picture containing tree, sky, outdoor, building&#10;&#10;Description automatically generated">
            <a:extLst>
              <a:ext uri="{FF2B5EF4-FFF2-40B4-BE49-F238E27FC236}">
                <a16:creationId xmlns:a16="http://schemas.microsoft.com/office/drawing/2014/main" id="{399DC53F-7200-F313-7CC2-D40A96AB60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953" r="4953"/>
          <a:stretch/>
        </p:blipFill>
        <p:spPr>
          <a:xfrm>
            <a:off x="5180009" y="744279"/>
            <a:ext cx="6172200" cy="457358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25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1208A-EE16-4A71-4561-7940B682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Nellie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BE4FE-3F57-DD24-FA7C-E948266C5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108" y="1253331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Landowner: </a:t>
            </a:r>
            <a:r>
              <a:rPr lang="en-US" sz="2400" dirty="0"/>
              <a:t>Integral Care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Developer: </a:t>
            </a:r>
            <a:r>
              <a:rPr lang="en-US" sz="2400" dirty="0"/>
              <a:t>Elizabeth Property Group </a:t>
            </a:r>
            <a:r>
              <a:rPr lang="en-US" sz="2400" b="1" dirty="0">
                <a:solidFill>
                  <a:schemeClr val="tx1"/>
                </a:solidFill>
              </a:rPr>
              <a:t>Sources:</a:t>
            </a:r>
          </a:p>
          <a:p>
            <a:pPr lvl="1"/>
            <a:r>
              <a:rPr lang="en-US" sz="2000" dirty="0"/>
              <a:t>HUD Loan</a:t>
            </a:r>
          </a:p>
          <a:p>
            <a:pPr lvl="1"/>
            <a:r>
              <a:rPr lang="en-US" sz="2000" dirty="0"/>
              <a:t>Home ARP</a:t>
            </a:r>
          </a:p>
          <a:p>
            <a:pPr lvl="1"/>
            <a:r>
              <a:rPr lang="en-US" sz="2000" dirty="0"/>
              <a:t>Historic Tax Credit</a:t>
            </a:r>
          </a:p>
          <a:p>
            <a:pPr lvl="1"/>
            <a:r>
              <a:rPr lang="en-US" sz="2000" dirty="0"/>
              <a:t>Tax Credit</a:t>
            </a:r>
          </a:p>
          <a:p>
            <a:pPr lvl="1"/>
            <a:r>
              <a:rPr lang="en-US" sz="2000" dirty="0"/>
              <a:t>Solar Credits</a:t>
            </a:r>
            <a:endParaRPr lang="en-US" sz="2400" dirty="0"/>
          </a:p>
          <a:p>
            <a:r>
              <a:rPr lang="en-US" sz="2400" b="1" dirty="0">
                <a:solidFill>
                  <a:schemeClr val="tx1"/>
                </a:solidFill>
              </a:rPr>
              <a:t>Services: </a:t>
            </a:r>
            <a:r>
              <a:rPr lang="en-US" sz="2400" dirty="0"/>
              <a:t>HUD CoC/Developer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Rental Assistance: </a:t>
            </a:r>
            <a:r>
              <a:rPr lang="en-US" sz="2400" dirty="0">
                <a:solidFill>
                  <a:srgbClr val="5E5E5E"/>
                </a:solidFill>
              </a:rPr>
              <a:t>HACA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Costs: </a:t>
            </a:r>
            <a:r>
              <a:rPr lang="en-US" sz="2400" dirty="0">
                <a:solidFill>
                  <a:srgbClr val="5E5E5E"/>
                </a:solidFill>
              </a:rPr>
              <a:t>$14+million Rehab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3667C-9EAC-850B-6506-774FF9DE1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708" y="1493755"/>
            <a:ext cx="5893504" cy="33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561D-7785-3230-3416-410C8776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0"/>
            <a:ext cx="3932237" cy="1600200"/>
          </a:xfrm>
        </p:spPr>
        <p:txBody>
          <a:bodyPr/>
          <a:lstStyle/>
          <a:p>
            <a:r>
              <a:rPr lang="en-US" dirty="0"/>
              <a:t>The Bungalows at Century Park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163D54-E0EA-14F7-611B-1CB84E0EF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969" y="1472831"/>
            <a:ext cx="5020342" cy="3912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D33B8-C822-3634-33EE-0C39AB28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4" y="1966634"/>
            <a:ext cx="6053520" cy="2924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F590E-618B-FB48-CD08-0DAD7C479923}"/>
              </a:ext>
            </a:extLst>
          </p:cNvPr>
          <p:cNvSpPr txBox="1"/>
          <p:nvPr/>
        </p:nvSpPr>
        <p:spPr>
          <a:xfrm>
            <a:off x="448688" y="5257798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Cost</a:t>
            </a:r>
            <a:r>
              <a:rPr lang="en-US" b="1" dirty="0"/>
              <a:t>s: </a:t>
            </a:r>
            <a:r>
              <a:rPr lang="en-US" dirty="0">
                <a:solidFill>
                  <a:srgbClr val="5E5E5E"/>
                </a:solidFill>
              </a:rPr>
              <a:t>$6.7million (purchase)+ $4 million (rehab)</a:t>
            </a:r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88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CEBF8-F632-ED3D-7ADF-27F5C332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70" y="1654318"/>
            <a:ext cx="6486525" cy="4200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D5A4F-B079-2C4B-664B-F8EEF6A62D66}"/>
              </a:ext>
            </a:extLst>
          </p:cNvPr>
          <p:cNvSpPr txBox="1"/>
          <p:nvPr/>
        </p:nvSpPr>
        <p:spPr>
          <a:xfrm>
            <a:off x="7731889" y="848560"/>
            <a:ext cx="3694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Land: </a:t>
            </a:r>
            <a:r>
              <a:rPr lang="en-US" dirty="0">
                <a:solidFill>
                  <a:srgbClr val="5E5E5E"/>
                </a:solidFill>
              </a:rPr>
              <a:t>City Owned</a:t>
            </a:r>
          </a:p>
          <a:p>
            <a:r>
              <a:rPr lang="en-US" b="1" dirty="0"/>
              <a:t>Developer: </a:t>
            </a:r>
            <a:r>
              <a:rPr lang="en-US" dirty="0">
                <a:solidFill>
                  <a:srgbClr val="5E5E5E"/>
                </a:solidFill>
              </a:rPr>
              <a:t>Integral Care/Capital A</a:t>
            </a:r>
          </a:p>
          <a:p>
            <a:r>
              <a:rPr lang="en-US" b="1" dirty="0"/>
              <a:t>Capital Funders:</a:t>
            </a:r>
          </a:p>
          <a:p>
            <a:pPr marL="742943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E5E5E"/>
                </a:solidFill>
              </a:rPr>
              <a:t>Owner Equity</a:t>
            </a:r>
          </a:p>
          <a:p>
            <a:pPr marL="742943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E5E5E"/>
                </a:solidFill>
              </a:rPr>
              <a:t>State and Local Fiscal Recovery Funds</a:t>
            </a:r>
          </a:p>
          <a:p>
            <a:pPr marL="742943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E5E5E"/>
                </a:solidFill>
              </a:rPr>
              <a:t>City Rental Housing Development Assistances (federal/local funds, housing trust funds, GO bonds)</a:t>
            </a:r>
          </a:p>
          <a:p>
            <a:pPr marL="742943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E5E5E"/>
                </a:solidFill>
              </a:rPr>
              <a:t>Federal Home Loan Banks</a:t>
            </a:r>
          </a:p>
          <a:p>
            <a:pPr marL="742943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E5E5E"/>
                </a:solidFill>
              </a:rPr>
              <a:t>Philanthropic</a:t>
            </a:r>
          </a:p>
          <a:p>
            <a:r>
              <a:rPr lang="en-US" b="1" dirty="0"/>
              <a:t>Services: </a:t>
            </a:r>
            <a:r>
              <a:rPr lang="en-US" dirty="0">
                <a:solidFill>
                  <a:srgbClr val="5E5E5E"/>
                </a:solidFill>
              </a:rPr>
              <a:t>City</a:t>
            </a:r>
          </a:p>
          <a:p>
            <a:r>
              <a:rPr lang="en-US" b="1" dirty="0"/>
              <a:t>Vouchers: </a:t>
            </a:r>
            <a:r>
              <a:rPr lang="en-US" dirty="0">
                <a:solidFill>
                  <a:srgbClr val="5E5E5E"/>
                </a:solidFill>
              </a:rPr>
              <a:t>City</a:t>
            </a:r>
          </a:p>
          <a:p>
            <a:endParaRPr lang="en-US" dirty="0">
              <a:solidFill>
                <a:srgbClr val="5E5E5E"/>
              </a:solidFill>
            </a:endParaRPr>
          </a:p>
          <a:p>
            <a:r>
              <a:rPr lang="en-US" b="1" dirty="0"/>
              <a:t>Cost: </a:t>
            </a:r>
            <a:r>
              <a:rPr lang="en-US" dirty="0">
                <a:solidFill>
                  <a:srgbClr val="5E5E5E"/>
                </a:solidFill>
              </a:rPr>
              <a:t>$21,000,000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B0596-8175-D786-ABD9-6BAF71942FF4}"/>
              </a:ext>
            </a:extLst>
          </p:cNvPr>
          <p:cNvSpPr txBox="1"/>
          <p:nvPr/>
        </p:nvSpPr>
        <p:spPr>
          <a:xfrm>
            <a:off x="765970" y="772324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Seabrook Square II Apartments</a:t>
            </a:r>
          </a:p>
        </p:txBody>
      </p:sp>
    </p:spTree>
    <p:extLst>
      <p:ext uri="{BB962C8B-B14F-4D97-AF65-F5344CB8AC3E}">
        <p14:creationId xmlns:p14="http://schemas.microsoft.com/office/powerpoint/2010/main" val="2168068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D74A-8C4F-9E27-48E1-8D8FA321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Scattered Site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4AA9B-6A44-F0A8-022C-AEEBBA516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396183"/>
            <a:ext cx="6219773" cy="370259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Capital: </a:t>
            </a:r>
            <a:r>
              <a:rPr lang="en-US" sz="1800" dirty="0"/>
              <a:t>Open Market Apartments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Support Services: </a:t>
            </a:r>
            <a:r>
              <a:rPr lang="en-US" sz="1800" dirty="0"/>
              <a:t>HHSC, City of Austin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Vouchers: </a:t>
            </a:r>
            <a:r>
              <a:rPr lang="en-US" sz="1800" dirty="0"/>
              <a:t>Housing Authority of Travis County, Housing Authority of the City of Austin, HUD CoC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5047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482D5-24EB-52E6-7C5A-ECECC6E6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0036F-D3ED-F711-BA09-88C9573E0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207344"/>
            <a:ext cx="6219773" cy="44433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Subsidiary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Trauma Informed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faithful to the Single Site PSH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Controlled access/Single Point of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places for residents to gather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 up plans electrical outages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more than one elevator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Intercom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Resident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NOTHING CAN BE CUSTOM!</a:t>
            </a:r>
          </a:p>
        </p:txBody>
      </p:sp>
    </p:spTree>
    <p:extLst>
      <p:ext uri="{BB962C8B-B14F-4D97-AF65-F5344CB8AC3E}">
        <p14:creationId xmlns:p14="http://schemas.microsoft.com/office/powerpoint/2010/main" val="42250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AA51-AA63-B381-231E-0864873D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6DC37-4A23-6BF0-B529-DDFE1258B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the impact of Housing instability on Mental Health and how the Local Mental Health Authorities can support clients experiencing a housing crisis.</a:t>
            </a:r>
          </a:p>
          <a:p>
            <a:pPr marL="342900" marR="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Explore different housing intervention types and how to assess clients on their housing stability needs and goals.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Lessons Learned in Development from the LMHA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9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3D21B-7C54-8C8A-2072-253E356E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188910"/>
            <a:ext cx="3932237" cy="1600200"/>
          </a:xfrm>
        </p:spPr>
        <p:txBody>
          <a:bodyPr/>
          <a:lstStyle/>
          <a:p>
            <a:r>
              <a:rPr lang="en-US" dirty="0"/>
              <a:t>What Causes Housing Instability?</a:t>
            </a:r>
          </a:p>
        </p:txBody>
      </p:sp>
      <p:pic>
        <p:nvPicPr>
          <p:cNvPr id="3" name="Picture Placeholder 2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769DDD04-C743-BD9B-43DD-84EECA1840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00" b="600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5BC60D-3336-D13C-9C67-322FA299B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affordable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income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B3A3D"/>
                </a:solidFill>
                <a:effectLst/>
                <a:latin typeface="proxima-nova"/>
              </a:rPr>
              <a:t>Unemployed or underemployed due to a number of factors, such as a challenging labor market; limited education; a gap in work history; a criminal record; unreliable transportation or unstable housing; poor health or a disability.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3A3D"/>
                </a:solidFill>
                <a:latin typeface="proxima-nova"/>
              </a:rPr>
              <a:t>Health problems- can cause or be exacerbated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3A3D"/>
                </a:solidFill>
                <a:latin typeface="proxima-nova"/>
              </a:rPr>
              <a:t>Domestic 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3A3D"/>
                </a:solidFill>
                <a:latin typeface="proxima-nova"/>
              </a:rPr>
              <a:t>Racial Inequality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B3A3D"/>
                </a:solidFill>
                <a:latin typeface="proxima-nova"/>
              </a:rPr>
              <a:t>Especially for black/AA and Indigenous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1103D-EF61-DAAC-1F85-EF90559B22E3}"/>
              </a:ext>
            </a:extLst>
          </p:cNvPr>
          <p:cNvSpPr txBox="1"/>
          <p:nvPr/>
        </p:nvSpPr>
        <p:spPr>
          <a:xfrm>
            <a:off x="5183188" y="5030081"/>
            <a:ext cx="617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karenapricot/262535281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1837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222B-FE29-7952-DD2A-EBAD1532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on Health…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0B925-34CE-8C9C-93DB-72025B36C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Ability to afford other necessities including food, medication, and transportation.</a:t>
            </a:r>
          </a:p>
          <a:p>
            <a:r>
              <a:rPr lang="en-US" dirty="0"/>
              <a:t>Affordable housing is often in neighborhoods with higher crime rates, thus exposing residents to a greater risk of injury.</a:t>
            </a:r>
          </a:p>
          <a:p>
            <a:r>
              <a:rPr lang="en-US" dirty="0"/>
              <a:t>Living in an unsafe neighborhood and/or struggling to pay rent contributes to high levels of stress, which can have lasting impacts on health.</a:t>
            </a:r>
          </a:p>
          <a:p>
            <a:r>
              <a:rPr lang="en-US" dirty="0"/>
              <a:t>Affordable housing is often in areas that lack grocery stores and access to healthy food options. This contributes to health conditions like obesity and diabetes.</a:t>
            </a:r>
          </a:p>
          <a:p>
            <a:r>
              <a:rPr lang="en-US" dirty="0"/>
              <a:t>Affordable housing is often in neighborhoods with underfunded schools. This impacts children’s ability to access a quality education.</a:t>
            </a:r>
          </a:p>
        </p:txBody>
      </p:sp>
    </p:spTree>
    <p:extLst>
      <p:ext uri="{BB962C8B-B14F-4D97-AF65-F5344CB8AC3E}">
        <p14:creationId xmlns:p14="http://schemas.microsoft.com/office/powerpoint/2010/main" val="332907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E297-432D-50D5-1DAC-4F4E9EC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Transinstitutionalization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03146-4015-239B-13F1-81856D0F4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term used to describe a major unintended consequence of deinstitutionalization — where individuals with serious mental illnesses are moved </a:t>
            </a:r>
            <a:r>
              <a:rPr lang="en-US" b="1" dirty="0"/>
              <a:t>not into community care</a:t>
            </a:r>
            <a:r>
              <a:rPr lang="en-US" dirty="0"/>
              <a:t> as intended, but instead into </a:t>
            </a:r>
            <a:r>
              <a:rPr lang="en-US" b="1" dirty="0"/>
              <a:t>other types of institutions</a:t>
            </a:r>
            <a:r>
              <a:rPr lang="en-US" dirty="0"/>
              <a:t> like: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Jails and prisons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Homeless shelters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Nursing homes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Emergency departments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dirty="0"/>
              <a:t>Rather than achieving true community integration, </a:t>
            </a:r>
            <a:r>
              <a:rPr lang="en-US" dirty="0" err="1"/>
              <a:t>transinstitutionalization</a:t>
            </a:r>
            <a:r>
              <a:rPr lang="en-US" dirty="0"/>
              <a:t> simply </a:t>
            </a:r>
            <a:r>
              <a:rPr lang="en-US" b="1" dirty="0"/>
              <a:t>shifted people from one institution to another</a:t>
            </a:r>
            <a:r>
              <a:rPr lang="en-US" dirty="0"/>
              <a:t>, often </a:t>
            </a:r>
            <a:r>
              <a:rPr lang="en-US" b="1" dirty="0"/>
              <a:t>without appropriate psychiatric care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6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28BD8-6972-7EE9-9D94-AB30DBF9C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LMHAs/LIDDA…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DB26B-91A1-8059-F2F4-DF6DF9F5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They are </a:t>
            </a:r>
            <a:r>
              <a:rPr lang="en-US" b="1" dirty="0"/>
              <a:t>crucial points of access</a:t>
            </a:r>
            <a:r>
              <a:rPr lang="en-US" dirty="0"/>
              <a:t> to publicly funded mental health services.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Serve </a:t>
            </a:r>
            <a:r>
              <a:rPr lang="en-US" b="1" dirty="0"/>
              <a:t>uninsured, underinsured, and low-income</a:t>
            </a:r>
            <a:r>
              <a:rPr lang="en-US" dirty="0"/>
              <a:t> individuals.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Help prevent </a:t>
            </a:r>
            <a:r>
              <a:rPr lang="en-US" b="1" dirty="0"/>
              <a:t>hospitalization, homelessness, and incarceration</a:t>
            </a:r>
            <a:r>
              <a:rPr lang="en-US" dirty="0"/>
              <a:t> through community-based interventions.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Higher acuity meaning more client assistance needed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0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BA4E-137A-57C6-82C1-2541DBAF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Continuum of Housing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AF04FE-B810-9AB3-A71F-CD41674CF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9209"/>
            <a:ext cx="10048875" cy="2819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52C37E-0E4B-55A3-BDEF-48DCF1BFFAE4}"/>
              </a:ext>
            </a:extLst>
          </p:cNvPr>
          <p:cNvSpPr txBox="1"/>
          <p:nvPr/>
        </p:nvSpPr>
        <p:spPr>
          <a:xfrm>
            <a:off x="1633331" y="1751820"/>
            <a:ext cx="266368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Homeless Diversion/Prevention</a:t>
            </a:r>
          </a:p>
          <a:p>
            <a:r>
              <a:rPr lang="en-US" sz="1200" dirty="0"/>
              <a:t>Supported Employment/SOAR</a:t>
            </a:r>
          </a:p>
          <a:p>
            <a:r>
              <a:rPr lang="en-US" sz="1200" dirty="0"/>
              <a:t>Temporary Financial Assistance</a:t>
            </a:r>
          </a:p>
          <a:p>
            <a:r>
              <a:rPr lang="en-US" sz="1200" dirty="0"/>
              <a:t>Intensive Problem Solving</a:t>
            </a:r>
          </a:p>
          <a:p>
            <a:r>
              <a:rPr lang="en-US" sz="1200" dirty="0"/>
              <a:t>Budgeting</a:t>
            </a:r>
          </a:p>
          <a:p>
            <a:r>
              <a:rPr lang="en-US" sz="1200" dirty="0"/>
              <a:t>Landlord Mediation</a:t>
            </a:r>
          </a:p>
          <a:p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73C09-D0D7-3466-682B-7F762CFC8638}"/>
              </a:ext>
            </a:extLst>
          </p:cNvPr>
          <p:cNvSpPr txBox="1"/>
          <p:nvPr/>
        </p:nvSpPr>
        <p:spPr>
          <a:xfrm>
            <a:off x="4297018" y="3631095"/>
            <a:ext cx="26636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Affordable Housing/Subsidy</a:t>
            </a:r>
          </a:p>
          <a:p>
            <a:r>
              <a:rPr lang="en-US" sz="1200" dirty="0"/>
              <a:t>Local Housing Authority</a:t>
            </a:r>
          </a:p>
          <a:p>
            <a:r>
              <a:rPr lang="en-US" sz="1200" dirty="0"/>
              <a:t>Public Housing</a:t>
            </a:r>
          </a:p>
          <a:p>
            <a:r>
              <a:rPr lang="en-US" sz="1200" dirty="0"/>
              <a:t>Tax Credit Properties</a:t>
            </a:r>
          </a:p>
          <a:p>
            <a:r>
              <a:rPr lang="en-US" sz="1200" dirty="0"/>
              <a:t>811 Project Rental Assistance</a:t>
            </a:r>
          </a:p>
          <a:p>
            <a:r>
              <a:rPr lang="en-US" sz="1200" dirty="0"/>
              <a:t>HUD 811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03A3E0-B127-6047-E66A-B6E11886BDA4}"/>
              </a:ext>
            </a:extLst>
          </p:cNvPr>
          <p:cNvSpPr txBox="1"/>
          <p:nvPr/>
        </p:nvSpPr>
        <p:spPr>
          <a:xfrm>
            <a:off x="7248939" y="1871090"/>
            <a:ext cx="30877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Permanent Supportive Housing</a:t>
            </a:r>
          </a:p>
          <a:p>
            <a:r>
              <a:rPr lang="en-US" sz="1400" dirty="0"/>
              <a:t>HUD</a:t>
            </a:r>
          </a:p>
          <a:p>
            <a:r>
              <a:rPr lang="en-US" sz="1400" dirty="0"/>
              <a:t>City/County</a:t>
            </a:r>
          </a:p>
          <a:p>
            <a:r>
              <a:rPr lang="en-US" sz="1400" dirty="0"/>
              <a:t>State</a:t>
            </a:r>
          </a:p>
          <a:p>
            <a:r>
              <a:rPr lang="en-US" sz="1400" dirty="0"/>
              <a:t>Foundations</a:t>
            </a:r>
          </a:p>
          <a:p>
            <a:r>
              <a:rPr lang="en-US" sz="1400" dirty="0"/>
              <a:t>Federal Home Loan Bank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2760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EE17-073B-0A0A-EB9A-4C8EE5DA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112" y="636426"/>
            <a:ext cx="5705056" cy="653844"/>
          </a:xfrm>
        </p:spPr>
        <p:txBody>
          <a:bodyPr>
            <a:normAutofit fontScale="90000"/>
          </a:bodyPr>
          <a:lstStyle/>
          <a:p>
            <a:r>
              <a:rPr lang="en-US" dirty="0"/>
              <a:t>Homeless Diversion and Prevention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618D7-B9E3-BE9B-429D-A679B751A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Housing Stability Plans</a:t>
            </a:r>
          </a:p>
          <a:p>
            <a:r>
              <a:rPr lang="en-US" sz="2400" dirty="0"/>
              <a:t>Landlord Outreach Services</a:t>
            </a:r>
          </a:p>
          <a:p>
            <a:r>
              <a:rPr lang="en-US" sz="2400" dirty="0"/>
              <a:t>SOAR</a:t>
            </a:r>
          </a:p>
          <a:p>
            <a:r>
              <a:rPr lang="en-US" sz="2400" dirty="0"/>
              <a:t>Supported Employment</a:t>
            </a:r>
          </a:p>
          <a:p>
            <a:r>
              <a:rPr lang="en-US" sz="2400" dirty="0"/>
              <a:t>Temporary Rental Assistance***</a:t>
            </a:r>
          </a:p>
        </p:txBody>
      </p:sp>
    </p:spTree>
    <p:extLst>
      <p:ext uri="{BB962C8B-B14F-4D97-AF65-F5344CB8AC3E}">
        <p14:creationId xmlns:p14="http://schemas.microsoft.com/office/powerpoint/2010/main" val="466743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10BDF-B786-9307-296E-3C3FE26A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Housing/Subsidy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B1397-F9DF-1748-B46A-CFA2BEC34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Low Income Housing Programs</a:t>
            </a:r>
          </a:p>
          <a:p>
            <a:r>
              <a:rPr lang="en-US" sz="2400" dirty="0"/>
              <a:t>811 PRA</a:t>
            </a:r>
          </a:p>
          <a:p>
            <a:r>
              <a:rPr lang="en-US" sz="2400" dirty="0"/>
              <a:t>HUD 811</a:t>
            </a:r>
          </a:p>
          <a:p>
            <a:r>
              <a:rPr lang="en-US" sz="2400" dirty="0"/>
              <a:t>HUD 202</a:t>
            </a:r>
          </a:p>
          <a:p>
            <a:r>
              <a:rPr lang="en-US" sz="2400" dirty="0"/>
              <a:t>Foundations</a:t>
            </a:r>
          </a:p>
          <a:p>
            <a:r>
              <a:rPr lang="en-US" sz="2400" dirty="0"/>
              <a:t>Accessible Spaces</a:t>
            </a:r>
          </a:p>
          <a:p>
            <a:r>
              <a:rPr lang="en-US" sz="2400" dirty="0"/>
              <a:t>Public Housing</a:t>
            </a:r>
          </a:p>
          <a:p>
            <a:r>
              <a:rPr lang="en-US" sz="2400" dirty="0"/>
              <a:t>Local Housing Authorities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10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016EB1"/>
      </a:dk1>
      <a:lt1>
        <a:srgbClr val="FFFFFF"/>
      </a:lt1>
      <a:dk2>
        <a:srgbClr val="535556"/>
      </a:dk2>
      <a:lt2>
        <a:srgbClr val="E7E6E6"/>
      </a:lt2>
      <a:accent1>
        <a:srgbClr val="2C9ED9"/>
      </a:accent1>
      <a:accent2>
        <a:srgbClr val="8857A3"/>
      </a:accent2>
      <a:accent3>
        <a:srgbClr val="F05127"/>
      </a:accent3>
      <a:accent4>
        <a:srgbClr val="5BBA47"/>
      </a:accent4>
      <a:accent5>
        <a:srgbClr val="FCAF17"/>
      </a:accent5>
      <a:accent6>
        <a:srgbClr val="016EB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5d3b8b-9886-4a5f-8193-172882362169">
      <Terms xmlns="http://schemas.microsoft.com/office/infopath/2007/PartnerControls"/>
    </lcf76f155ced4ddcb4097134ff3c332f>
    <TaxCatchAll xmlns="3c561658-1ae1-42b2-93c5-393e903d47e7" xsi:nil="true"/>
    <Added xmlns="225d3b8b-9886-4a5f-8193-172882362169">true</Adde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BF8958EBBDDB4EAFA7F81E6E09939A" ma:contentTypeVersion="19" ma:contentTypeDescription="Create a new document." ma:contentTypeScope="" ma:versionID="6e15f18af299d3e1afe9fb140c30c7f1">
  <xsd:schema xmlns:xsd="http://www.w3.org/2001/XMLSchema" xmlns:xs="http://www.w3.org/2001/XMLSchema" xmlns:p="http://schemas.microsoft.com/office/2006/metadata/properties" xmlns:ns2="3c561658-1ae1-42b2-93c5-393e903d47e7" xmlns:ns3="225d3b8b-9886-4a5f-8193-172882362169" targetNamespace="http://schemas.microsoft.com/office/2006/metadata/properties" ma:root="true" ma:fieldsID="93d690490834bc198c2370bf88da514f" ns2:_="" ns3:_="">
    <xsd:import namespace="3c561658-1ae1-42b2-93c5-393e903d47e7"/>
    <xsd:import namespace="225d3b8b-9886-4a5f-8193-1728823621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Ad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61658-1ae1-42b2-93c5-393e903d47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663ef0-a493-4ac6-bd3b-b0fa006abe2d}" ma:internalName="TaxCatchAll" ma:showField="CatchAllData" ma:web="3c561658-1ae1-42b2-93c5-393e903d47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d3b8b-9886-4a5f-8193-172882362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e5fce7-4b1a-470c-ae36-7045b79a9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Added" ma:index="26" nillable="true" ma:displayName="Added" ma:default="1" ma:description="Signmals Llogo has been added to raffle sheet" ma:format="Dropdown" ma:internalName="Ad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7A9D05-60AC-488B-BD39-88082C1800F4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c561658-1ae1-42b2-93c5-393e903d47e7"/>
    <ds:schemaRef ds:uri="http://purl.org/dc/elements/1.1/"/>
    <ds:schemaRef ds:uri="http://schemas.microsoft.com/office/2006/metadata/properties"/>
    <ds:schemaRef ds:uri="http://schemas.microsoft.com/office/infopath/2007/PartnerControls"/>
    <ds:schemaRef ds:uri="225d3b8b-9886-4a5f-8193-17288236216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0940332-A16D-438A-B82D-AB757C795D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5D763A-510D-452E-8A6A-B5149BB6EA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561658-1ae1-42b2-93c5-393e903d47e7"/>
    <ds:schemaRef ds:uri="225d3b8b-9886-4a5f-8193-1728823621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21838</TotalTime>
  <Words>819</Words>
  <Application>Microsoft Office PowerPoint</Application>
  <PresentationFormat>Widescreen</PresentationFormat>
  <Paragraphs>156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Aller Light</vt:lpstr>
      <vt:lpstr>Aptos</vt:lpstr>
      <vt:lpstr>Arial</vt:lpstr>
      <vt:lpstr>Calibri</vt:lpstr>
      <vt:lpstr>proxima-nova</vt:lpstr>
      <vt:lpstr>Office Theme</vt:lpstr>
      <vt:lpstr>PowerPoint Presentation</vt:lpstr>
      <vt:lpstr>Learning Objectives</vt:lpstr>
      <vt:lpstr>What Causes Housing Instability?</vt:lpstr>
      <vt:lpstr>Impacts on Health…</vt:lpstr>
      <vt:lpstr>Transinstitutionalization </vt:lpstr>
      <vt:lpstr>Why LMHAs/LIDDA…</vt:lpstr>
      <vt:lpstr>Continuum of Housing</vt:lpstr>
      <vt:lpstr>Homeless Diversion and Prevention</vt:lpstr>
      <vt:lpstr>Affordable Housing/Subsidy</vt:lpstr>
      <vt:lpstr>Permanent Supportive Housing Development</vt:lpstr>
      <vt:lpstr>How to fund it…</vt:lpstr>
      <vt:lpstr>PowerPoint Presentation</vt:lpstr>
      <vt:lpstr>Getting to Know Funders…</vt:lpstr>
      <vt:lpstr>Terrace at Oak Springs</vt:lpstr>
      <vt:lpstr>The Nellie</vt:lpstr>
      <vt:lpstr>The Bungalows at Century Park</vt:lpstr>
      <vt:lpstr>PowerPoint Presentation</vt:lpstr>
      <vt:lpstr>Scattered Site </vt:lpstr>
      <vt:lpstr>Development Lessons Learned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Lampton</dc:creator>
  <cp:lastModifiedBy>Kali Holyfield</cp:lastModifiedBy>
  <cp:revision>4</cp:revision>
  <dcterms:created xsi:type="dcterms:W3CDTF">2016-12-14T18:13:52Z</dcterms:created>
  <dcterms:modified xsi:type="dcterms:W3CDTF">2025-06-05T16:53:47Z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0x01010022BF8958EBBDDB4EAFA7F81E6E09939A</vt:lpwstr>
  </property>
  <property fmtid="{D5CDD505-2E9C-101B-9397-08002B2CF9AE}" pid="3" name="MediaServiceImageTags">
    <vt:lpwstr/>
  </property>
</Properties>
</file>