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8288000" cy="10287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swald SemiBold" panose="00000700000000000000" pitchFamily="2" charset="0"/>
      <p:regular r:id="rId23"/>
      <p:bold r:id="rId24"/>
    </p:embeddedFont>
    <p:embeddedFont>
      <p:font typeface="Roboto Light" panose="02000000000000000000" pitchFamily="2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523700" y="965789"/>
            <a:ext cx="14502900" cy="1070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523700" y="3080803"/>
            <a:ext cx="14502900" cy="6252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423650" y="2249575"/>
            <a:ext cx="15376800" cy="1070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423400" y="3770025"/>
            <a:ext cx="7548600" cy="4522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10251957" y="3770025"/>
            <a:ext cx="7548600" cy="4522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692250" y="4420975"/>
            <a:ext cx="15376800" cy="1070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A13B48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7"/>
          <p:cNvGrpSpPr/>
          <p:nvPr/>
        </p:nvGrpSpPr>
        <p:grpSpPr>
          <a:xfrm>
            <a:off x="1660784" y="8338260"/>
            <a:ext cx="1491526" cy="91652"/>
            <a:chOff x="4580561" y="2589004"/>
            <a:chExt cx="1064464" cy="25200"/>
          </a:xfrm>
        </p:grpSpPr>
        <p:sp>
          <p:nvSpPr>
            <p:cNvPr id="31" name="Google Shape;3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458900" y="1728600"/>
            <a:ext cx="14042400" cy="5970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460000" y="2637300"/>
            <a:ext cx="6601800" cy="3374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1449900" y="6323050"/>
            <a:ext cx="6601800" cy="1518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10348450" y="2705250"/>
            <a:ext cx="6748800" cy="6051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2591375" y="8745100"/>
            <a:ext cx="14253300" cy="921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 hasCustomPrompt="1"/>
          </p:nvPr>
        </p:nvSpPr>
        <p:spPr>
          <a:xfrm>
            <a:off x="1458900" y="1467900"/>
            <a:ext cx="15376800" cy="2489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458900" y="4545776"/>
            <a:ext cx="15376800" cy="316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0175" y="797600"/>
            <a:ext cx="149424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Oswald SemiBold"/>
              <a:buNone/>
              <a:defRPr sz="5600">
                <a:solidFill>
                  <a:schemeClr val="dk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Raleway"/>
              <a:buNone/>
              <a:defRPr sz="5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0175" y="2304950"/>
            <a:ext cx="150843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 Light"/>
              <a:buChar char="●"/>
              <a:defRPr sz="2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●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●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1426070B-A303-9E3C-328C-DC68D1F648B1}"/>
              </a:ext>
            </a:extLst>
          </p:cNvPr>
          <p:cNvSpPr txBox="1">
            <a:spLocks/>
          </p:cNvSpPr>
          <p:nvPr/>
        </p:nvSpPr>
        <p:spPr>
          <a:xfrm>
            <a:off x="2367643" y="445024"/>
            <a:ext cx="15087599" cy="196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swald SemiBold"/>
              <a:buNone/>
              <a:defRPr sz="5200" b="0" i="0" u="none" strike="noStrike" cap="none">
                <a:solidFill>
                  <a:schemeClr val="dk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b="1" dirty="0"/>
              <a:t>Beyond a Seat at the Table: Meaningful Engagement in PNACs</a:t>
            </a:r>
            <a:endParaRPr lang="en-US" dirty="0"/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5EBC804E-2CF9-E2BB-FA2C-1B5B9AF98E42}"/>
              </a:ext>
            </a:extLst>
          </p:cNvPr>
          <p:cNvSpPr txBox="1">
            <a:spLocks/>
          </p:cNvSpPr>
          <p:nvPr/>
        </p:nvSpPr>
        <p:spPr>
          <a:xfrm>
            <a:off x="2677886" y="3175907"/>
            <a:ext cx="13389428" cy="19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 Light"/>
              <a:buChar char="●"/>
              <a:defRPr sz="26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●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●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○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Light"/>
              <a:buChar char="■"/>
              <a:defRPr sz="2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spcAft>
                <a:spcPts val="1200"/>
              </a:spcAft>
              <a:buFont typeface="Roboto Light"/>
              <a:buNone/>
            </a:pPr>
            <a:r>
              <a:rPr lang="en-US" sz="3600" dirty="0">
                <a:solidFill>
                  <a:srgbClr val="43434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ill Sans"/>
              </a:rPr>
              <a:t>Deanne Pape -  Camino Real Centers</a:t>
            </a:r>
          </a:p>
          <a:p>
            <a:pPr marL="0" indent="0" algn="ctr">
              <a:spcAft>
                <a:spcPts val="1200"/>
              </a:spcAft>
              <a:buFont typeface="Roboto Light"/>
              <a:buNone/>
            </a:pPr>
            <a:r>
              <a:rPr lang="en-US" sz="3600" dirty="0">
                <a:solidFill>
                  <a:srgbClr val="43434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ill Sans"/>
              </a:rPr>
              <a:t>Tami Delmark - Gulf Coast Center</a:t>
            </a:r>
          </a:p>
          <a:p>
            <a:pPr marL="0" indent="0" algn="ctr">
              <a:spcAft>
                <a:spcPts val="1200"/>
              </a:spcAft>
              <a:buFont typeface="Roboto Light"/>
              <a:buNone/>
            </a:pPr>
            <a:r>
              <a:rPr lang="en-US" sz="3600" dirty="0">
                <a:solidFill>
                  <a:srgbClr val="43434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ill Sans"/>
              </a:rPr>
              <a:t>Anna Gray - Prosumers International</a:t>
            </a:r>
          </a:p>
          <a:p>
            <a:pPr marL="0" indent="0" algn="ctr">
              <a:spcAft>
                <a:spcPts val="1200"/>
              </a:spcAft>
              <a:buFont typeface="Roboto Light"/>
              <a:buNone/>
            </a:pPr>
            <a:r>
              <a:rPr lang="en-US" sz="3600" dirty="0">
                <a:solidFill>
                  <a:srgbClr val="43434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ill Sans"/>
              </a:rPr>
              <a:t>Janet Paleo - Texas Council of Community Centers</a:t>
            </a:r>
          </a:p>
          <a:p>
            <a:pPr marL="0" indent="0">
              <a:spcAft>
                <a:spcPts val="1200"/>
              </a:spcAft>
              <a:buFont typeface="Roboto Light"/>
              <a:buNone/>
            </a:pPr>
            <a:endParaRPr lang="en-US" sz="36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F9176-48E6-5AC3-173F-F9096F0CE4E4}"/>
              </a:ext>
            </a:extLst>
          </p:cNvPr>
          <p:cNvSpPr txBox="1"/>
          <p:nvPr/>
        </p:nvSpPr>
        <p:spPr>
          <a:xfrm>
            <a:off x="2090057" y="79047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Room Code  2006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EFA6CE3-E512-D789-724C-9286960B6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52936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B95A-74D6-A690-0DB7-E06AE3AD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D20B-A677-0195-9F85-8CB94B5A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Executive Leadership Participation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21778B-2857-ED64-F3FE-EDF11D2C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1789566"/>
            <a:ext cx="13890517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Why Leadership Presence Matters</a:t>
            </a:r>
          </a:p>
          <a:p>
            <a:endParaRPr lang="en-US" sz="4000" b="1" dirty="0"/>
          </a:p>
          <a:p>
            <a:r>
              <a:rPr lang="en-US" sz="4000" dirty="0"/>
              <a:t>Benefits: 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Builds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Demonstrates commitment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Accelerates problem-solving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Creates transparency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CC1D8-F1A9-DAB3-24A4-02D5971E9E86}"/>
              </a:ext>
            </a:extLst>
          </p:cNvPr>
          <p:cNvSpPr txBox="1"/>
          <p:nvPr/>
        </p:nvSpPr>
        <p:spPr>
          <a:xfrm>
            <a:off x="1993409" y="8914593"/>
            <a:ext cx="16735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Leadership participation signals that lived experience is valued.</a:t>
            </a:r>
          </a:p>
        </p:txBody>
      </p:sp>
    </p:spTree>
    <p:extLst>
      <p:ext uri="{BB962C8B-B14F-4D97-AF65-F5344CB8AC3E}">
        <p14:creationId xmlns:p14="http://schemas.microsoft.com/office/powerpoint/2010/main" val="118486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8C23-4E14-868D-5128-CD5C931BE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8D2B-CB33-42C0-BF47-E653F93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Recruiting People with Lived Experience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4FCF74-A1A5-CA8C-4CFA-CB008D29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1734921"/>
            <a:ext cx="13890517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Building a Strong PNAC</a:t>
            </a:r>
          </a:p>
          <a:p>
            <a:endParaRPr lang="en-US" sz="4000" b="1" dirty="0"/>
          </a:p>
          <a:p>
            <a:r>
              <a:rPr lang="en-US" sz="4000" dirty="0"/>
              <a:t>Recruitment strategies: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Personal invitations from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Peer Specialist referrals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Medical Director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Current member referrals 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Board member recommendations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80994-92A2-0BD3-9945-F46AF1ED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2A2B-2187-ECA5-BB67-07DCC85E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740" y="115302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Recruiting People with Lived Experience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DE92EC-BEF1-5CB9-6ADC-D5C40F5C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1185702"/>
            <a:ext cx="13890517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Building a Strong PNAC</a:t>
            </a:r>
          </a:p>
          <a:p>
            <a:endParaRPr lang="en-US" sz="4000" b="1" dirty="0"/>
          </a:p>
          <a:p>
            <a:r>
              <a:rPr lang="en-US" sz="4000" dirty="0"/>
              <a:t>Tips: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Ask directly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Explain the purpose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Offer meaningful roles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Follow up consistently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879AE-326D-24D1-F698-B5CA69344DCB}"/>
              </a:ext>
            </a:extLst>
          </p:cNvPr>
          <p:cNvSpPr txBox="1"/>
          <p:nvPr/>
        </p:nvSpPr>
        <p:spPr>
          <a:xfrm>
            <a:off x="2543969" y="8439578"/>
            <a:ext cx="1537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People are more likely to participate when someone believes their voice matters.</a:t>
            </a:r>
          </a:p>
        </p:txBody>
      </p:sp>
    </p:spTree>
    <p:extLst>
      <p:ext uri="{BB962C8B-B14F-4D97-AF65-F5344CB8AC3E}">
        <p14:creationId xmlns:p14="http://schemas.microsoft.com/office/powerpoint/2010/main" val="428598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94346-EE0A-B174-C825-425C043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2991-7E4D-E3FB-F771-2E27C4D5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13" y="305292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Keeping Members Engaged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5AD0B-0D21-627C-57C6-8BD0811E77F1}"/>
              </a:ext>
            </a:extLst>
          </p:cNvPr>
          <p:cNvSpPr txBox="1"/>
          <p:nvPr/>
        </p:nvSpPr>
        <p:spPr>
          <a:xfrm>
            <a:off x="2543969" y="1734921"/>
            <a:ext cx="15090888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Beyond Quarterly Meetings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Engagement strategies: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Interest inventories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Committee projects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Recognition of contributions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Regular communication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Opportunities for leadership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6F59A-16D6-5405-388D-2DDE2FF7C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4418-B8A8-3433-D4F4-27379AB2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Keeping Members Engaged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D3A4337-06F8-08C2-11FA-2DBABC69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2416807"/>
            <a:ext cx="1389051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Ask: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are people passionate about?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do they want to contribute?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skills do they want to develop?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4586C-3169-3E2D-4C4A-861E4F02480B}"/>
              </a:ext>
            </a:extLst>
          </p:cNvPr>
          <p:cNvSpPr txBox="1"/>
          <p:nvPr/>
        </p:nvSpPr>
        <p:spPr>
          <a:xfrm>
            <a:off x="2543969" y="8115451"/>
            <a:ext cx="11215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Engagement happens between meetings.</a:t>
            </a:r>
          </a:p>
        </p:txBody>
      </p:sp>
    </p:spTree>
    <p:extLst>
      <p:ext uri="{BB962C8B-B14F-4D97-AF65-F5344CB8AC3E}">
        <p14:creationId xmlns:p14="http://schemas.microsoft.com/office/powerpoint/2010/main" val="68188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0DC6-EC62-BBC5-8A51-80D26B13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304A-F734-B879-9439-2BD40BC3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702" y="190992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Impact of Participation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5C2EC31-F710-F445-97AE-9A97B93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02" y="1463093"/>
            <a:ext cx="13890517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From Service Recipient to System Leader</a:t>
            </a:r>
          </a:p>
          <a:p>
            <a:endParaRPr lang="en-US" sz="4400" b="1" dirty="0"/>
          </a:p>
          <a:p>
            <a:r>
              <a:rPr lang="en-US" sz="3200" dirty="0"/>
              <a:t>Personal Story: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Invited to participate on a PNAC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Developed confidence and leadership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Expanded professional network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Opened doors to new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Eventually led to statewide leadership roles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7032B-3CED-7E9C-2396-05D071DEA889}"/>
              </a:ext>
            </a:extLst>
          </p:cNvPr>
          <p:cNvSpPr txBox="1"/>
          <p:nvPr/>
        </p:nvSpPr>
        <p:spPr>
          <a:xfrm>
            <a:off x="5707324" y="9143765"/>
            <a:ext cx="8667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One invitation can change a life.</a:t>
            </a:r>
          </a:p>
        </p:txBody>
      </p:sp>
    </p:spTree>
    <p:extLst>
      <p:ext uri="{BB962C8B-B14F-4D97-AF65-F5344CB8AC3E}">
        <p14:creationId xmlns:p14="http://schemas.microsoft.com/office/powerpoint/2010/main" val="94899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7B33-FAA6-10A7-1541-42A4FB60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9570-B241-9D0E-C195-7289AF9C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Hope You Remember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423D002-52BE-A547-CBCD-1F3674C5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2724583"/>
            <a:ext cx="1389051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✓ PNACs are more than a contractual requirement</a:t>
            </a:r>
          </a:p>
          <a:p>
            <a:r>
              <a:rPr lang="en-US" sz="4000" dirty="0"/>
              <a:t>✓ Listening improves services and outcomes</a:t>
            </a:r>
          </a:p>
          <a:p>
            <a:r>
              <a:rPr lang="en-US" sz="4000" dirty="0"/>
              <a:t>✓ Meaningful involvement strengthens organizations</a:t>
            </a:r>
          </a:p>
          <a:p>
            <a:r>
              <a:rPr lang="en-US" sz="4000" dirty="0"/>
              <a:t>✓ Executive leadership participation is critical</a:t>
            </a:r>
          </a:p>
          <a:p>
            <a:r>
              <a:rPr lang="en-US" sz="4000" dirty="0"/>
              <a:t>✓ Recruitment requires intentional outreach</a:t>
            </a:r>
          </a:p>
          <a:p>
            <a:r>
              <a:rPr lang="en-US" sz="4000" dirty="0"/>
              <a:t>✓ PNACs develop future leaders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6A945-5D12-C54A-95CB-DCE2170975C6}"/>
              </a:ext>
            </a:extLst>
          </p:cNvPr>
          <p:cNvSpPr txBox="1"/>
          <p:nvPr/>
        </p:nvSpPr>
        <p:spPr>
          <a:xfrm>
            <a:off x="2543968" y="7431442"/>
            <a:ext cx="12543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Nothing About Us Without Us</a:t>
            </a:r>
          </a:p>
        </p:txBody>
      </p:sp>
    </p:spTree>
    <p:extLst>
      <p:ext uri="{BB962C8B-B14F-4D97-AF65-F5344CB8AC3E}">
        <p14:creationId xmlns:p14="http://schemas.microsoft.com/office/powerpoint/2010/main" val="107549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423650" y="2249574"/>
            <a:ext cx="15376800" cy="506562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/>
          <a:p>
            <a:pPr lvl="0"/>
            <a:r>
              <a:rPr lang="en-US" sz="6600" dirty="0">
                <a:latin typeface="+mn-lt"/>
              </a:rPr>
              <a:t>More Than a Requirement—A Strategy for Better Services, Better Outcomes, and Stronger Organizations</a:t>
            </a:r>
            <a:endParaRPr sz="6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1F58-BED1-1F09-E05A-77621FB8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PNACs Matter Because...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D74A24-52D9-F3D4-9697-12FB0A68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982" y="1927152"/>
            <a:ext cx="1331881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Required under LMHA/LBHA performance contracts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Important component of CCBHC meaningful input requirements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Provides direct feedback from people receiving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Helps organizations avoid costly mistakes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Improves satisfaction, engagement, and trust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Creates future leaders and advocates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B0310-671A-D316-FA79-A23DD341FEA5}"/>
              </a:ext>
            </a:extLst>
          </p:cNvPr>
          <p:cNvSpPr txBox="1"/>
          <p:nvPr/>
        </p:nvSpPr>
        <p:spPr>
          <a:xfrm>
            <a:off x="2543969" y="8914593"/>
            <a:ext cx="14071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"Are we designing services for people, or with people?"</a:t>
            </a:r>
          </a:p>
        </p:txBody>
      </p:sp>
    </p:spTree>
    <p:extLst>
      <p:ext uri="{BB962C8B-B14F-4D97-AF65-F5344CB8AC3E}">
        <p14:creationId xmlns:p14="http://schemas.microsoft.com/office/powerpoint/2010/main" val="296099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27EF8-1AC9-8E98-BFB3-646430DE7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D095-A92E-6DD7-2B50-D09B861C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426376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PNACs Make Good Business Sense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78435D-BDE0-1088-8F24-D30CB3889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166" y="1615420"/>
            <a:ext cx="13468865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Better understanding of customer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Improved service utilization and 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Reduced no-shows and barriers to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Better outcomes for people 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Improved customer satisfaction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Increased community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More effective use of organizational resources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D85F3-17D5-EC7E-F266-3012E7CAA75F}"/>
              </a:ext>
            </a:extLst>
          </p:cNvPr>
          <p:cNvSpPr txBox="1"/>
          <p:nvPr/>
        </p:nvSpPr>
        <p:spPr>
          <a:xfrm>
            <a:off x="2543969" y="9152738"/>
            <a:ext cx="12652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People support what they help create.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245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CAFC-40A8-E097-2B6E-3196A6B6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7A1-775D-FD82-8309-121B095D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Listening Leads to Better Services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E5F78-A2B6-193A-9211-D6273C93A87F}"/>
              </a:ext>
            </a:extLst>
          </p:cNvPr>
          <p:cNvSpPr txBox="1"/>
          <p:nvPr/>
        </p:nvSpPr>
        <p:spPr>
          <a:xfrm>
            <a:off x="2767913" y="2143509"/>
            <a:ext cx="1302402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Real Example: Extended Clinic Hours</a:t>
            </a:r>
          </a:p>
          <a:p>
            <a:endParaRPr lang="en-US" sz="4400" dirty="0"/>
          </a:p>
          <a:p>
            <a:r>
              <a:rPr lang="en-US" sz="4400" dirty="0"/>
              <a:t>Needs assessment 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Working individuals struggled to attend appointments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Taking time off work created barriers </a:t>
            </a:r>
          </a:p>
          <a:p>
            <a:endParaRPr lang="en-US" sz="4400" dirty="0"/>
          </a:p>
          <a:p>
            <a:r>
              <a:rPr lang="en-US" sz="4400" dirty="0"/>
              <a:t>Changes implemented: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Evening clinic hours until 7 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Clinic remained open during lunch periods</a:t>
            </a:r>
          </a:p>
        </p:txBody>
      </p:sp>
    </p:spTree>
    <p:extLst>
      <p:ext uri="{BB962C8B-B14F-4D97-AF65-F5344CB8AC3E}">
        <p14:creationId xmlns:p14="http://schemas.microsoft.com/office/powerpoint/2010/main" val="28383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9E4F6-7270-66ED-1E84-59394C02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B1DB-267A-E3E7-BB19-610314F1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998" y="311946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Listening Leads to Better Services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3E7C21C-0A48-713F-E494-326C362F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852" y="1216478"/>
            <a:ext cx="9592797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Results:</a:t>
            </a:r>
          </a:p>
          <a:p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Increased access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Improved outcomes for the person served</a:t>
            </a:r>
          </a:p>
          <a:p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Better 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Reduced barriers to 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8D4FE-945F-65FB-4DEB-5B90A6F41506}"/>
              </a:ext>
            </a:extLst>
          </p:cNvPr>
          <p:cNvSpPr txBox="1"/>
          <p:nvPr/>
        </p:nvSpPr>
        <p:spPr>
          <a:xfrm>
            <a:off x="3058538" y="8731968"/>
            <a:ext cx="127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When we listen, solutions become visible..</a:t>
            </a:r>
          </a:p>
        </p:txBody>
      </p:sp>
    </p:spTree>
    <p:extLst>
      <p:ext uri="{BB962C8B-B14F-4D97-AF65-F5344CB8AC3E}">
        <p14:creationId xmlns:p14="http://schemas.microsoft.com/office/powerpoint/2010/main" val="249745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B3449-C117-4A2D-D77A-C8E41EDD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B79E-1D99-F9DC-E786-1943E981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Meaningful Input vs. Checking a Box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AE4E91E-ACD8-CD73-74F0-FA418274C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683" y="1922952"/>
            <a:ext cx="13890517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What Meaningful Participation Looks Like</a:t>
            </a:r>
          </a:p>
          <a:p>
            <a:endParaRPr lang="en-US" sz="4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Meaningful input means: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914400" lvl="6" indent="-571500">
              <a:buFont typeface="Courier New" panose="02070309020205020404" pitchFamily="49" charset="0"/>
              <a:buChar char="o"/>
            </a:pPr>
            <a:r>
              <a:rPr lang="en-US" sz="4000" dirty="0"/>
              <a:t>Recommendations are heard </a:t>
            </a:r>
          </a:p>
          <a:p>
            <a:pPr marL="914400" lvl="8" indent="-571500">
              <a:buFont typeface="Courier New" panose="02070309020205020404" pitchFamily="49" charset="0"/>
              <a:buChar char="o"/>
            </a:pPr>
            <a:endParaRPr lang="en-US" sz="4000" dirty="0"/>
          </a:p>
          <a:p>
            <a:pPr marL="914400" indent="-571500">
              <a:buFont typeface="Courier New" panose="02070309020205020404" pitchFamily="49" charset="0"/>
              <a:buChar char="o"/>
            </a:pPr>
            <a:r>
              <a:rPr lang="en-US" sz="4000" dirty="0"/>
              <a:t>Feedback is documented </a:t>
            </a:r>
          </a:p>
          <a:p>
            <a:pPr marL="914400" indent="-571500">
              <a:buFont typeface="Courier New" panose="02070309020205020404" pitchFamily="49" charset="0"/>
              <a:buChar char="o"/>
            </a:pPr>
            <a:endParaRPr lang="en-US" sz="4000" dirty="0"/>
          </a:p>
          <a:p>
            <a:pPr marL="914400" indent="-571500">
              <a:buFont typeface="Courier New" panose="02070309020205020404" pitchFamily="49" charset="0"/>
              <a:buChar char="o"/>
            </a:pPr>
            <a:r>
              <a:rPr lang="en-US" sz="4000" dirty="0"/>
              <a:t>Leadership responds </a:t>
            </a:r>
          </a:p>
          <a:p>
            <a:pPr marL="914400" indent="-571500">
              <a:buFont typeface="Courier New" panose="02070309020205020404" pitchFamily="49" charset="0"/>
              <a:buChar char="o"/>
            </a:pPr>
            <a:endParaRPr lang="en-US" sz="4000" dirty="0"/>
          </a:p>
          <a:p>
            <a:pPr marL="914400" indent="-571500">
              <a:buFont typeface="Courier New" panose="02070309020205020404" pitchFamily="49" charset="0"/>
              <a:buChar char="o"/>
            </a:pPr>
            <a:r>
              <a:rPr lang="en-US" sz="4000" dirty="0"/>
              <a:t>Changes are considered and implemented when appropriate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CC1DA-BC63-034D-D956-06090842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3270-4A63-11DF-3E4C-86523543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Meaningful Input vs. Checking a Box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2E6F1ED-1978-8E86-33AF-9B4AED12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1801254"/>
            <a:ext cx="1389051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What Meaningful Participation Looks Like</a:t>
            </a:r>
          </a:p>
          <a:p>
            <a:endParaRPr lang="en-US" sz="4000" b="1" dirty="0"/>
          </a:p>
          <a:p>
            <a:r>
              <a:rPr lang="en-US" sz="4000" dirty="0"/>
              <a:t>Examples: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New transportation vans recommended by PNAC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Community outreach materials improved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Service delivery adjustments approved by leadership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CC686-56A1-5E8B-C85B-573F16556048}"/>
              </a:ext>
            </a:extLst>
          </p:cNvPr>
          <p:cNvSpPr txBox="1"/>
          <p:nvPr/>
        </p:nvSpPr>
        <p:spPr>
          <a:xfrm>
            <a:off x="2543969" y="8299040"/>
            <a:ext cx="14927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People know when their voice matters—and when it doesn't.</a:t>
            </a:r>
          </a:p>
        </p:txBody>
      </p:sp>
    </p:spTree>
    <p:extLst>
      <p:ext uri="{BB962C8B-B14F-4D97-AF65-F5344CB8AC3E}">
        <p14:creationId xmlns:p14="http://schemas.microsoft.com/office/powerpoint/2010/main" val="139819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C7848-D9C9-5AAD-7699-D6C5C99B0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3D77-92EB-0ECF-2316-970AC3FE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9" y="664521"/>
            <a:ext cx="15376800" cy="107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Executive Leadership Participation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A3B8D0D-EA8B-30C7-5952-EB12F005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969" y="1953144"/>
            <a:ext cx="13890517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Why Leadership Presence Matters</a:t>
            </a:r>
          </a:p>
          <a:p>
            <a:endParaRPr lang="en-US" sz="4000" b="1" dirty="0"/>
          </a:p>
          <a:p>
            <a:r>
              <a:rPr lang="en-US" sz="4000" dirty="0"/>
              <a:t>Successful PNACs include: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CEO/Executive Director involvement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Senior leadership participation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Board 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Follow-up on recommendations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8421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557</Words>
  <Application>Microsoft Office PowerPoint</Application>
  <PresentationFormat>Custom</PresentationFormat>
  <Paragraphs>178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Verdana</vt:lpstr>
      <vt:lpstr>Lato</vt:lpstr>
      <vt:lpstr>Oswald SemiBold</vt:lpstr>
      <vt:lpstr>Arial</vt:lpstr>
      <vt:lpstr>Courier New</vt:lpstr>
      <vt:lpstr>Roboto Light</vt:lpstr>
      <vt:lpstr>Calibri</vt:lpstr>
      <vt:lpstr>Streamline</vt:lpstr>
      <vt:lpstr>PowerPoint Presentation</vt:lpstr>
      <vt:lpstr>More Than a Requirement—A Strategy for Better Services, Better Outcomes, and Stronger Organizations</vt:lpstr>
      <vt:lpstr>PNACs Matter Because...</vt:lpstr>
      <vt:lpstr>Why PNACs Make Good Business Sense</vt:lpstr>
      <vt:lpstr>Listening Leads to Better Services</vt:lpstr>
      <vt:lpstr>Listening Leads to Better Services</vt:lpstr>
      <vt:lpstr>Meaningful Input vs. Checking a Box</vt:lpstr>
      <vt:lpstr>Meaningful Input vs. Checking a Box</vt:lpstr>
      <vt:lpstr>Executive Leadership Participation</vt:lpstr>
      <vt:lpstr>Executive Leadership Participation</vt:lpstr>
      <vt:lpstr>Recruiting People with Lived Experience</vt:lpstr>
      <vt:lpstr>Recruiting People with Lived Experience</vt:lpstr>
      <vt:lpstr>Keeping Members Engaged</vt:lpstr>
      <vt:lpstr>Keeping Members Engaged</vt:lpstr>
      <vt:lpstr>The Impact of Participation</vt:lpstr>
      <vt:lpstr>What We Hope You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Janet Paleo</dc:creator>
  <cp:lastModifiedBy>Janet Paleo</cp:lastModifiedBy>
  <cp:revision>4</cp:revision>
  <dcterms:modified xsi:type="dcterms:W3CDTF">2026-06-08T19:39:26Z</dcterms:modified>
</cp:coreProperties>
</file>