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4"/>
    <p:sldMasterId id="2147484654" r:id="rId5"/>
    <p:sldMasterId id="2147484674" r:id="rId6"/>
    <p:sldMasterId id="2147484676" r:id="rId7"/>
  </p:sldMasterIdLst>
  <p:notesMasterIdLst>
    <p:notesMasterId r:id="rId64"/>
  </p:notesMasterIdLst>
  <p:sldIdLst>
    <p:sldId id="256" r:id="rId8"/>
    <p:sldId id="2145706436" r:id="rId9"/>
    <p:sldId id="2145706437" r:id="rId10"/>
    <p:sldId id="281" r:id="rId11"/>
    <p:sldId id="2145706438" r:id="rId12"/>
    <p:sldId id="2145706439" r:id="rId13"/>
    <p:sldId id="276" r:id="rId14"/>
    <p:sldId id="788" r:id="rId15"/>
    <p:sldId id="283" r:id="rId16"/>
    <p:sldId id="812" r:id="rId17"/>
    <p:sldId id="2145706435" r:id="rId18"/>
    <p:sldId id="264" r:id="rId19"/>
    <p:sldId id="2145706025" r:id="rId20"/>
    <p:sldId id="2145706029" r:id="rId21"/>
    <p:sldId id="306" r:id="rId22"/>
    <p:sldId id="307" r:id="rId23"/>
    <p:sldId id="2145706429" r:id="rId24"/>
    <p:sldId id="308" r:id="rId25"/>
    <p:sldId id="309" r:id="rId26"/>
    <p:sldId id="310" r:id="rId27"/>
    <p:sldId id="311" r:id="rId28"/>
    <p:sldId id="335" r:id="rId29"/>
    <p:sldId id="336" r:id="rId30"/>
    <p:sldId id="2145706026" r:id="rId31"/>
    <p:sldId id="265" r:id="rId32"/>
    <p:sldId id="2145706041" r:id="rId33"/>
    <p:sldId id="490" r:id="rId34"/>
    <p:sldId id="486" r:id="rId35"/>
    <p:sldId id="2145706427" r:id="rId36"/>
    <p:sldId id="2145706428" r:id="rId37"/>
    <p:sldId id="501" r:id="rId38"/>
    <p:sldId id="2145706426" r:id="rId39"/>
    <p:sldId id="275" r:id="rId40"/>
    <p:sldId id="2145706430" r:id="rId41"/>
    <p:sldId id="2145706431" r:id="rId42"/>
    <p:sldId id="2145706030" r:id="rId43"/>
    <p:sldId id="284" r:id="rId44"/>
    <p:sldId id="285" r:id="rId45"/>
    <p:sldId id="289" r:id="rId46"/>
    <p:sldId id="300" r:id="rId47"/>
    <p:sldId id="312" r:id="rId48"/>
    <p:sldId id="2145706432" r:id="rId49"/>
    <p:sldId id="292" r:id="rId50"/>
    <p:sldId id="387" r:id="rId51"/>
    <p:sldId id="294" r:id="rId52"/>
    <p:sldId id="488" r:id="rId53"/>
    <p:sldId id="487" r:id="rId54"/>
    <p:sldId id="2145706433" r:id="rId55"/>
    <p:sldId id="315" r:id="rId56"/>
    <p:sldId id="2145706027" r:id="rId57"/>
    <p:sldId id="2145706434" r:id="rId58"/>
    <p:sldId id="279" r:id="rId59"/>
    <p:sldId id="317" r:id="rId60"/>
    <p:sldId id="263" r:id="rId61"/>
    <p:sldId id="318" r:id="rId62"/>
    <p:sldId id="614" r:id="rId63"/>
  </p:sldIdLst>
  <p:sldSz cx="9144000" cy="6858000" type="screen4x3"/>
  <p:notesSz cx="6881813"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hoEieQ+hPXe2r6XhbkDpWHOgXx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99DC65-06EB-4ECB-A4D5-7E7B3746C85E}">
  <a:tblStyle styleId="{9899DC65-06EB-4ECB-A4D5-7E7B3746C85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AE7"/>
          </a:solidFill>
        </a:fill>
      </a:tcStyle>
    </a:wholeTbl>
    <a:band1H>
      <a:tcTxStyle b="off" i="off"/>
      <a:tcStyle>
        <a:tcBdr/>
        <a:fill>
          <a:solidFill>
            <a:srgbClr val="CCD2CB"/>
          </a:solidFill>
        </a:fill>
      </a:tcStyle>
    </a:band1H>
    <a:band2H>
      <a:tcTxStyle b="off" i="off"/>
      <a:tcStyle>
        <a:tcBdr/>
      </a:tcStyle>
    </a:band2H>
    <a:band1V>
      <a:tcTxStyle b="off" i="off"/>
      <a:tcStyle>
        <a:tcBdr/>
        <a:fill>
          <a:solidFill>
            <a:srgbClr val="CCD2CB"/>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63"/>
    <p:restoredTop sz="94613"/>
  </p:normalViewPr>
  <p:slideViewPr>
    <p:cSldViewPr snapToGrid="0">
      <p:cViewPr varScale="1">
        <p:scale>
          <a:sx n="79" d="100"/>
          <a:sy n="79" d="100"/>
        </p:scale>
        <p:origin x="998" y="41"/>
      </p:cViewPr>
      <p:guideLst>
        <p:guide orient="horz" pos="2160"/>
        <p:guide pos="2880"/>
      </p:guideLst>
    </p:cSldViewPr>
  </p:slideViewPr>
  <p:notesTextViewPr>
    <p:cViewPr>
      <p:scale>
        <a:sx n="1" d="1"/>
        <a:sy n="1" d="1"/>
      </p:scale>
      <p:origin x="0" y="0"/>
    </p:cViewPr>
  </p:notesTextViewPr>
  <p:sorterViewPr>
    <p:cViewPr>
      <p:scale>
        <a:sx n="100" d="100"/>
        <a:sy n="100" d="100"/>
      </p:scale>
      <p:origin x="0" y="-90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8" name="Google Shape;58;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06D81-16DD-2927-9AAA-999D2A126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413538-98B5-6DCE-D8F8-6C141EC086DB}"/>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51C7485B-529D-B10C-B915-2F06E99C42BF}"/>
              </a:ext>
            </a:extLst>
          </p:cNvPr>
          <p:cNvSpPr>
            <a:spLocks noGrp="1"/>
          </p:cNvSpPr>
          <p:nvPr>
            <p:ph type="body" idx="1"/>
          </p:nvPr>
        </p:nvSpPr>
        <p:spPr/>
        <p:txBody>
          <a:bodyPr/>
          <a:lstStyle/>
          <a:p>
            <a:r>
              <a:rPr lang="en-US" dirty="0"/>
              <a:t>Local consultants; constantly adding </a:t>
            </a:r>
          </a:p>
        </p:txBody>
      </p:sp>
      <p:sp>
        <p:nvSpPr>
          <p:cNvPr id="4" name="Slide Number Placeholder 3">
            <a:extLst>
              <a:ext uri="{FF2B5EF4-FFF2-40B4-BE49-F238E27FC236}">
                <a16:creationId xmlns:a16="http://schemas.microsoft.com/office/drawing/2014/main" id="{BB493946-5FD0-4332-0B16-86786CB13F8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8AD626-F197-4030-A556-50761F6370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15906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79;p4:notes">
            <a:extLst>
              <a:ext uri="{FF2B5EF4-FFF2-40B4-BE49-F238E27FC236}">
                <a16:creationId xmlns:a16="http://schemas.microsoft.com/office/drawing/2014/main" id="{D065C142-FFF6-8C8A-FA55-03494182328B}"/>
              </a:ext>
            </a:extLst>
          </p:cNvPr>
          <p:cNvSpPr txBox="1">
            <a:spLocks noGrp="1"/>
          </p:cNvSpPr>
          <p:nvPr>
            <p:ph type="body" sz="quarter" idx="1"/>
          </p:nvPr>
        </p:nvSpPr>
        <p:spPr/>
        <p:txBody>
          <a:bodyPr/>
          <a:lstStyle/>
          <a:p>
            <a:endParaRPr lang="en-US" dirty="0"/>
          </a:p>
        </p:txBody>
      </p:sp>
      <p:sp>
        <p:nvSpPr>
          <p:cNvPr id="3" name="Google Shape;80;p4:notes">
            <a:extLst>
              <a:ext uri="{FF2B5EF4-FFF2-40B4-BE49-F238E27FC236}">
                <a16:creationId xmlns:a16="http://schemas.microsoft.com/office/drawing/2014/main" id="{5051AE63-9691-058D-B65C-CC8A4BB6318F}"/>
              </a:ext>
            </a:extLst>
          </p:cNvPr>
          <p:cNvSpPr>
            <a:spLocks noGrp="1" noRot="1" noChangeAspect="1"/>
          </p:cNvSpPr>
          <p:nvPr>
            <p:ph type="sldImg"/>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075C3D-524C-463D-9D71-772A55D9AFAC}" type="slidenum">
              <a:rPr lang="en-US" smtClean="0"/>
              <a:pPr/>
              <a:t>15</a:t>
            </a:fld>
            <a:endParaRPr lang="en-US"/>
          </a:p>
        </p:txBody>
      </p:sp>
    </p:spTree>
    <p:extLst>
      <p:ext uri="{BB962C8B-B14F-4D97-AF65-F5344CB8AC3E}">
        <p14:creationId xmlns:p14="http://schemas.microsoft.com/office/powerpoint/2010/main" val="3218586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E64068-8CDB-40BE-82AF-82E08685406B}" type="slidenum">
              <a:rPr lang="en-US" smtClean="0"/>
              <a:pPr/>
              <a:t>22</a:t>
            </a:fld>
            <a:endParaRPr lang="en-US"/>
          </a:p>
        </p:txBody>
      </p:sp>
    </p:spTree>
    <p:extLst>
      <p:ext uri="{BB962C8B-B14F-4D97-AF65-F5344CB8AC3E}">
        <p14:creationId xmlns:p14="http://schemas.microsoft.com/office/powerpoint/2010/main" val="4278081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3044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FA88B9-2F86-4339-B28A-23060C73DA1F}" type="slidenum">
              <a:rPr lang="en-US"/>
              <a:pPr/>
              <a:t>29</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xfrm>
            <a:off x="914400" y="4343400"/>
            <a:ext cx="5029200" cy="4114800"/>
          </a:xfrm>
        </p:spPr>
        <p:txBody>
          <a:bodyPr/>
          <a:lstStyle/>
          <a:p>
            <a:endParaRPr lang="en-US" dirty="0"/>
          </a:p>
        </p:txBody>
      </p:sp>
    </p:spTree>
    <p:extLst>
      <p:ext uri="{BB962C8B-B14F-4D97-AF65-F5344CB8AC3E}">
        <p14:creationId xmlns:p14="http://schemas.microsoft.com/office/powerpoint/2010/main" val="395628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AEE3C3-5B7F-4BA3-AC13-3459F62A65E6}" type="slidenum">
              <a:rPr lang="en-US"/>
              <a:pPr eaLnBrk="1" hangingPunct="1"/>
              <a:t>30</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43436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Screening to Brief Intervention (S2BI); Brief Screener for Alcohol, Tobacco, and other Drugs (BSTAD); Tobacco, Alcohol, Prescription medication, and other Substance use (TAPS); Opioid Risk Tool – OUD (ORT-OUD); Drug Abuse Screen Test (DAST); CAGE, cut down, annoyed, guilty, and eye opener.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2B60F4B-64B0-4033-B31B-7A1EFF920A0D}" type="slidenum">
              <a:rPr lang="en-US" smtClean="0"/>
              <a:t>32</a:t>
            </a:fld>
            <a:endParaRPr lang="en-US" dirty="0"/>
          </a:p>
        </p:txBody>
      </p:sp>
    </p:spTree>
    <p:extLst>
      <p:ext uri="{BB962C8B-B14F-4D97-AF65-F5344CB8AC3E}">
        <p14:creationId xmlns:p14="http://schemas.microsoft.com/office/powerpoint/2010/main" val="1437271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981C11-E065-4C99-AD6B-1AD4434099D8}" type="slidenum">
              <a:rPr lang="en-US" smtClean="0"/>
              <a:pPr/>
              <a:t>33</a:t>
            </a:fld>
            <a:endParaRPr lang="en-US"/>
          </a:p>
        </p:txBody>
      </p:sp>
    </p:spTree>
    <p:extLst>
      <p:ext uri="{BB962C8B-B14F-4D97-AF65-F5344CB8AC3E}">
        <p14:creationId xmlns:p14="http://schemas.microsoft.com/office/powerpoint/2010/main" val="57191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“This disclosure to learners is required by Texas DSHS Continuing Education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2471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9D6C5E-45DD-41F9-8B30-D1C488D45D66}" type="slidenum">
              <a:rPr lang="en-US" altLang="en-US"/>
              <a:pPr/>
              <a:t>37</a:t>
            </a:fld>
            <a:endParaRPr lang="en-US" alt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73181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61D170-805C-40B3-A234-556ACE1E7BA9}" type="slidenum">
              <a:rPr lang="en-US"/>
              <a:pPr/>
              <a:t>52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xfrm>
            <a:off x="914400" y="4343400"/>
            <a:ext cx="5029200" cy="4114800"/>
          </a:xfrm>
        </p:spPr>
        <p:txBody>
          <a:bodyPr/>
          <a:lstStyle/>
          <a:p>
            <a:endParaRPr lang="en-US"/>
          </a:p>
        </p:txBody>
      </p:sp>
    </p:spTree>
    <p:extLst>
      <p:ext uri="{BB962C8B-B14F-4D97-AF65-F5344CB8AC3E}">
        <p14:creationId xmlns:p14="http://schemas.microsoft.com/office/powerpoint/2010/main" val="1466677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7" name="Google Shape;107;p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71899" indent="-296884" eaLnBrk="0" hangingPunct="0">
              <a:defRPr>
                <a:solidFill>
                  <a:schemeClr val="tx1"/>
                </a:solidFill>
                <a:latin typeface="Arial" charset="0"/>
              </a:defRPr>
            </a:lvl2pPr>
            <a:lvl3pPr marL="1187538" indent="-237508" eaLnBrk="0" hangingPunct="0">
              <a:defRPr>
                <a:solidFill>
                  <a:schemeClr val="tx1"/>
                </a:solidFill>
                <a:latin typeface="Arial" charset="0"/>
              </a:defRPr>
            </a:lvl3pPr>
            <a:lvl4pPr marL="1662553" indent="-237508" eaLnBrk="0" hangingPunct="0">
              <a:defRPr>
                <a:solidFill>
                  <a:schemeClr val="tx1"/>
                </a:solidFill>
                <a:latin typeface="Arial" charset="0"/>
              </a:defRPr>
            </a:lvl4pPr>
            <a:lvl5pPr marL="2137568" indent="-237508" eaLnBrk="0" hangingPunct="0">
              <a:defRPr>
                <a:solidFill>
                  <a:schemeClr val="tx1"/>
                </a:solidFill>
                <a:latin typeface="Arial" charset="0"/>
              </a:defRPr>
            </a:lvl5pPr>
            <a:lvl6pPr marL="2612584" indent="-237508" eaLnBrk="0" fontAlgn="base" hangingPunct="0">
              <a:spcBef>
                <a:spcPct val="0"/>
              </a:spcBef>
              <a:spcAft>
                <a:spcPct val="0"/>
              </a:spcAft>
              <a:defRPr>
                <a:solidFill>
                  <a:schemeClr val="tx1"/>
                </a:solidFill>
                <a:latin typeface="Arial" charset="0"/>
              </a:defRPr>
            </a:lvl6pPr>
            <a:lvl7pPr marL="3087598" indent="-237508" eaLnBrk="0" fontAlgn="base" hangingPunct="0">
              <a:spcBef>
                <a:spcPct val="0"/>
              </a:spcBef>
              <a:spcAft>
                <a:spcPct val="0"/>
              </a:spcAft>
              <a:defRPr>
                <a:solidFill>
                  <a:schemeClr val="tx1"/>
                </a:solidFill>
                <a:latin typeface="Arial" charset="0"/>
              </a:defRPr>
            </a:lvl7pPr>
            <a:lvl8pPr marL="3562614" indent="-237508" eaLnBrk="0" fontAlgn="base" hangingPunct="0">
              <a:spcBef>
                <a:spcPct val="0"/>
              </a:spcBef>
              <a:spcAft>
                <a:spcPct val="0"/>
              </a:spcAft>
              <a:defRPr>
                <a:solidFill>
                  <a:schemeClr val="tx1"/>
                </a:solidFill>
                <a:latin typeface="Arial" charset="0"/>
              </a:defRPr>
            </a:lvl8pPr>
            <a:lvl9pPr marL="4037629" indent="-237508"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DF6982-577E-4BEA-9293-B03EDDCA7F68}"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13549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Read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507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“DSHS CE Services approved continuing education credits for nurses, licensed psychologists, and physicians, for this conference. Here are the accreditation statements.”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84075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Con’t</a:t>
            </a:r>
            <a:r>
              <a:rPr lang="en-US" dirty="0"/>
              <a:t> from previous slide. More accreditation statements.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9990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Weaver: Please quickly verbally note your funding relationships and confirm they will not influence your presentation content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543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 “Here is a non-endorsement and no off label use statement from DSHS.”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9F74EA-5E1B-44AC-B2F0-242743D1BA6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62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8AD626-F197-4030-A556-50761F6370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32644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8AD626-F197-4030-A556-50761F6370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803120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3"/>
          <p:cNvSpPr/>
          <p:nvPr/>
        </p:nvSpPr>
        <p:spPr>
          <a:xfrm>
            <a:off x="0" y="0"/>
            <a:ext cx="9144000" cy="435849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6;p13"/>
          <p:cNvSpPr txBox="1">
            <a:spLocks noGrp="1"/>
          </p:cNvSpPr>
          <p:nvPr>
            <p:ph type="ctrTitle"/>
          </p:nvPr>
        </p:nvSpPr>
        <p:spPr>
          <a:xfrm>
            <a:off x="685800" y="559623"/>
            <a:ext cx="7772400" cy="147002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800"/>
              <a:buFont typeface="Montserrat"/>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371600" y="2277690"/>
            <a:ext cx="6400800" cy="937807"/>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200"/>
              </a:spcBef>
              <a:spcAft>
                <a:spcPts val="0"/>
              </a:spcAft>
              <a:buSzPts val="2520"/>
              <a:buNone/>
              <a:defRPr>
                <a:solidFill>
                  <a:srgbClr val="E6C46D"/>
                </a:solidFill>
              </a:defRPr>
            </a:lvl1pPr>
            <a:lvl2pPr lvl="1" algn="ctr">
              <a:lnSpc>
                <a:spcPct val="100000"/>
              </a:lnSpc>
              <a:spcBef>
                <a:spcPts val="600"/>
              </a:spcBef>
              <a:spcAft>
                <a:spcPts val="0"/>
              </a:spcAft>
              <a:buSzPts val="2400"/>
              <a:buNone/>
              <a:defRPr>
                <a:solidFill>
                  <a:srgbClr val="888888"/>
                </a:solidFill>
              </a:defRPr>
            </a:lvl2pPr>
            <a:lvl3pPr lvl="2" algn="ctr">
              <a:lnSpc>
                <a:spcPct val="100000"/>
              </a:lnSpc>
              <a:spcBef>
                <a:spcPts val="600"/>
              </a:spcBef>
              <a:spcAft>
                <a:spcPts val="0"/>
              </a:spcAft>
              <a:buSzPts val="2400"/>
              <a:buNone/>
              <a:defRPr>
                <a:solidFill>
                  <a:srgbClr val="888888"/>
                </a:solidFill>
              </a:defRPr>
            </a:lvl3pPr>
            <a:lvl4pPr lvl="3" algn="ctr">
              <a:lnSpc>
                <a:spcPct val="100000"/>
              </a:lnSpc>
              <a:spcBef>
                <a:spcPts val="600"/>
              </a:spcBef>
              <a:spcAft>
                <a:spcPts val="0"/>
              </a:spcAft>
              <a:buSzPts val="2000"/>
              <a:buNone/>
              <a:defRPr>
                <a:solidFill>
                  <a:srgbClr val="888888"/>
                </a:solidFill>
              </a:defRPr>
            </a:lvl4pPr>
            <a:lvl5pPr lvl="4" algn="ctr">
              <a:lnSpc>
                <a:spcPct val="100000"/>
              </a:lnSpc>
              <a:spcBef>
                <a:spcPts val="600"/>
              </a:spcBef>
              <a:spcAft>
                <a:spcPts val="0"/>
              </a:spcAft>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pic>
        <p:nvPicPr>
          <p:cNvPr id="18" name="Google Shape;18;p13" descr="A logo with a star and text&#10;&#10;Description automatically generated"/>
          <p:cNvPicPr preferRelativeResize="0"/>
          <p:nvPr/>
        </p:nvPicPr>
        <p:blipFill rotWithShape="1">
          <a:blip r:embed="rId2">
            <a:alphaModFix/>
          </a:blip>
          <a:srcRect/>
          <a:stretch/>
        </p:blipFill>
        <p:spPr>
          <a:xfrm>
            <a:off x="2433782" y="4501559"/>
            <a:ext cx="4276436" cy="228836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FE57F75C-8E51-4E20-9100-63106A5F1F29}" type="datetimeFigureOut">
              <a:rPr lang="en-US" smtClean="0"/>
              <a:t>5/11/2026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A78CD-7DF9-42EA-AF67-BD2559837853}" type="slidenum">
              <a:rPr lang="en-US" smtClean="0"/>
              <a:t>‹#›</a:t>
            </a:fld>
            <a:endParaRPr lang="en-US"/>
          </a:p>
        </p:txBody>
      </p:sp>
    </p:spTree>
    <p:extLst>
      <p:ext uri="{BB962C8B-B14F-4D97-AF65-F5344CB8AC3E}">
        <p14:creationId xmlns:p14="http://schemas.microsoft.com/office/powerpoint/2010/main" val="3924449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4689475" y="1510730"/>
            <a:ext cx="3922178" cy="4665746"/>
          </a:xfrm>
          <a:prstGeom prst="rect">
            <a:avLst/>
          </a:prstGeom>
        </p:spPr>
        <p:txBody>
          <a:bodyPr/>
          <a:lstStyle>
            <a:lvl1pPr>
              <a:defRPr sz="2100"/>
            </a:lvl1pPr>
            <a:lvl2pPr>
              <a:defRPr sz="1800"/>
            </a:lvl2pPr>
            <a:lvl3pPr>
              <a:defRPr sz="1650"/>
            </a:lvl3pPr>
            <a:lvl4pPr>
              <a:defRPr sz="1500"/>
            </a:lvl4pPr>
            <a:lvl5pPr>
              <a:defRPr sz="1350"/>
            </a:lvl5pPr>
            <a:lvl6pPr>
              <a:defRPr sz="1350"/>
            </a:lvl6pPr>
            <a:lvl7pPr>
              <a:defRPr sz="1350"/>
            </a:lvl7pPr>
            <a:lvl8pPr>
              <a:defRPr sz="1350"/>
            </a:lvl8pPr>
            <a:lvl9pPr>
              <a:defRPr sz="1350"/>
            </a:lvl9pPr>
          </a:lstStyle>
          <a:p>
            <a:pPr lvl="0"/>
            <a:r>
              <a:rPr lang="en-US"/>
              <a:t>Edit Master text styles</a:t>
            </a:r>
          </a:p>
        </p:txBody>
      </p:sp>
      <p:sp>
        <p:nvSpPr>
          <p:cNvPr id="10" name="Title 1"/>
          <p:cNvSpPr>
            <a:spLocks noGrp="1"/>
          </p:cNvSpPr>
          <p:nvPr>
            <p:ph type="title"/>
          </p:nvPr>
        </p:nvSpPr>
        <p:spPr>
          <a:xfrm>
            <a:off x="457319" y="238128"/>
            <a:ext cx="8154333"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451365" y="1510730"/>
            <a:ext cx="398195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6652104" y="6298816"/>
            <a:ext cx="2157835"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900" b="0">
                  <a:solidFill>
                    <a:srgbClr val="455560"/>
                  </a:solidFill>
                  <a:latin typeface="Calibri" panose="020F0502020204030204" pitchFamily="34" charset="0"/>
                </a:rPr>
                <a:t>Slide credit: </a:t>
              </a:r>
              <a:r>
                <a:rPr lang="en-US" altLang="en-US" sz="900" b="0">
                  <a:solidFill>
                    <a:schemeClr val="bg2"/>
                  </a:solidFill>
                  <a:latin typeface="Calibri" panose="020F0502020204030204" pitchFamily="34" charset="0"/>
                  <a:hlinkClick r:id="rId3"/>
                </a:rPr>
                <a:t>clinicaloptions.com</a:t>
              </a:r>
              <a:endParaRPr lang="en-US" altLang="en-US" sz="9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2587208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355791"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6652104" y="6298816"/>
            <a:ext cx="2157835"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900" b="0">
                  <a:solidFill>
                    <a:srgbClr val="455560"/>
                  </a:solidFill>
                  <a:latin typeface="Calibri" panose="020F0502020204030204" pitchFamily="34" charset="0"/>
                </a:rPr>
                <a:t>Slide credit: </a:t>
              </a:r>
              <a:r>
                <a:rPr lang="en-US" altLang="en-US" sz="900" b="0">
                  <a:solidFill>
                    <a:schemeClr val="bg2"/>
                  </a:solidFill>
                  <a:latin typeface="Calibri" panose="020F0502020204030204" pitchFamily="34" charset="0"/>
                  <a:hlinkClick r:id="rId3"/>
                </a:rPr>
                <a:t>clinicaloptions.com</a:t>
              </a:r>
              <a:endParaRPr lang="en-US" altLang="en-US" sz="9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873061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457320" y="238128"/>
            <a:ext cx="8154334"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1365" y="1510730"/>
            <a:ext cx="3981959" cy="4678738"/>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9475" y="1510730"/>
            <a:ext cx="3922178" cy="4679462"/>
          </a:xfrm>
          <a:prstGeom prst="rect">
            <a:avLst/>
          </a:prstGeom>
        </p:spPr>
        <p:txBody>
          <a:bodyPr/>
          <a:lstStyle>
            <a:lvl1pPr>
              <a:defRPr sz="2100"/>
            </a:lvl1pPr>
            <a:lvl2pPr>
              <a:defRPr sz="1950"/>
            </a:lvl2pPr>
            <a:lvl3pPr>
              <a:defRPr sz="1800"/>
            </a:lvl3pPr>
            <a:lvl4pPr>
              <a:defRPr sz="165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6652104" y="6298816"/>
            <a:ext cx="2157835"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900" b="0">
                  <a:solidFill>
                    <a:srgbClr val="455560"/>
                  </a:solidFill>
                  <a:latin typeface="Calibri" panose="020F0502020204030204" pitchFamily="34" charset="0"/>
                </a:rPr>
                <a:t>Slide credit: </a:t>
              </a:r>
              <a:r>
                <a:rPr lang="en-US" altLang="en-US" sz="900" b="0">
                  <a:solidFill>
                    <a:schemeClr val="bg2"/>
                  </a:solidFill>
                  <a:latin typeface="Calibri" panose="020F0502020204030204" pitchFamily="34" charset="0"/>
                  <a:hlinkClick r:id="rId3"/>
                </a:rPr>
                <a:t>clinicaloptions.com</a:t>
              </a:r>
              <a:endParaRPr lang="en-US" altLang="en-US" sz="9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348600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457319" y="238128"/>
            <a:ext cx="8154333"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453507" y="1513047"/>
            <a:ext cx="8158147"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6652104" y="6298816"/>
            <a:ext cx="2157835"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900" b="0">
                  <a:solidFill>
                    <a:srgbClr val="455560"/>
                  </a:solidFill>
                  <a:latin typeface="Calibri" panose="020F0502020204030204" pitchFamily="34" charset="0"/>
                </a:rPr>
                <a:t>Slide credit: </a:t>
              </a:r>
              <a:r>
                <a:rPr lang="en-US" altLang="en-US" sz="900" b="0">
                  <a:solidFill>
                    <a:schemeClr val="bg2"/>
                  </a:solidFill>
                  <a:latin typeface="Calibri" panose="020F0502020204030204" pitchFamily="34" charset="0"/>
                  <a:hlinkClick r:id="rId3"/>
                </a:rPr>
                <a:t>clinicaloptions.com</a:t>
              </a:r>
              <a:endParaRPr lang="en-US" altLang="en-US" sz="9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319832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cSld name="Section Header">
    <p:bg>
      <p:bgPr>
        <a:gradFill>
          <a:gsLst>
            <a:gs pos="0">
              <a:srgbClr val="005CB9"/>
            </a:gs>
            <a:gs pos="35000">
              <a:srgbClr val="005CB9"/>
            </a:gs>
            <a:gs pos="100000">
              <a:srgbClr val="1F4E79"/>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4640CF87-8DF6-4C8B-97AA-9ABBA6BC4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9614"/>
          <a:stretch/>
        </p:blipFill>
        <p:spPr>
          <a:xfrm>
            <a:off x="1" y="6014860"/>
            <a:ext cx="9144000" cy="843141"/>
          </a:xfrm>
          <a:prstGeom prst="rect">
            <a:avLst/>
          </a:prstGeom>
          <a:ln>
            <a:noFill/>
          </a:ln>
        </p:spPr>
      </p:pic>
      <p:cxnSp>
        <p:nvCxnSpPr>
          <p:cNvPr id="8" name="Straight Connector 22" title="&quot; &quot;">
            <a:extLst>
              <a:ext uri="{FF2B5EF4-FFF2-40B4-BE49-F238E27FC236}">
                <a16:creationId xmlns:a16="http://schemas.microsoft.com/office/drawing/2014/main" id="{D13F4D1B-EF1A-49B9-B402-0B004EF26F30}"/>
              </a:ext>
            </a:extLst>
          </p:cNvPr>
          <p:cNvCxnSpPr>
            <a:cxnSpLocks noChangeShapeType="1"/>
          </p:cNvCxnSpPr>
          <p:nvPr userDrawn="1"/>
        </p:nvCxnSpPr>
        <p:spPr bwMode="auto">
          <a:xfrm>
            <a:off x="0" y="5997388"/>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pic>
        <p:nvPicPr>
          <p:cNvPr id="9" name="Picture 8" title="Texas Department of State Health Services logo">
            <a:extLst>
              <a:ext uri="{FF2B5EF4-FFF2-40B4-BE49-F238E27FC236}">
                <a16:creationId xmlns:a16="http://schemas.microsoft.com/office/drawing/2014/main" id="{CBA3BA64-CAE0-4BE1-AAB8-D83A5CA4B1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17" y="5979919"/>
            <a:ext cx="2427504" cy="872853"/>
          </a:xfrm>
          <a:prstGeom prst="rect">
            <a:avLst/>
          </a:prstGeom>
        </p:spPr>
      </p:pic>
      <p:sp>
        <p:nvSpPr>
          <p:cNvPr id="2" name="Title 1">
            <a:extLst>
              <a:ext uri="{FF2B5EF4-FFF2-40B4-BE49-F238E27FC236}">
                <a16:creationId xmlns:a16="http://schemas.microsoft.com/office/drawing/2014/main" id="{DE3F76AE-A06E-4432-81ED-28CBF6FB1A98}"/>
              </a:ext>
            </a:extLst>
          </p:cNvPr>
          <p:cNvSpPr>
            <a:spLocks noGrp="1"/>
          </p:cNvSpPr>
          <p:nvPr>
            <p:ph type="title" hasCustomPrompt="1"/>
          </p:nvPr>
        </p:nvSpPr>
        <p:spPr>
          <a:xfrm>
            <a:off x="623888" y="860611"/>
            <a:ext cx="7886700" cy="2873190"/>
          </a:xfrm>
        </p:spPr>
        <p:txBody>
          <a:bodyPr anchor="b"/>
          <a:lstStyle>
            <a:lvl1pPr>
              <a:defRPr sz="4500" b="1">
                <a:solidFill>
                  <a:schemeClr val="bg1"/>
                </a:solidFill>
                <a:latin typeface="+mn-lt"/>
              </a:defRPr>
            </a:lvl1pPr>
          </a:lstStyle>
          <a:p>
            <a:r>
              <a:rPr lang="en-US" dirty="0"/>
              <a:t>CLICK TO EDIT MASTER TITLE SLIDE	</a:t>
            </a:r>
          </a:p>
        </p:txBody>
      </p:sp>
      <p:sp>
        <p:nvSpPr>
          <p:cNvPr id="3" name="Text Placeholder 2">
            <a:extLst>
              <a:ext uri="{FF2B5EF4-FFF2-40B4-BE49-F238E27FC236}">
                <a16:creationId xmlns:a16="http://schemas.microsoft.com/office/drawing/2014/main" id="{D09E720B-E25C-49B3-978B-6706735DDA41}"/>
              </a:ext>
            </a:extLst>
          </p:cNvPr>
          <p:cNvSpPr>
            <a:spLocks noGrp="1"/>
          </p:cNvSpPr>
          <p:nvPr>
            <p:ph type="body" idx="1"/>
          </p:nvPr>
        </p:nvSpPr>
        <p:spPr>
          <a:xfrm>
            <a:off x="628650" y="3887609"/>
            <a:ext cx="7886700" cy="1500187"/>
          </a:xfrm>
        </p:spPr>
        <p:txBody>
          <a:bodyPr/>
          <a:lstStyle>
            <a:lvl1pPr marL="0" indent="0">
              <a:buNone/>
              <a:defRPr sz="1800">
                <a:solidFill>
                  <a:schemeClr val="bg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D32FE2D-EC07-4B38-9F3D-0808B11B08CC}"/>
              </a:ext>
            </a:extLst>
          </p:cNvPr>
          <p:cNvSpPr>
            <a:spLocks noGrp="1"/>
          </p:cNvSpPr>
          <p:nvPr>
            <p:ph type="ftr" sz="quarter" idx="11"/>
          </p:nvPr>
        </p:nvSpPr>
        <p:spPr>
          <a:xfrm>
            <a:off x="5922169" y="6288649"/>
            <a:ext cx="3086100" cy="365125"/>
          </a:xfrm>
        </p:spPr>
        <p:txBody>
          <a:bodyPr anchor="b" anchorCtr="1"/>
          <a:lstStyle>
            <a:lvl1pPr>
              <a:defRPr sz="1350">
                <a:solidFill>
                  <a:schemeClr val="bg1"/>
                </a:solidFill>
              </a:defRPr>
            </a:lvl1pPr>
          </a:lstStyle>
          <a:p>
            <a:pPr defTabSz="685800">
              <a:buClrTx/>
            </a:pPr>
            <a:r>
              <a:rPr lang="en-US" kern="1200">
                <a:solidFill>
                  <a:prstClr val="white"/>
                </a:solidFill>
                <a:latin typeface="Calibri" panose="020F0502020204030204"/>
                <a:ea typeface="+mn-ea"/>
                <a:cs typeface="+mn-cs"/>
              </a:rPr>
              <a:t>Presentation Title</a:t>
            </a:r>
            <a:endParaRPr lang="en-US" kern="1200" dirty="0">
              <a:solidFill>
                <a:prstClr val="white"/>
              </a:solidFill>
              <a:latin typeface="Calibri" panose="020F0502020204030204"/>
              <a:ea typeface="+mn-ea"/>
              <a:cs typeface="+mn-cs"/>
            </a:endParaRPr>
          </a:p>
        </p:txBody>
      </p:sp>
    </p:spTree>
    <p:extLst>
      <p:ext uri="{BB962C8B-B14F-4D97-AF65-F5344CB8AC3E}">
        <p14:creationId xmlns:p14="http://schemas.microsoft.com/office/powerpoint/2010/main" val="4103828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B89CE3-59F3-4862-823A-0FEB939B00F0}"/>
              </a:ext>
            </a:extLst>
          </p:cNvPr>
          <p:cNvSpPr>
            <a:spLocks noGrp="1"/>
          </p:cNvSpPr>
          <p:nvPr>
            <p:ph sz="half" idx="1"/>
          </p:nvPr>
        </p:nvSpPr>
        <p:spPr>
          <a:xfrm>
            <a:off x="1804397" y="1825625"/>
            <a:ext cx="325805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80462D6-05EC-42BC-90B3-E1244B68257D}"/>
              </a:ext>
            </a:extLst>
          </p:cNvPr>
          <p:cNvSpPr>
            <a:spLocks noGrp="1"/>
          </p:cNvSpPr>
          <p:nvPr>
            <p:ph sz="half" idx="2"/>
          </p:nvPr>
        </p:nvSpPr>
        <p:spPr>
          <a:xfrm>
            <a:off x="5257296" y="1825625"/>
            <a:ext cx="325805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F6FFCB7-78F2-42A0-B3F8-7C78139E98F4}"/>
              </a:ext>
            </a:extLst>
          </p:cNvPr>
          <p:cNvSpPr>
            <a:spLocks noGrp="1"/>
          </p:cNvSpPr>
          <p:nvPr>
            <p:ph type="sldNum" sz="quarter" idx="12"/>
          </p:nvPr>
        </p:nvSpPr>
        <p:spPr>
          <a:xfrm>
            <a:off x="6457950" y="6356351"/>
            <a:ext cx="2057400" cy="365125"/>
          </a:xfrm>
          <a:prstGeom prst="rect">
            <a:avLst/>
          </a:prstGeom>
        </p:spPr>
        <p:txBody>
          <a:bodyPr/>
          <a:lstStyle/>
          <a:p>
            <a:pPr defTabSz="685800">
              <a:buClrTx/>
            </a:pPr>
            <a:fld id="{21EDE7A0-2A40-4843-A4BA-64BCA4242F6B}"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
        <p:nvSpPr>
          <p:cNvPr id="5" name="Title 4">
            <a:extLst>
              <a:ext uri="{FF2B5EF4-FFF2-40B4-BE49-F238E27FC236}">
                <a16:creationId xmlns:a16="http://schemas.microsoft.com/office/drawing/2014/main" id="{4244305F-9E51-4C97-993B-6CFA7BD879EF}"/>
              </a:ext>
            </a:extLst>
          </p:cNvPr>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09873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14"/>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4"/>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lvl="0" indent="-331470" algn="l">
              <a:lnSpc>
                <a:spcPct val="100000"/>
              </a:lnSpc>
              <a:spcBef>
                <a:spcPts val="1200"/>
              </a:spcBef>
              <a:spcAft>
                <a:spcPts val="0"/>
              </a:spcAft>
              <a:buSzPts val="162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42900" algn="l">
              <a:lnSpc>
                <a:spcPct val="100000"/>
              </a:lnSpc>
              <a:spcBef>
                <a:spcPts val="600"/>
              </a:spcBef>
              <a:spcAft>
                <a:spcPts val="0"/>
              </a:spcAft>
              <a:buSzPts val="1800"/>
              <a:buChar char="–"/>
              <a:defRPr/>
            </a:lvl4pPr>
            <a:lvl5pPr marL="2286000" lvl="4" indent="-342900" algn="l">
              <a:lnSpc>
                <a:spcPct val="100000"/>
              </a:lnSpc>
              <a:spcBef>
                <a:spcPts val="60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2" name="Google Shape;22;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lvl1pPr lvl="0" algn="l">
              <a:lnSpc>
                <a:spcPct val="90000"/>
              </a:lnSpc>
              <a:spcBef>
                <a:spcPts val="0"/>
              </a:spcBef>
              <a:spcAft>
                <a:spcPts val="0"/>
              </a:spcAft>
              <a:buClr>
                <a:schemeClr val="accent1"/>
              </a:buClr>
              <a:buSzPts val="4400"/>
              <a:buFont typeface="Montserrat"/>
              <a:buNone/>
              <a:defRPr sz="44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5" name="Google Shape;25;p15"/>
          <p:cNvGrpSpPr/>
          <p:nvPr/>
        </p:nvGrpSpPr>
        <p:grpSpPr>
          <a:xfrm>
            <a:off x="-3829257" y="-63496"/>
            <a:ext cx="6953250" cy="6953250"/>
            <a:chOff x="457200" y="6184851"/>
            <a:chExt cx="558024" cy="558024"/>
          </a:xfrm>
        </p:grpSpPr>
        <p:sp>
          <p:nvSpPr>
            <p:cNvPr id="26" name="Google Shape;26;p15"/>
            <p:cNvSpPr/>
            <p:nvPr/>
          </p:nvSpPr>
          <p:spPr>
            <a:xfrm>
              <a:off x="457200" y="6184851"/>
              <a:ext cx="558024" cy="55802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 name="Google Shape;27;p15" descr="STR_TA Circle.png"/>
            <p:cNvPicPr preferRelativeResize="0"/>
            <p:nvPr/>
          </p:nvPicPr>
          <p:blipFill rotWithShape="1">
            <a:blip r:embed="rId2">
              <a:alphaModFix/>
            </a:blip>
            <a:srcRect/>
            <a:stretch/>
          </p:blipFill>
          <p:spPr>
            <a:xfrm>
              <a:off x="468526" y="6196068"/>
              <a:ext cx="535372" cy="535590"/>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100"/>
              <a:buFont typeface="Montserra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457200" y="1765300"/>
            <a:ext cx="4040188"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0"/>
          <p:cNvSpPr txBox="1">
            <a:spLocks noGrp="1"/>
          </p:cNvSpPr>
          <p:nvPr>
            <p:ph type="body" idx="2"/>
          </p:nvPr>
        </p:nvSpPr>
        <p:spPr>
          <a:xfrm>
            <a:off x="457200" y="2405062"/>
            <a:ext cx="4040188"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0"/>
          <p:cNvSpPr txBox="1">
            <a:spLocks noGrp="1"/>
          </p:cNvSpPr>
          <p:nvPr>
            <p:ph type="body" idx="3"/>
          </p:nvPr>
        </p:nvSpPr>
        <p:spPr>
          <a:xfrm>
            <a:off x="4645025" y="1765300"/>
            <a:ext cx="4041775" cy="639762"/>
          </a:xfrm>
          <a:prstGeom prst="rect">
            <a:avLst/>
          </a:prstGeom>
          <a:solidFill>
            <a:schemeClr val="accent2"/>
          </a:solidFill>
          <a:ln>
            <a:noFill/>
          </a:ln>
        </p:spPr>
        <p:txBody>
          <a:bodyPr spcFirstLastPara="1" wrap="square" lIns="91425" tIns="0" rIns="91425" bIns="45700" anchor="ctr" anchorCtr="1">
            <a:noAutofit/>
          </a:bodyPr>
          <a:lstStyle>
            <a:lvl1pPr marL="457200" lvl="0" indent="-228600" algn="ctr">
              <a:lnSpc>
                <a:spcPct val="90000"/>
              </a:lnSpc>
              <a:spcBef>
                <a:spcPts val="1200"/>
              </a:spcBef>
              <a:spcAft>
                <a:spcPts val="0"/>
              </a:spcAft>
              <a:buSzPts val="2160"/>
              <a:buNone/>
              <a:defRPr sz="2400" b="0">
                <a:solidFill>
                  <a:srgbClr val="FFFFFF"/>
                </a:solidFill>
                <a:latin typeface="Arial"/>
                <a:ea typeface="Arial"/>
                <a:cs typeface="Arial"/>
                <a:sym typeface="Arial"/>
              </a:defRPr>
            </a:lvl1pPr>
            <a:lvl2pPr marL="914400" lvl="1" indent="-228600" algn="l">
              <a:lnSpc>
                <a:spcPct val="100000"/>
              </a:lnSpc>
              <a:spcBef>
                <a:spcPts val="600"/>
              </a:spcBef>
              <a:spcAft>
                <a:spcPts val="0"/>
              </a:spcAft>
              <a:buSzPts val="2000"/>
              <a:buNone/>
              <a:defRPr sz="2000" b="1"/>
            </a:lvl2pPr>
            <a:lvl3pPr marL="1371600" lvl="2" indent="-228600" algn="l">
              <a:lnSpc>
                <a:spcPct val="100000"/>
              </a:lnSpc>
              <a:spcBef>
                <a:spcPts val="600"/>
              </a:spcBef>
              <a:spcAft>
                <a:spcPts val="0"/>
              </a:spcAft>
              <a:buSzPts val="1800"/>
              <a:buNone/>
              <a:defRPr sz="1800" b="1"/>
            </a:lvl3pPr>
            <a:lvl4pPr marL="1828800" lvl="3" indent="-228600" algn="l">
              <a:lnSpc>
                <a:spcPct val="100000"/>
              </a:lnSpc>
              <a:spcBef>
                <a:spcPts val="600"/>
              </a:spcBef>
              <a:spcAft>
                <a:spcPts val="0"/>
              </a:spcAft>
              <a:buSzPts val="1600"/>
              <a:buNone/>
              <a:defRPr sz="1600" b="1"/>
            </a:lvl4pPr>
            <a:lvl5pPr marL="2286000" lvl="4" indent="-228600" algn="l">
              <a:lnSpc>
                <a:spcPct val="100000"/>
              </a:lnSpc>
              <a:spcBef>
                <a:spcPts val="600"/>
              </a:spcBef>
              <a:spcAft>
                <a:spcPts val="0"/>
              </a:spcAft>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0"/>
          <p:cNvSpPr txBox="1">
            <a:spLocks noGrp="1"/>
          </p:cNvSpPr>
          <p:nvPr>
            <p:ph type="body" idx="4"/>
          </p:nvPr>
        </p:nvSpPr>
        <p:spPr>
          <a:xfrm>
            <a:off x="4645025" y="2405062"/>
            <a:ext cx="4041775" cy="3703767"/>
          </a:xfrm>
          <a:prstGeom prst="rect">
            <a:avLst/>
          </a:prstGeom>
          <a:noFill/>
          <a:ln>
            <a:noFill/>
          </a:ln>
        </p:spPr>
        <p:txBody>
          <a:bodyPr spcFirstLastPara="1" wrap="square" lIns="91425" tIns="45700" rIns="91425" bIns="45700" anchor="t" anchorCtr="0">
            <a:normAutofit/>
          </a:bodyPr>
          <a:lstStyle>
            <a:lvl1pPr marL="457200" lvl="0" indent="-365760" algn="l">
              <a:lnSpc>
                <a:spcPct val="100000"/>
              </a:lnSpc>
              <a:spcBef>
                <a:spcPts val="1200"/>
              </a:spcBef>
              <a:spcAft>
                <a:spcPts val="0"/>
              </a:spcAft>
              <a:buSzPts val="2160"/>
              <a:buChar char="✧"/>
              <a:defRPr sz="2400"/>
            </a:lvl1pPr>
            <a:lvl2pPr marL="914400" lvl="1" indent="-355600" algn="l">
              <a:lnSpc>
                <a:spcPct val="100000"/>
              </a:lnSpc>
              <a:spcBef>
                <a:spcPts val="600"/>
              </a:spcBef>
              <a:spcAft>
                <a:spcPts val="0"/>
              </a:spcAft>
              <a:buSzPts val="2000"/>
              <a:buChar char="–"/>
              <a:defRPr sz="2000"/>
            </a:lvl2pPr>
            <a:lvl3pPr marL="1371600" lvl="2" indent="-342900" algn="l">
              <a:lnSpc>
                <a:spcPct val="100000"/>
              </a:lnSpc>
              <a:spcBef>
                <a:spcPts val="600"/>
              </a:spcBef>
              <a:spcAft>
                <a:spcPts val="0"/>
              </a:spcAft>
              <a:buSzPts val="1800"/>
              <a:buChar char="•"/>
              <a:defRPr sz="1800"/>
            </a:lvl3pPr>
            <a:lvl4pPr marL="1828800" lvl="3" indent="-330200" algn="l">
              <a:lnSpc>
                <a:spcPct val="100000"/>
              </a:lnSpc>
              <a:spcBef>
                <a:spcPts val="600"/>
              </a:spcBef>
              <a:spcAft>
                <a:spcPts val="0"/>
              </a:spcAft>
              <a:buSzPts val="1600"/>
              <a:buChar char="–"/>
              <a:defRPr sz="1600"/>
            </a:lvl4pPr>
            <a:lvl5pPr marL="2286000" lvl="4" indent="-330200" algn="l">
              <a:lnSpc>
                <a:spcPct val="100000"/>
              </a:lnSpc>
              <a:spcBef>
                <a:spcPts val="600"/>
              </a:spcBef>
              <a:spcAft>
                <a:spcPts val="0"/>
              </a:spcAft>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417638"/>
          </a:xfrm>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9074" y="6313486"/>
            <a:ext cx="1521725" cy="387352"/>
          </a:xfrm>
        </p:spPr>
        <p:txBody>
          <a:bodyPr/>
          <a:lstStyle>
            <a:lvl1pPr>
              <a:defRPr/>
            </a:lvl1pPr>
          </a:lstStyle>
          <a:p>
            <a:pPr>
              <a:defRPr/>
            </a:pPr>
            <a:endParaRPr lang="en-US" alt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5069BAF8-9A21-4096-8707-D074DD4A9288}" type="slidenum">
              <a:rPr lang="en-US" altLang="en-US"/>
              <a:pPr>
                <a:defRPr/>
              </a:pPr>
              <a:t>‹#›</a:t>
            </a:fld>
            <a:endParaRPr lang="en-US" altLang="en-US"/>
          </a:p>
        </p:txBody>
      </p:sp>
    </p:spTree>
    <p:extLst>
      <p:ext uri="{BB962C8B-B14F-4D97-AF65-F5344CB8AC3E}">
        <p14:creationId xmlns:p14="http://schemas.microsoft.com/office/powerpoint/2010/main" val="1424681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lstStyle/>
          <a:p>
            <a:r>
              <a:rPr lang="en-US" dirty="0"/>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195D97-F336-46C3-91B6-9C3C6A992906}" type="slidenum">
              <a:rPr lang="en-US" smtClean="0"/>
              <a:t>‹#›</a:t>
            </a:fld>
            <a:endParaRPr lang="en-US"/>
          </a:p>
        </p:txBody>
      </p:sp>
    </p:spTree>
    <p:extLst>
      <p:ext uri="{BB962C8B-B14F-4D97-AF65-F5344CB8AC3E}">
        <p14:creationId xmlns:p14="http://schemas.microsoft.com/office/powerpoint/2010/main" val="2769195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ummary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EF74-2322-4939-A391-425C2628FF22}"/>
              </a:ext>
            </a:extLst>
          </p:cNvPr>
          <p:cNvSpPr>
            <a:spLocks noGrp="1"/>
          </p:cNvSpPr>
          <p:nvPr>
            <p:ph type="title" hasCustomPrompt="1"/>
          </p:nvPr>
        </p:nvSpPr>
        <p:spPr>
          <a:xfrm>
            <a:off x="0" y="0"/>
            <a:ext cx="9144000" cy="1219200"/>
          </a:xfrm>
        </p:spPr>
        <p:txBody>
          <a:bodyPr/>
          <a:lstStyle>
            <a:lvl1pPr>
              <a:defRPr/>
            </a:lvl1pPr>
          </a:lstStyle>
          <a:p>
            <a:r>
              <a:rPr lang="en-US" dirty="0"/>
              <a:t>In Summary</a:t>
            </a:r>
          </a:p>
        </p:txBody>
      </p:sp>
      <p:sp>
        <p:nvSpPr>
          <p:cNvPr id="4" name="Content Placeholder 3">
            <a:extLst>
              <a:ext uri="{FF2B5EF4-FFF2-40B4-BE49-F238E27FC236}">
                <a16:creationId xmlns:a16="http://schemas.microsoft.com/office/drawing/2014/main" id="{114EDBAF-7068-484D-B0D5-7A2F4DCC5F32}"/>
              </a:ext>
            </a:extLst>
          </p:cNvPr>
          <p:cNvSpPr>
            <a:spLocks noGrp="1"/>
          </p:cNvSpPr>
          <p:nvPr>
            <p:ph sz="quarter" idx="10" hasCustomPrompt="1"/>
          </p:nvPr>
        </p:nvSpPr>
        <p:spPr>
          <a:xfrm>
            <a:off x="400050" y="1371600"/>
            <a:ext cx="8286750" cy="4495800"/>
          </a:xfrm>
        </p:spPr>
        <p:txBody>
          <a:bodyPr/>
          <a:lstStyle>
            <a:lvl1pPr>
              <a:defRPr/>
            </a:lvl1pPr>
          </a:lstStyle>
          <a:p>
            <a:pPr lvl="0"/>
            <a:r>
              <a:rPr lang="en-US" dirty="0"/>
              <a:t>[Insert takeaway]</a:t>
            </a:r>
          </a:p>
          <a:p>
            <a:pPr lvl="0"/>
            <a:endParaRPr lang="en-US" dirty="0"/>
          </a:p>
        </p:txBody>
      </p:sp>
    </p:spTree>
    <p:custDataLst>
      <p:tags r:id="rId1"/>
    </p:custDataLst>
    <p:extLst>
      <p:ext uri="{BB962C8B-B14F-4D97-AF65-F5344CB8AC3E}">
        <p14:creationId xmlns:p14="http://schemas.microsoft.com/office/powerpoint/2010/main" val="411835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amp; Bullet Poi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35DBE-F07E-4C35-8001-82AFDCE6927D}"/>
              </a:ext>
            </a:extLst>
          </p:cNvPr>
          <p:cNvSpPr>
            <a:spLocks noGrp="1"/>
          </p:cNvSpPr>
          <p:nvPr>
            <p:ph type="title" hasCustomPrompt="1"/>
          </p:nvPr>
        </p:nvSpPr>
        <p:spPr>
          <a:xfrm>
            <a:off x="0" y="0"/>
            <a:ext cx="9144000" cy="1143000"/>
          </a:xfrm>
        </p:spPr>
        <p:txBody>
          <a:bodyPr/>
          <a:lstStyle>
            <a:lvl1pPr algn="ctr">
              <a:defRPr/>
            </a:lvl1pPr>
          </a:lstStyle>
          <a:p>
            <a:r>
              <a:rPr lang="en-US" dirty="0"/>
              <a:t>[Click to insert title]</a:t>
            </a:r>
          </a:p>
        </p:txBody>
      </p:sp>
      <p:sp>
        <p:nvSpPr>
          <p:cNvPr id="4" name="Content Placeholder 3">
            <a:extLst>
              <a:ext uri="{FF2B5EF4-FFF2-40B4-BE49-F238E27FC236}">
                <a16:creationId xmlns:a16="http://schemas.microsoft.com/office/drawing/2014/main" id="{6AC45B4E-3371-464E-AEC1-E099AA6CB057}"/>
              </a:ext>
            </a:extLst>
          </p:cNvPr>
          <p:cNvSpPr>
            <a:spLocks noGrp="1"/>
          </p:cNvSpPr>
          <p:nvPr>
            <p:ph sz="quarter" idx="10" hasCustomPrompt="1"/>
          </p:nvPr>
        </p:nvSpPr>
        <p:spPr>
          <a:xfrm>
            <a:off x="457200" y="1295400"/>
            <a:ext cx="8229600" cy="472440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6" name="Text Placeholder 6">
            <a:extLst>
              <a:ext uri="{FF2B5EF4-FFF2-40B4-BE49-F238E27FC236}">
                <a16:creationId xmlns:a16="http://schemas.microsoft.com/office/drawing/2014/main" id="{06B1D92E-0E18-4D7E-88A0-D43A63EB48B5}"/>
              </a:ext>
            </a:extLst>
          </p:cNvPr>
          <p:cNvSpPr>
            <a:spLocks noGrp="1"/>
          </p:cNvSpPr>
          <p:nvPr>
            <p:ph type="body" sz="quarter" idx="11" hasCustomPrompt="1"/>
          </p:nvPr>
        </p:nvSpPr>
        <p:spPr>
          <a:xfrm>
            <a:off x="3257550" y="6172201"/>
            <a:ext cx="5429250" cy="589471"/>
          </a:xfrm>
        </p:spPr>
        <p:txBody>
          <a:bodyPr anchor="ctr">
            <a:noAutofit/>
          </a:bodyPr>
          <a:lstStyle>
            <a:lvl1pPr marL="0" indent="0">
              <a:buNone/>
              <a:defRPr sz="1200" baseline="0">
                <a:ln>
                  <a:noFill/>
                </a:ln>
                <a:solidFill>
                  <a:schemeClr val="tx1"/>
                </a:solidFill>
              </a:defRPr>
            </a:lvl1pPr>
          </a:lstStyle>
          <a:p>
            <a:pPr lvl="0"/>
            <a:r>
              <a:rPr lang="en-US" dirty="0"/>
              <a:t>Slide References</a:t>
            </a:r>
          </a:p>
        </p:txBody>
      </p:sp>
    </p:spTree>
    <p:custDataLst>
      <p:tags r:id="rId1"/>
    </p:custDataLst>
    <p:extLst>
      <p:ext uri="{BB962C8B-B14F-4D97-AF65-F5344CB8AC3E}">
        <p14:creationId xmlns:p14="http://schemas.microsoft.com/office/powerpoint/2010/main" val="727174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6.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4100"/>
              <a:buFont typeface="Montserrat"/>
              <a:buNone/>
              <a:defRPr sz="41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457200" y="1679403"/>
            <a:ext cx="8229600" cy="4446760"/>
          </a:xfrm>
          <a:prstGeom prst="rect">
            <a:avLst/>
          </a:prstGeom>
          <a:noFill/>
          <a:ln>
            <a:noFill/>
          </a:ln>
        </p:spPr>
        <p:txBody>
          <a:bodyPr spcFirstLastPara="1" wrap="square" lIns="91425" tIns="45700" rIns="91425" bIns="45700" anchor="t" anchorCtr="0">
            <a:normAutofit/>
          </a:bodyPr>
          <a:lstStyle>
            <a:lvl1pPr marL="457200" marR="0" lvl="0" indent="-388620" algn="l" rtl="0">
              <a:lnSpc>
                <a:spcPct val="100000"/>
              </a:lnSpc>
              <a:spcBef>
                <a:spcPts val="1200"/>
              </a:spcBef>
              <a:spcAft>
                <a:spcPts val="0"/>
              </a:spcAft>
              <a:buClr>
                <a:schemeClr val="accent2"/>
              </a:buClr>
              <a:buSzPts val="252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600"/>
              </a:spcBef>
              <a:spcAft>
                <a:spcPts val="0"/>
              </a:spcAft>
              <a:buClr>
                <a:schemeClr val="accent2"/>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600"/>
              </a:spcBef>
              <a:spcAft>
                <a:spcPts val="0"/>
              </a:spcAft>
              <a:buClr>
                <a:schemeClr val="accent2"/>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pic>
        <p:nvPicPr>
          <p:cNvPr id="13" name="Google Shape;13;p12" descr="STR_TA_Logo.jpg"/>
          <p:cNvPicPr preferRelativeResize="0"/>
          <p:nvPr/>
        </p:nvPicPr>
        <p:blipFill rotWithShape="1">
          <a:blip r:embed="rId12">
            <a:alphaModFix/>
          </a:blip>
          <a:srcRect l="2851" t="8784" r="67033" b="8380"/>
          <a:stretch/>
        </p:blipFill>
        <p:spPr>
          <a:xfrm>
            <a:off x="457200" y="6259329"/>
            <a:ext cx="464308" cy="47264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6" r:id="rId4"/>
    <p:sldLayoutId id="2147483658" r:id="rId5"/>
    <p:sldLayoutId id="2147484668" r:id="rId6"/>
    <p:sldLayoutId id="2147484669" r:id="rId7"/>
    <p:sldLayoutId id="2147484670" r:id="rId8"/>
    <p:sldLayoutId id="2147484672" r:id="rId9"/>
    <p:sldLayoutId id="2147484673"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457319" y="238125"/>
            <a:ext cx="8154333"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450173" y="1517650"/>
            <a:ext cx="8161479"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2"/>
            <a:ext cx="9144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2"/>
            <a:ext cx="9144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9144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12330"/>
      </p:ext>
    </p:extLst>
  </p:cSld>
  <p:clrMap bg1="dk2" tx1="lt1" bg2="dk1" tx2="lt2" accent1="accent1" accent2="accent2" accent3="accent3" accent4="accent4" accent5="accent5" accent6="accent6" hlink="hlink" folHlink="folHlink"/>
  <p:sldLayoutIdLst>
    <p:sldLayoutId id="2147484667" r:id="rId1"/>
    <p:sldLayoutId id="2147484665" r:id="rId2"/>
    <p:sldLayoutId id="2147484664" r:id="rId3"/>
    <p:sldLayoutId id="2147484663" r:id="rId4"/>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1" userDrawn="1">
          <p15:clr>
            <a:srgbClr val="F26B43"/>
          </p15:clr>
        </p15:guide>
        <p15:guide id="2" pos="339" userDrawn="1">
          <p15:clr>
            <a:srgbClr val="F26B43"/>
          </p15:clr>
        </p15:guide>
        <p15:guide id="3" orient="horz" pos="1008" userDrawn="1">
          <p15:clr>
            <a:srgbClr val="F26B43"/>
          </p15:clr>
        </p15:guide>
        <p15:guide id="4" orient="horz" pos="4147" userDrawn="1">
          <p15:clr>
            <a:srgbClr val="F26B43"/>
          </p15:clr>
        </p15:guide>
        <p15:guide id="5" orient="horz" pos="3888" userDrawn="1">
          <p15:clr>
            <a:srgbClr val="F26B43"/>
          </p15:clr>
        </p15:guide>
        <p15:guide id="6" orient="horz" pos="4032" userDrawn="1">
          <p15:clr>
            <a:srgbClr val="F26B43"/>
          </p15:clr>
        </p15:guide>
        <p15:guide id="7" pos="246" userDrawn="1">
          <p15:clr>
            <a:srgbClr val="F26B43"/>
          </p15:clr>
        </p15:guide>
        <p15:guide id="8" pos="5423" userDrawn="1">
          <p15:clr>
            <a:srgbClr val="F26B43"/>
          </p15:clr>
        </p15:guide>
        <p15:guide id="9" pos="556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8443D7-7F30-4B8B-A2B9-80AFCA43384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4033437-94B2-48B2-B9DF-D0A124C3612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196B4-59A7-4F55-AB1F-E472546A9C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9FCCAD-7EC3-41F9-AF25-DBEBDFD2D03C}" type="datetimeFigureOut">
              <a:rPr lang="en-US" smtClean="0"/>
              <a:t>5/11/2026</a:t>
            </a:fld>
            <a:endParaRPr lang="en-US"/>
          </a:p>
        </p:txBody>
      </p:sp>
      <p:sp>
        <p:nvSpPr>
          <p:cNvPr id="5" name="Footer Placeholder 4">
            <a:extLst>
              <a:ext uri="{FF2B5EF4-FFF2-40B4-BE49-F238E27FC236}">
                <a16:creationId xmlns:a16="http://schemas.microsoft.com/office/drawing/2014/main" id="{0ED6C522-DAE5-4E68-AFB5-CB47A0262C4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25248E-2126-4CBB-924B-FEEF06B72FD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F131E7-C65A-4205-BD59-AD27FEB0E13B}" type="slidenum">
              <a:rPr lang="en-US" smtClean="0"/>
              <a:t>‹#›</a:t>
            </a:fld>
            <a:endParaRPr lang="en-US"/>
          </a:p>
        </p:txBody>
      </p:sp>
      <p:pic>
        <p:nvPicPr>
          <p:cNvPr id="9" name="Picture 8">
            <a:extLst>
              <a:ext uri="{FF2B5EF4-FFF2-40B4-BE49-F238E27FC236}">
                <a16:creationId xmlns:a16="http://schemas.microsoft.com/office/drawing/2014/main" id="{0F482BAF-12B2-4620-96B5-33302AEFD9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89614" b="8157"/>
          <a:stretch/>
        </p:blipFill>
        <p:spPr>
          <a:xfrm>
            <a:off x="0" y="6677026"/>
            <a:ext cx="9144000" cy="180975"/>
          </a:xfrm>
          <a:prstGeom prst="rect">
            <a:avLst/>
          </a:prstGeom>
          <a:ln>
            <a:noFill/>
          </a:ln>
        </p:spPr>
      </p:pic>
      <p:cxnSp>
        <p:nvCxnSpPr>
          <p:cNvPr id="10" name="Straight Connector 22" title="&quot; &quot;">
            <a:extLst>
              <a:ext uri="{FF2B5EF4-FFF2-40B4-BE49-F238E27FC236}">
                <a16:creationId xmlns:a16="http://schemas.microsoft.com/office/drawing/2014/main" id="{4242C5BE-DB79-4DCF-961F-CD36C176BAAD}"/>
              </a:ext>
            </a:extLst>
          </p:cNvPr>
          <p:cNvCxnSpPr>
            <a:cxnSpLocks noChangeShapeType="1"/>
          </p:cNvCxnSpPr>
          <p:nvPr userDrawn="1"/>
        </p:nvCxnSpPr>
        <p:spPr bwMode="auto">
          <a:xfrm>
            <a:off x="-1" y="6659554"/>
            <a:ext cx="9144000"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8686997"/>
      </p:ext>
    </p:extLst>
  </p:cSld>
  <p:clrMap bg1="lt1" tx1="dk1" bg2="lt2" tx2="dk2" accent1="accent1" accent2="accent2" accent3="accent3" accent4="accent4" accent5="accent5" accent6="accent6" hlink="hlink" folHlink="folHlink"/>
  <p:sldLayoutIdLst>
    <p:sldLayoutId id="2147484675" r:id="rId1"/>
  </p:sldLayoutIdLst>
  <p:txStyles>
    <p:titleStyle>
      <a:lvl1pPr algn="l" defTabSz="685800" rtl="0" eaLnBrk="1" latinLnBrk="0" hangingPunct="1">
        <a:lnSpc>
          <a:spcPct val="90000"/>
        </a:lnSpc>
        <a:spcBef>
          <a:spcPct val="0"/>
        </a:spcBef>
        <a:buNone/>
        <a:defRPr sz="3300" b="1" kern="1200">
          <a:solidFill>
            <a:srgbClr val="003087"/>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pic>
        <p:nvPicPr>
          <p:cNvPr id="7" name="Picture 6" title="&quot;&quot;">
            <a:extLst>
              <a:ext uri="{FF2B5EF4-FFF2-40B4-BE49-F238E27FC236}">
                <a16:creationId xmlns:a16="http://schemas.microsoft.com/office/drawing/2014/main" id="{7620AFCD-4C7A-490F-B4EC-1E8A313F49F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51" t="11802" r="75174" b="3720"/>
          <a:stretch/>
        </p:blipFill>
        <p:spPr>
          <a:xfrm>
            <a:off x="1" y="0"/>
            <a:ext cx="1657349" cy="6858000"/>
          </a:xfrm>
          <a:prstGeom prst="rect">
            <a:avLst/>
          </a:prstGeom>
          <a:ln>
            <a:noFill/>
          </a:ln>
        </p:spPr>
      </p:pic>
      <p:sp>
        <p:nvSpPr>
          <p:cNvPr id="8" name="Pentagon 9" title="&quot;&quot;">
            <a:extLst>
              <a:ext uri="{FF2B5EF4-FFF2-40B4-BE49-F238E27FC236}">
                <a16:creationId xmlns:a16="http://schemas.microsoft.com/office/drawing/2014/main" id="{28070A9E-BB8B-4EB5-A97A-72B95557EE0B}"/>
              </a:ext>
            </a:extLst>
          </p:cNvPr>
          <p:cNvSpPr/>
          <p:nvPr userDrawn="1"/>
        </p:nvSpPr>
        <p:spPr>
          <a:xfrm>
            <a:off x="147049" y="1684927"/>
            <a:ext cx="8368301" cy="140698"/>
          </a:xfrm>
          <a:prstGeom prst="homePlate">
            <a:avLst/>
          </a:prstGeom>
          <a:solidFill>
            <a:srgbClr val="FFC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546" tIns="32273" rIns="64546" bIns="32273" numCol="1" spcCol="0" rtlCol="0" fromWordArt="0" anchor="ctr" anchorCtr="0" forceAA="0" compatLnSpc="1">
            <a:prstTxWarp prst="textNoShape">
              <a:avLst/>
            </a:prstTxWarp>
            <a:noAutofit/>
          </a:bodyPr>
          <a:lstStyle/>
          <a:p>
            <a:pPr algn="ctr"/>
            <a:endParaRPr lang="en-US" sz="1694" b="1" dirty="0">
              <a:solidFill>
                <a:schemeClr val="tx1"/>
              </a:solidFill>
            </a:endParaRPr>
          </a:p>
        </p:txBody>
      </p:sp>
      <p:cxnSp>
        <p:nvCxnSpPr>
          <p:cNvPr id="9" name="Straight Connector 22" title="&quot; &quot;">
            <a:extLst>
              <a:ext uri="{FF2B5EF4-FFF2-40B4-BE49-F238E27FC236}">
                <a16:creationId xmlns:a16="http://schemas.microsoft.com/office/drawing/2014/main" id="{3868AE59-EB1E-4C7C-9634-491E3BC80F71}"/>
              </a:ext>
            </a:extLst>
          </p:cNvPr>
          <p:cNvCxnSpPr>
            <a:cxnSpLocks noChangeShapeType="1"/>
          </p:cNvCxnSpPr>
          <p:nvPr userDrawn="1"/>
        </p:nvCxnSpPr>
        <p:spPr bwMode="auto">
          <a:xfrm>
            <a:off x="1" y="6647575"/>
            <a:ext cx="1657349" cy="0"/>
          </a:xfrm>
          <a:prstGeom prst="line">
            <a:avLst/>
          </a:prstGeom>
          <a:ln w="38100">
            <a:solidFill>
              <a:srgbClr val="FFC600"/>
            </a:solidFill>
            <a:headEnd/>
            <a:tailEnd/>
          </a:ln>
          <a:effectLst/>
        </p:spPr>
        <p:style>
          <a:lnRef idx="2">
            <a:schemeClr val="accent1"/>
          </a:lnRef>
          <a:fillRef idx="0">
            <a:schemeClr val="accent1"/>
          </a:fillRef>
          <a:effectRef idx="1">
            <a:schemeClr val="accent1"/>
          </a:effectRef>
          <a:fontRef idx="minor">
            <a:schemeClr val="tx1"/>
          </a:fontRef>
        </p:style>
      </p:cxnSp>
      <p:sp>
        <p:nvSpPr>
          <p:cNvPr id="10" name="Rectangle 9" title="&quot;&quot;">
            <a:extLst>
              <a:ext uri="{FF2B5EF4-FFF2-40B4-BE49-F238E27FC236}">
                <a16:creationId xmlns:a16="http://schemas.microsoft.com/office/drawing/2014/main" id="{4D4A2005-8354-4C11-9408-7FFA3C38C317}"/>
              </a:ext>
            </a:extLst>
          </p:cNvPr>
          <p:cNvSpPr/>
          <p:nvPr userDrawn="1"/>
        </p:nvSpPr>
        <p:spPr>
          <a:xfrm>
            <a:off x="0" y="6647576"/>
            <a:ext cx="1657350" cy="210425"/>
          </a:xfrm>
          <a:prstGeom prst="rect">
            <a:avLst/>
          </a:prstGeom>
          <a:solidFill>
            <a:srgbClr val="00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46B789B8-5CE2-4A8E-A3CF-6573D397933D}"/>
              </a:ext>
            </a:extLst>
          </p:cNvPr>
          <p:cNvSpPr>
            <a:spLocks noGrp="1"/>
          </p:cNvSpPr>
          <p:nvPr>
            <p:ph type="title"/>
          </p:nvPr>
        </p:nvSpPr>
        <p:spPr>
          <a:xfrm>
            <a:off x="1804399" y="365126"/>
            <a:ext cx="6710951" cy="1325563"/>
          </a:xfrm>
          <a:prstGeom prst="rect">
            <a:avLst/>
          </a:prstGeom>
        </p:spPr>
        <p:txBody>
          <a:bodyPr vert="horz" lIns="91440" tIns="45720" rIns="91440" bIns="45720" rtlCol="0" anchor="ctr">
            <a:normAutofit/>
          </a:bodyPr>
          <a:lstStyle/>
          <a:p>
            <a:r>
              <a:rPr kumimoji="0" lang="en-US" sz="3000" b="1" i="0" u="none" strike="noStrike" kern="1200" cap="none" spc="0" normalizeH="0" baseline="0" noProof="0" dirty="0">
                <a:ln>
                  <a:noFill/>
                </a:ln>
                <a:solidFill>
                  <a:srgbClr val="003087"/>
                </a:solidFill>
                <a:effectLst/>
                <a:uLnTx/>
                <a:uFillTx/>
                <a:latin typeface="Calibri" panose="020F0502020204030204"/>
                <a:ea typeface="+mj-ea"/>
                <a:cs typeface="+mj-cs"/>
              </a:rPr>
              <a:t>Click to edit Master title style</a:t>
            </a:r>
            <a:endParaRPr lang="en-US" dirty="0"/>
          </a:p>
        </p:txBody>
      </p:sp>
      <p:sp>
        <p:nvSpPr>
          <p:cNvPr id="3" name="Text Placeholder 2">
            <a:extLst>
              <a:ext uri="{FF2B5EF4-FFF2-40B4-BE49-F238E27FC236}">
                <a16:creationId xmlns:a16="http://schemas.microsoft.com/office/drawing/2014/main" id="{80BE2A73-A47F-4628-B24D-71BF9CA2E7DF}"/>
              </a:ext>
            </a:extLst>
          </p:cNvPr>
          <p:cNvSpPr>
            <a:spLocks noGrp="1"/>
          </p:cNvSpPr>
          <p:nvPr>
            <p:ph type="body" idx="1"/>
          </p:nvPr>
        </p:nvSpPr>
        <p:spPr>
          <a:xfrm>
            <a:off x="1804398" y="2236742"/>
            <a:ext cx="6339494" cy="37995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title="Texas Department of State Health Services logo">
            <a:extLst>
              <a:ext uri="{FF2B5EF4-FFF2-40B4-BE49-F238E27FC236}">
                <a16:creationId xmlns:a16="http://schemas.microsoft.com/office/drawing/2014/main" id="{25AFC768-FDBA-4F71-84A8-646DFECB7B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204" y="5289193"/>
            <a:ext cx="1198943" cy="1147959"/>
          </a:xfrm>
          <a:prstGeom prst="rect">
            <a:avLst/>
          </a:prstGeom>
        </p:spPr>
      </p:pic>
      <p:sp>
        <p:nvSpPr>
          <p:cNvPr id="14" name="Slide Number Placeholder 13">
            <a:extLst>
              <a:ext uri="{FF2B5EF4-FFF2-40B4-BE49-F238E27FC236}">
                <a16:creationId xmlns:a16="http://schemas.microsoft.com/office/drawing/2014/main" id="{258A82E9-29F0-4669-AE6A-42B92398A5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81B6698-EAFE-4EF4-8E59-4E345DB88409}" type="slidenum">
              <a:rPr lang="en-US" smtClean="0"/>
              <a:t>‹#›</a:t>
            </a:fld>
            <a:endParaRPr lang="en-US"/>
          </a:p>
        </p:txBody>
      </p:sp>
    </p:spTree>
    <p:extLst>
      <p:ext uri="{BB962C8B-B14F-4D97-AF65-F5344CB8AC3E}">
        <p14:creationId xmlns:p14="http://schemas.microsoft.com/office/powerpoint/2010/main" val="4293627462"/>
      </p:ext>
    </p:extLst>
  </p:cSld>
  <p:clrMap bg1="lt1" tx1="dk1" bg2="lt2" tx2="dk2" accent1="accent1" accent2="accent2" accent3="accent3" accent4="accent4" accent5="accent5" accent6="accent6" hlink="hlink" folHlink="folHlink"/>
  <p:sldLayoutIdLst>
    <p:sldLayoutId id="2147484677" r:id="rId1"/>
  </p:sldLayoutIdLst>
  <p:txStyles>
    <p:titleStyle>
      <a:lvl1pPr algn="l" defTabSz="685800" rtl="0" eaLnBrk="1" latinLnBrk="0" hangingPunct="1">
        <a:lnSpc>
          <a:spcPct val="90000"/>
        </a:lnSpc>
        <a:spcBef>
          <a:spcPct val="0"/>
        </a:spcBef>
        <a:buNone/>
        <a:defRPr sz="3300" b="0" kern="1200">
          <a:solidFill>
            <a:srgbClr val="003087"/>
          </a:solidFill>
          <a:latin typeface="+mn-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hyperlink" Target="http://www.opioidresponsenetwork.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https://lanitek.com/P?s=518446"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6.sv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
          <p:cNvSpPr txBox="1">
            <a:spLocks noGrp="1"/>
          </p:cNvSpPr>
          <p:nvPr>
            <p:ph type="ctrTitle"/>
          </p:nvPr>
        </p:nvSpPr>
        <p:spPr>
          <a:xfrm>
            <a:off x="284085" y="559623"/>
            <a:ext cx="8611340" cy="1470025"/>
          </a:xfrm>
          <a:prstGeom prst="rect">
            <a:avLst/>
          </a:prstGeom>
          <a:solidFill>
            <a:schemeClr val="dk2"/>
          </a:solidFill>
          <a:ln>
            <a:noFill/>
          </a:ln>
        </p:spPr>
        <p:txBody>
          <a:bodyPr spcFirstLastPara="1" wrap="square" lIns="91425" tIns="45700" rIns="91425" bIns="45700" anchor="ctr" anchorCtr="0">
            <a:noAutofit/>
          </a:bodyPr>
          <a:lstStyle/>
          <a:p>
            <a:pPr lvl="0"/>
            <a:r>
              <a:rPr lang="en-US" dirty="0"/>
              <a:t>Addiction 2026:</a:t>
            </a:r>
            <a:br>
              <a:rPr lang="en-US" dirty="0"/>
            </a:br>
            <a:r>
              <a:rPr lang="en-US" dirty="0"/>
              <a:t>New Substances,</a:t>
            </a:r>
            <a:br>
              <a:rPr lang="en-US" dirty="0"/>
            </a:br>
            <a:r>
              <a:rPr lang="en-US" dirty="0"/>
              <a:t>New Treatments</a:t>
            </a:r>
            <a:endParaRPr dirty="0"/>
          </a:p>
        </p:txBody>
      </p:sp>
      <p:sp>
        <p:nvSpPr>
          <p:cNvPr id="61" name="Google Shape;61;p1"/>
          <p:cNvSpPr txBox="1">
            <a:spLocks noGrp="1"/>
          </p:cNvSpPr>
          <p:nvPr>
            <p:ph type="subTitle" idx="1"/>
          </p:nvPr>
        </p:nvSpPr>
        <p:spPr>
          <a:xfrm>
            <a:off x="1371600" y="2277690"/>
            <a:ext cx="6400800" cy="1151310"/>
          </a:xfrm>
          <a:prstGeom prst="rect">
            <a:avLst/>
          </a:prstGeom>
          <a:noFill/>
          <a:ln>
            <a:noFill/>
          </a:ln>
        </p:spPr>
        <p:txBody>
          <a:bodyPr spcFirstLastPara="1" wrap="square" lIns="91425" tIns="45700" rIns="91425" bIns="45700" anchor="ctr" anchorCtr="0">
            <a:normAutofit/>
          </a:bodyPr>
          <a:lstStyle/>
          <a:p>
            <a:pPr marL="0" lvl="0" indent="0">
              <a:spcBef>
                <a:spcPts val="0"/>
              </a:spcBef>
            </a:pPr>
            <a:r>
              <a:rPr lang="en-US" dirty="0"/>
              <a:t>Annual Texas Council Conference</a:t>
            </a:r>
          </a:p>
          <a:p>
            <a:pPr marL="0" lvl="0" indent="0">
              <a:spcBef>
                <a:spcPts val="0"/>
              </a:spcBef>
            </a:pPr>
            <a:r>
              <a:rPr lang="en-US" sz="3200" b="1" dirty="0"/>
              <a:t>Room Code: 1001</a:t>
            </a:r>
            <a:endParaRPr sz="3200" b="1" dirty="0"/>
          </a:p>
        </p:txBody>
      </p:sp>
      <p:sp>
        <p:nvSpPr>
          <p:cNvPr id="62" name="Google Shape;62;p1"/>
          <p:cNvSpPr txBox="1"/>
          <p:nvPr/>
        </p:nvSpPr>
        <p:spPr>
          <a:xfrm>
            <a:off x="1371600" y="3549993"/>
            <a:ext cx="6400800" cy="1152009"/>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rgbClr val="E6C46D"/>
              </a:buClr>
              <a:buSzPts val="2000"/>
              <a:buFont typeface="Arial"/>
              <a:buNone/>
            </a:pPr>
            <a:r>
              <a:rPr lang="en-US" sz="2000" dirty="0">
                <a:solidFill>
                  <a:srgbClr val="E6C46D"/>
                </a:solidFill>
              </a:rPr>
              <a:t>Michael Weaver, MD, DFASAM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E6C46D"/>
              </a:buClr>
              <a:buSzPts val="2000"/>
              <a:buFont typeface="Arial"/>
              <a:buNone/>
            </a:pPr>
            <a:r>
              <a:rPr lang="en-US" sz="2000" dirty="0">
                <a:solidFill>
                  <a:srgbClr val="E6C46D"/>
                </a:solidFill>
              </a:rPr>
              <a:t>June 10, 2026</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379430B-04E0-B6F9-9E82-017C8D52E200}"/>
            </a:ext>
          </a:extLst>
        </p:cNvPr>
        <p:cNvGrpSpPr/>
        <p:nvPr/>
      </p:nvGrpSpPr>
      <p:grpSpPr>
        <a:xfrm>
          <a:off x="0" y="0"/>
          <a:ext cx="0" cy="0"/>
          <a:chOff x="0" y="0"/>
          <a:chExt cx="0" cy="0"/>
        </a:xfrm>
      </p:grpSpPr>
      <p:pic>
        <p:nvPicPr>
          <p:cNvPr id="3" name="Picture 2" descr="A doctor talking to a patient&#10;&#10;AI-generated content may be incorrect.">
            <a:extLst>
              <a:ext uri="{FF2B5EF4-FFF2-40B4-BE49-F238E27FC236}">
                <a16:creationId xmlns:a16="http://schemas.microsoft.com/office/drawing/2014/main" id="{9439CAC0-E3AC-8901-6E74-1FF207777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415" y="2868817"/>
            <a:ext cx="4719586" cy="3146390"/>
          </a:xfrm>
          <a:prstGeom prst="rect">
            <a:avLst/>
          </a:prstGeom>
        </p:spPr>
      </p:pic>
      <p:pic>
        <p:nvPicPr>
          <p:cNvPr id="2" name="Picture 1" descr="A logo with a star and text&#10;&#10;Description automatically generated">
            <a:extLst>
              <a:ext uri="{FF2B5EF4-FFF2-40B4-BE49-F238E27FC236}">
                <a16:creationId xmlns:a16="http://schemas.microsoft.com/office/drawing/2014/main" id="{33CB57FF-5DC9-DA94-4A93-1FA946BB7F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2243" y="994414"/>
            <a:ext cx="2035277" cy="1089098"/>
          </a:xfrm>
          <a:prstGeom prst="rect">
            <a:avLst/>
          </a:prstGeom>
        </p:spPr>
      </p:pic>
      <p:sp>
        <p:nvSpPr>
          <p:cNvPr id="6" name="Content Placeholder 2">
            <a:extLst>
              <a:ext uri="{FF2B5EF4-FFF2-40B4-BE49-F238E27FC236}">
                <a16:creationId xmlns:a16="http://schemas.microsoft.com/office/drawing/2014/main" id="{8B21FAC2-15E5-050D-73AD-959D4849B8D1}"/>
              </a:ext>
            </a:extLst>
          </p:cNvPr>
          <p:cNvSpPr>
            <a:spLocks noGrp="1"/>
          </p:cNvSpPr>
          <p:nvPr>
            <p:ph idx="1"/>
          </p:nvPr>
        </p:nvSpPr>
        <p:spPr>
          <a:xfrm>
            <a:off x="457250" y="2083512"/>
            <a:ext cx="3949016" cy="3690939"/>
          </a:xfrm>
        </p:spPr>
        <p:txBody>
          <a:bodyPr>
            <a:normAutofit fontScale="55000" lnSpcReduction="20000"/>
          </a:bodyPr>
          <a:lstStyle/>
          <a:p>
            <a:pPr algn="just">
              <a:lnSpc>
                <a:spcPct val="120000"/>
              </a:lnSpc>
              <a:spcBef>
                <a:spcPts val="0"/>
              </a:spcBef>
              <a:spcAft>
                <a:spcPts val="600"/>
              </a:spcAft>
              <a:buSzPts val="2070"/>
            </a:pPr>
            <a:r>
              <a:rPr lang="en-US" dirty="0">
                <a:latin typeface="Aptos" panose="020B0004020202020204" pitchFamily="34" charset="0"/>
              </a:rPr>
              <a:t>ORN has a network of thought-leader experts and partner organizations that focus on </a:t>
            </a:r>
            <a:r>
              <a:rPr lang="en-US" b="1" dirty="0">
                <a:latin typeface="Aptos" panose="020B0004020202020204" pitchFamily="34" charset="0"/>
              </a:rPr>
              <a:t>prevention</a:t>
            </a:r>
            <a:r>
              <a:rPr lang="en-US" dirty="0">
                <a:latin typeface="Aptos" panose="020B0004020202020204" pitchFamily="34" charset="0"/>
              </a:rPr>
              <a:t>, </a:t>
            </a:r>
            <a:r>
              <a:rPr lang="en-US" b="1" dirty="0">
                <a:latin typeface="Aptos" panose="020B0004020202020204" pitchFamily="34" charset="0"/>
              </a:rPr>
              <a:t>treatment</a:t>
            </a:r>
            <a:r>
              <a:rPr lang="en-US" dirty="0">
                <a:latin typeface="Aptos" panose="020B0004020202020204" pitchFamily="34" charset="0"/>
              </a:rPr>
              <a:t> and </a:t>
            </a:r>
            <a:r>
              <a:rPr lang="en-US" b="1" dirty="0">
                <a:latin typeface="Aptos" panose="020B0004020202020204" pitchFamily="34" charset="0"/>
              </a:rPr>
              <a:t>recovery </a:t>
            </a:r>
            <a:r>
              <a:rPr lang="en-US" dirty="0">
                <a:latin typeface="Aptos" panose="020B0004020202020204" pitchFamily="34" charset="0"/>
              </a:rPr>
              <a:t>of</a:t>
            </a:r>
            <a:r>
              <a:rPr lang="en-US" b="1" dirty="0">
                <a:latin typeface="Aptos" panose="020B0004020202020204" pitchFamily="34" charset="0"/>
              </a:rPr>
              <a:t> opioid</a:t>
            </a:r>
            <a:r>
              <a:rPr lang="en-US" dirty="0">
                <a:latin typeface="Aptos" panose="020B0004020202020204" pitchFamily="34" charset="0"/>
              </a:rPr>
              <a:t>, </a:t>
            </a:r>
            <a:r>
              <a:rPr lang="en-US" b="1" dirty="0">
                <a:latin typeface="Aptos" panose="020B0004020202020204" pitchFamily="34" charset="0"/>
              </a:rPr>
              <a:t>stimulant</a:t>
            </a:r>
            <a:r>
              <a:rPr lang="en-US" dirty="0">
                <a:latin typeface="Aptos" panose="020B0004020202020204" pitchFamily="34" charset="0"/>
              </a:rPr>
              <a:t>, and </a:t>
            </a:r>
            <a:r>
              <a:rPr lang="en-US" b="1" dirty="0">
                <a:latin typeface="Aptos" panose="020B0004020202020204" pitchFamily="34" charset="0"/>
              </a:rPr>
              <a:t>co-occurring substance use</a:t>
            </a:r>
            <a:r>
              <a:rPr lang="en-US" dirty="0">
                <a:latin typeface="Aptos" panose="020B0004020202020204" pitchFamily="34" charset="0"/>
              </a:rPr>
              <a:t> and </a:t>
            </a:r>
            <a:r>
              <a:rPr lang="en-US" b="1" dirty="0">
                <a:latin typeface="Aptos" panose="020B0004020202020204" pitchFamily="34" charset="0"/>
              </a:rPr>
              <a:t>psychiatric disorders</a:t>
            </a:r>
            <a:r>
              <a:rPr lang="en-US" dirty="0">
                <a:latin typeface="Aptos" panose="020B0004020202020204" pitchFamily="34" charset="0"/>
              </a:rPr>
              <a:t>.</a:t>
            </a:r>
          </a:p>
          <a:p>
            <a:pPr algn="just">
              <a:lnSpc>
                <a:spcPct val="120000"/>
              </a:lnSpc>
              <a:spcBef>
                <a:spcPts val="0"/>
              </a:spcBef>
              <a:spcAft>
                <a:spcPts val="600"/>
              </a:spcAft>
              <a:buSzPts val="2070"/>
            </a:pPr>
            <a:r>
              <a:rPr lang="en-US" b="1" dirty="0">
                <a:solidFill>
                  <a:schemeClr val="accent2">
                    <a:lumMod val="75000"/>
                  </a:schemeClr>
                </a:solidFill>
                <a:latin typeface="Aptos" panose="020B0004020202020204" pitchFamily="34" charset="0"/>
              </a:rPr>
              <a:t>Our goal is your goal</a:t>
            </a:r>
            <a:r>
              <a:rPr lang="en-US" dirty="0">
                <a:solidFill>
                  <a:schemeClr val="accent2">
                    <a:lumMod val="75000"/>
                  </a:schemeClr>
                </a:solidFill>
                <a:latin typeface="Aptos" panose="020B0004020202020204" pitchFamily="34" charset="0"/>
              </a:rPr>
              <a:t>: </a:t>
            </a:r>
            <a:r>
              <a:rPr lang="en-US" dirty="0">
                <a:latin typeface="Aptos" panose="020B0004020202020204" pitchFamily="34" charset="0"/>
              </a:rPr>
              <a:t>All education and training is  </a:t>
            </a:r>
            <a:r>
              <a:rPr lang="en-US" b="1" dirty="0">
                <a:latin typeface="Aptos" panose="020B0004020202020204" pitchFamily="34" charset="0"/>
              </a:rPr>
              <a:t>evidence-based</a:t>
            </a:r>
            <a:r>
              <a:rPr lang="en-US" dirty="0">
                <a:latin typeface="Aptos" panose="020B0004020202020204" pitchFamily="34" charset="0"/>
              </a:rPr>
              <a:t>, </a:t>
            </a:r>
            <a:r>
              <a:rPr lang="en-US" b="1" dirty="0">
                <a:latin typeface="Aptos" panose="020B0004020202020204" pitchFamily="34" charset="0"/>
              </a:rPr>
              <a:t>locally relevant</a:t>
            </a:r>
            <a:r>
              <a:rPr lang="en-US" dirty="0">
                <a:latin typeface="Aptos" panose="020B0004020202020204" pitchFamily="34" charset="0"/>
              </a:rPr>
              <a:t>, and </a:t>
            </a:r>
            <a:r>
              <a:rPr lang="en-US" b="1" dirty="0">
                <a:latin typeface="Aptos" panose="020B0004020202020204" pitchFamily="34" charset="0"/>
              </a:rPr>
              <a:t>responsive</a:t>
            </a:r>
            <a:r>
              <a:rPr lang="en-US" dirty="0">
                <a:latin typeface="Aptos" panose="020B0004020202020204" pitchFamily="34" charset="0"/>
              </a:rPr>
              <a:t> to the specific needs of the individual, community, or organization.</a:t>
            </a:r>
          </a:p>
          <a:p>
            <a:pPr algn="just">
              <a:lnSpc>
                <a:spcPct val="120000"/>
              </a:lnSpc>
              <a:spcBef>
                <a:spcPts val="0"/>
              </a:spcBef>
              <a:spcAft>
                <a:spcPts val="600"/>
              </a:spcAft>
              <a:buSzPts val="2070"/>
            </a:pPr>
            <a:endParaRPr lang="en-US" dirty="0">
              <a:latin typeface="Aptos" panose="020B0004020202020204" pitchFamily="34" charset="0"/>
            </a:endParaRPr>
          </a:p>
        </p:txBody>
      </p:sp>
      <p:sp>
        <p:nvSpPr>
          <p:cNvPr id="5" name="TextBox 4">
            <a:extLst>
              <a:ext uri="{FF2B5EF4-FFF2-40B4-BE49-F238E27FC236}">
                <a16:creationId xmlns:a16="http://schemas.microsoft.com/office/drawing/2014/main" id="{483B3840-D46F-0868-0852-EE4C74C83381}"/>
              </a:ext>
            </a:extLst>
          </p:cNvPr>
          <p:cNvSpPr txBox="1"/>
          <p:nvPr/>
        </p:nvSpPr>
        <p:spPr>
          <a:xfrm>
            <a:off x="123454" y="1110418"/>
            <a:ext cx="6790301" cy="723275"/>
          </a:xfrm>
          <a:prstGeom prst="rect">
            <a:avLst/>
          </a:prstGeom>
          <a:noFill/>
        </p:spPr>
        <p:txBody>
          <a:bodyPr wrap="square">
            <a:spAutoFit/>
          </a:bodyPr>
          <a:lstStyle/>
          <a:p>
            <a:r>
              <a:rPr kumimoji="0" lang="en-US" sz="4100" b="1" i="0" u="none" strike="noStrike" kern="0" cap="none" spc="0" normalizeH="0" baseline="0" noProof="0" dirty="0">
                <a:ln>
                  <a:noFill/>
                </a:ln>
                <a:effectLst/>
                <a:uLnTx/>
                <a:uFillTx/>
                <a:latin typeface="Aptos" panose="020B0004020202020204" pitchFamily="34" charset="0"/>
              </a:rPr>
              <a:t>We Help You Help Others</a:t>
            </a:r>
            <a:endParaRPr lang="en-US" dirty="0"/>
          </a:p>
        </p:txBody>
      </p:sp>
    </p:spTree>
    <p:extLst>
      <p:ext uri="{BB962C8B-B14F-4D97-AF65-F5344CB8AC3E}">
        <p14:creationId xmlns:p14="http://schemas.microsoft.com/office/powerpoint/2010/main" val="786726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2;p4">
            <a:extLst>
              <a:ext uri="{FF2B5EF4-FFF2-40B4-BE49-F238E27FC236}">
                <a16:creationId xmlns:a16="http://schemas.microsoft.com/office/drawing/2014/main" id="{ECA28FEC-6E58-EF17-F7C8-A3625E3FF548}"/>
              </a:ext>
            </a:extLst>
          </p:cNvPr>
          <p:cNvSpPr txBox="1">
            <a:spLocks noGrp="1"/>
          </p:cNvSpPr>
          <p:nvPr>
            <p:ph type="title"/>
          </p:nvPr>
        </p:nvSpPr>
        <p:spPr>
          <a:xfrm>
            <a:off x="0" y="0"/>
            <a:ext cx="9144000" cy="1448482"/>
          </a:xfrm>
          <a:prstGeom prst="rect">
            <a:avLst/>
          </a:prstGeom>
          <a:solidFill>
            <a:srgbClr val="165C7D"/>
          </a:solidFill>
          <a:ln>
            <a:noFill/>
          </a:ln>
        </p:spPr>
        <p:txBody>
          <a:bodyPr vert="horz" wrap="square" lIns="91421" tIns="45701" rIns="91421" bIns="45701" anchor="ctr" anchorCtr="1" compatLnSpc="1">
            <a:noAutofit/>
          </a:bodyPr>
          <a:lstStyle/>
          <a:p>
            <a:pPr lvl="0"/>
            <a:r>
              <a:rPr lang="en-US" dirty="0"/>
              <a:t>Connect With Us!</a:t>
            </a:r>
          </a:p>
        </p:txBody>
      </p:sp>
      <p:sp>
        <p:nvSpPr>
          <p:cNvPr id="4" name="Google Shape;84;p4">
            <a:extLst>
              <a:ext uri="{FF2B5EF4-FFF2-40B4-BE49-F238E27FC236}">
                <a16:creationId xmlns:a16="http://schemas.microsoft.com/office/drawing/2014/main" id="{CA2CF441-BE9F-864F-A73B-AC7C42FBB80D}"/>
              </a:ext>
            </a:extLst>
          </p:cNvPr>
          <p:cNvSpPr txBox="1">
            <a:spLocks noGrp="1"/>
          </p:cNvSpPr>
          <p:nvPr>
            <p:ph type="sldNum" sz="quarter" idx="8"/>
          </p:nvPr>
        </p:nvSpPr>
        <p:spPr>
          <a:xfrm>
            <a:off x="6553203" y="6356351"/>
            <a:ext cx="2133596" cy="365129"/>
          </a:xfrm>
          <a:prstGeom prst="rect">
            <a:avLst/>
          </a:prstGeom>
          <a:noFill/>
          <a:ln>
            <a:noFill/>
          </a:ln>
        </p:spPr>
        <p:txBody>
          <a:bodyPr vert="horz" wrap="square" lIns="91421" tIns="45701" rIns="91421" bIns="45701" anchor="ctr" anchorCtr="0" compatLnSpc="1">
            <a:noAutofit/>
          </a:bodyPr>
          <a:lstStyle>
            <a:defPPr>
              <a:defRPr lang="en-US"/>
            </a:defPPr>
            <a:lvl1pPr marL="0" marR="0" lvl="0" indent="0" algn="r" defTabSz="914400" rtl="0" eaLnBrk="1" fontAlgn="auto" latinLnBrk="0" hangingPunct="1">
              <a:lnSpc>
                <a:spcPct val="100000"/>
              </a:lnSpc>
              <a:spcBef>
                <a:spcPts val="0"/>
              </a:spcBef>
              <a:spcAft>
                <a:spcPts val="0"/>
              </a:spcAft>
              <a:buNone/>
              <a:tabLst/>
              <a:defRPr lang="en-US" sz="1200" b="0" i="0" u="none" strike="noStrike" kern="0" cap="none" spc="0" baseline="0">
                <a:solidFill>
                  <a:srgbClr val="888888"/>
                </a:solidFill>
                <a:uFillTx/>
                <a:latin typeface="Montserrat"/>
                <a:ea typeface="Montserrat"/>
                <a:cs typeface="Montserra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20E0464F-FC61-F045-BA58-537D24172709}" type="slidenum">
              <a:rPr lang="en-US" smtClean="0"/>
              <a:pPr lvl="0"/>
              <a:t>11</a:t>
            </a:fld>
            <a:endParaRPr lang="en-US" dirty="0"/>
          </a:p>
        </p:txBody>
      </p:sp>
      <p:sp>
        <p:nvSpPr>
          <p:cNvPr id="16" name="Content Placeholder 15">
            <a:extLst>
              <a:ext uri="{FF2B5EF4-FFF2-40B4-BE49-F238E27FC236}">
                <a16:creationId xmlns:a16="http://schemas.microsoft.com/office/drawing/2014/main" id="{793D3187-38B0-2CE5-ACF6-07964EAAAF61}"/>
              </a:ext>
            </a:extLst>
          </p:cNvPr>
          <p:cNvSpPr>
            <a:spLocks noGrp="1"/>
          </p:cNvSpPr>
          <p:nvPr>
            <p:ph idx="4294967295"/>
          </p:nvPr>
        </p:nvSpPr>
        <p:spPr>
          <a:xfrm>
            <a:off x="320570" y="1804488"/>
            <a:ext cx="8198395" cy="3619425"/>
          </a:xfrm>
        </p:spPr>
        <p:txBody>
          <a:bodyPr>
            <a:normAutofit/>
          </a:bodyPr>
          <a:lstStyle/>
          <a:p>
            <a:pPr marL="68580" indent="0" algn="ctr">
              <a:buNone/>
            </a:pPr>
            <a:r>
              <a:rPr lang="en-US" sz="2400" dirty="0">
                <a:latin typeface="Aptos" panose="020B0004020202020204" pitchFamily="34" charset="0"/>
                <a:hlinkClick r:id="rId3"/>
              </a:rPr>
              <a:t>www.OpioidResponseNetwork.org</a:t>
            </a:r>
            <a:endParaRPr lang="en-US" sz="2400" dirty="0">
              <a:latin typeface="Aptos" panose="020B0004020202020204" pitchFamily="34" charset="0"/>
            </a:endParaRPr>
          </a:p>
          <a:p>
            <a:r>
              <a:rPr lang="en-US" sz="2400" dirty="0">
                <a:latin typeface="+mn-lt"/>
              </a:rPr>
              <a:t>Check out our </a:t>
            </a:r>
            <a:r>
              <a:rPr lang="en-US" sz="2400" b="1" i="1" dirty="0">
                <a:latin typeface="+mn-lt"/>
              </a:rPr>
              <a:t>free</a:t>
            </a:r>
            <a:r>
              <a:rPr lang="en-US" sz="2400" b="1" dirty="0">
                <a:latin typeface="+mn-lt"/>
              </a:rPr>
              <a:t> </a:t>
            </a:r>
            <a:r>
              <a:rPr lang="en-US" sz="2400" dirty="0">
                <a:latin typeface="+mn-lt"/>
              </a:rPr>
              <a:t>resource library and webinar events</a:t>
            </a:r>
          </a:p>
          <a:p>
            <a:r>
              <a:rPr lang="en-US" sz="2400" dirty="0">
                <a:latin typeface="+mn-lt"/>
              </a:rPr>
              <a:t>Tell us how we can help via the “Submit a Request” form </a:t>
            </a:r>
          </a:p>
        </p:txBody>
      </p:sp>
      <p:sp>
        <p:nvSpPr>
          <p:cNvPr id="19" name="Content Placeholder 15">
            <a:extLst>
              <a:ext uri="{FF2B5EF4-FFF2-40B4-BE49-F238E27FC236}">
                <a16:creationId xmlns:a16="http://schemas.microsoft.com/office/drawing/2014/main" id="{DCD8450B-F70D-A741-2E24-F624B75AB4E7}"/>
              </a:ext>
            </a:extLst>
          </p:cNvPr>
          <p:cNvSpPr txBox="1">
            <a:spLocks/>
          </p:cNvSpPr>
          <p:nvPr/>
        </p:nvSpPr>
        <p:spPr>
          <a:xfrm>
            <a:off x="2436772" y="3436197"/>
            <a:ext cx="4421227" cy="1228235"/>
          </a:xfrm>
          <a:prstGeom prst="rect">
            <a:avLst/>
          </a:prstGeom>
          <a:noFill/>
          <a:ln>
            <a:noFill/>
          </a:ln>
        </p:spPr>
        <p:txBody>
          <a:bodyPr vert="horz" wrap="square" lIns="91421" tIns="45701" rIns="91421" bIns="45701" anchor="t" anchorCtr="0" compatLnSpc="1">
            <a:normAutofit/>
          </a:bodyPr>
          <a:lstStyle>
            <a:lvl1pPr marL="457200" marR="0" lvl="0" indent="-388620" algn="l" defTabSz="914400" rtl="0" fontAlgn="auto" hangingPunct="1">
              <a:lnSpc>
                <a:spcPct val="100000"/>
              </a:lnSpc>
              <a:spcBef>
                <a:spcPts val="1200"/>
              </a:spcBef>
              <a:spcAft>
                <a:spcPts val="0"/>
              </a:spcAft>
              <a:buClr>
                <a:srgbClr val="B25226"/>
              </a:buClr>
              <a:buSzPts val="2520"/>
              <a:buFont typeface="Noto Sans Symbols"/>
              <a:buChar char="✧"/>
              <a:tabLst/>
              <a:defRPr lang="en-US" sz="2800" b="0" i="0" u="none" strike="noStrike" kern="0" cap="none" spc="0" baseline="0">
                <a:solidFill>
                  <a:srgbClr val="000000"/>
                </a:solidFill>
                <a:uFillTx/>
                <a:latin typeface="Arial"/>
                <a:ea typeface="Arial"/>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 indent="0" algn="ctr">
              <a:buNone/>
            </a:pPr>
            <a:r>
              <a:rPr lang="en-US" sz="2400" b="1" dirty="0">
                <a:solidFill>
                  <a:schemeClr val="accent2">
                    <a:lumMod val="75000"/>
                  </a:schemeClr>
                </a:solidFill>
                <a:latin typeface="+mn-lt"/>
              </a:rPr>
              <a:t>Scan our QR code to access our website directly!</a:t>
            </a:r>
          </a:p>
        </p:txBody>
      </p:sp>
      <p:pic>
        <p:nvPicPr>
          <p:cNvPr id="26" name="Picture 25" descr="A qr code on a white background&#10;&#10;AI-generated content may be incorrect.">
            <a:extLst>
              <a:ext uri="{FF2B5EF4-FFF2-40B4-BE49-F238E27FC236}">
                <a16:creationId xmlns:a16="http://schemas.microsoft.com/office/drawing/2014/main" id="{33AD6245-5FCD-5092-E42F-03677E70CE85}"/>
              </a:ext>
            </a:extLst>
          </p:cNvPr>
          <p:cNvPicPr>
            <a:picLocks noChangeAspect="1"/>
          </p:cNvPicPr>
          <p:nvPr/>
        </p:nvPicPr>
        <p:blipFill>
          <a:blip r:embed="rId4"/>
          <a:stretch>
            <a:fillRect/>
          </a:stretch>
        </p:blipFill>
        <p:spPr>
          <a:xfrm>
            <a:off x="3647444" y="4356469"/>
            <a:ext cx="1999882" cy="19998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8"/>
          <p:cNvSpPr txBox="1">
            <a:spLocks noGrp="1"/>
          </p:cNvSpPr>
          <p:nvPr>
            <p:ph type="title"/>
          </p:nvPr>
        </p:nvSpPr>
        <p:spPr>
          <a:xfrm>
            <a:off x="3389971" y="2633031"/>
            <a:ext cx="5310604" cy="1362075"/>
          </a:xfrm>
          <a:prstGeom prst="rect">
            <a:avLst/>
          </a:prstGeom>
          <a:noFill/>
          <a:ln>
            <a:noFill/>
          </a:ln>
        </p:spPr>
        <p:txBody>
          <a:bodyPr spcFirstLastPara="1" wrap="square" lIns="91425" tIns="0" rIns="91425" bIns="45700" anchor="ctr" anchorCtr="0">
            <a:noAutofit/>
          </a:bodyPr>
          <a:lstStyle/>
          <a:p>
            <a:pPr lvl="0"/>
            <a:r>
              <a:rPr lang="en-US" dirty="0"/>
              <a:t>Addiction 2026: New Substances, New Treatments</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93A6-010D-0774-74E1-452211F38015}"/>
              </a:ext>
            </a:extLst>
          </p:cNvPr>
          <p:cNvSpPr>
            <a:spLocks noGrp="1"/>
          </p:cNvSpPr>
          <p:nvPr>
            <p:ph type="title"/>
          </p:nvPr>
        </p:nvSpPr>
        <p:spPr/>
        <p:txBody>
          <a:bodyPr/>
          <a:lstStyle/>
          <a:p>
            <a:r>
              <a:rPr lang="en-US" dirty="0"/>
              <a:t>Objectives</a:t>
            </a:r>
          </a:p>
        </p:txBody>
      </p:sp>
      <p:sp>
        <p:nvSpPr>
          <p:cNvPr id="3" name="Text Placeholder 2">
            <a:extLst>
              <a:ext uri="{FF2B5EF4-FFF2-40B4-BE49-F238E27FC236}">
                <a16:creationId xmlns:a16="http://schemas.microsoft.com/office/drawing/2014/main" id="{B92DBDC0-EE8F-BFAE-1424-E0D3886AEC47}"/>
              </a:ext>
            </a:extLst>
          </p:cNvPr>
          <p:cNvSpPr>
            <a:spLocks noGrp="1"/>
          </p:cNvSpPr>
          <p:nvPr>
            <p:ph type="body" idx="1"/>
          </p:nvPr>
        </p:nvSpPr>
        <p:spPr/>
        <p:txBody>
          <a:bodyPr/>
          <a:lstStyle/>
          <a:p>
            <a:pPr lvl="0"/>
            <a:r>
              <a:rPr lang="en-US" dirty="0"/>
              <a:t>Identify emerging psychoactive substances, including kratom, synthetic cannabinoids, and others.</a:t>
            </a:r>
          </a:p>
          <a:p>
            <a:pPr lvl="0"/>
            <a:r>
              <a:rPr lang="en-US" dirty="0"/>
              <a:t>Discuss evidence-based methods to engage clients with substance use to help mitigate risks of use.</a:t>
            </a:r>
          </a:p>
          <a:p>
            <a:r>
              <a:rPr lang="en-US" dirty="0"/>
              <a:t>Describe emerging treatment options for substance use disorders.</a:t>
            </a:r>
          </a:p>
        </p:txBody>
      </p:sp>
      <p:sp>
        <p:nvSpPr>
          <p:cNvPr id="4" name="Slide Number Placeholder 3">
            <a:extLst>
              <a:ext uri="{FF2B5EF4-FFF2-40B4-BE49-F238E27FC236}">
                <a16:creationId xmlns:a16="http://schemas.microsoft.com/office/drawing/2014/main" id="{654E9A3B-59AA-29D8-C93F-C08A1FA9AE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extLst>
      <p:ext uri="{BB962C8B-B14F-4D97-AF65-F5344CB8AC3E}">
        <p14:creationId xmlns:p14="http://schemas.microsoft.com/office/powerpoint/2010/main" val="16038466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ABF8F-A52F-3984-C261-522FF8407869}"/>
              </a:ext>
            </a:extLst>
          </p:cNvPr>
          <p:cNvSpPr>
            <a:spLocks noGrp="1"/>
          </p:cNvSpPr>
          <p:nvPr>
            <p:ph type="title"/>
          </p:nvPr>
        </p:nvSpPr>
        <p:spPr/>
        <p:txBody>
          <a:bodyPr/>
          <a:lstStyle/>
          <a:p>
            <a:r>
              <a:rPr lang="en-US" dirty="0"/>
              <a:t>Disclosure</a:t>
            </a:r>
          </a:p>
        </p:txBody>
      </p:sp>
      <p:sp>
        <p:nvSpPr>
          <p:cNvPr id="3" name="Text Placeholder 2">
            <a:extLst>
              <a:ext uri="{FF2B5EF4-FFF2-40B4-BE49-F238E27FC236}">
                <a16:creationId xmlns:a16="http://schemas.microsoft.com/office/drawing/2014/main" id="{56027AB4-0104-6569-4E47-B73567C01FB9}"/>
              </a:ext>
            </a:extLst>
          </p:cNvPr>
          <p:cNvSpPr>
            <a:spLocks noGrp="1"/>
          </p:cNvSpPr>
          <p:nvPr>
            <p:ph type="body" idx="1"/>
          </p:nvPr>
        </p:nvSpPr>
        <p:spPr/>
        <p:txBody>
          <a:bodyPr/>
          <a:lstStyle/>
          <a:p>
            <a:r>
              <a:rPr lang="en-US" dirty="0"/>
              <a:t>Novo Nordisk: research support (investigator-initiated)</a:t>
            </a:r>
          </a:p>
          <a:p>
            <a:r>
              <a:rPr lang="en-US" dirty="0"/>
              <a:t>Eli Lilly: research support </a:t>
            </a:r>
          </a:p>
          <a:p>
            <a:r>
              <a:rPr lang="en-US" dirty="0"/>
              <a:t>These companies had no role in the preparation of materials and/or the ideas presented here</a:t>
            </a:r>
          </a:p>
        </p:txBody>
      </p:sp>
      <p:sp>
        <p:nvSpPr>
          <p:cNvPr id="4" name="Slide Number Placeholder 3">
            <a:extLst>
              <a:ext uri="{FF2B5EF4-FFF2-40B4-BE49-F238E27FC236}">
                <a16:creationId xmlns:a16="http://schemas.microsoft.com/office/drawing/2014/main" id="{CCD1116A-1FAE-263F-395E-055E0CAAAA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006307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
            <a:ext cx="9144000" cy="1417638"/>
          </a:xfrm>
        </p:spPr>
        <p:txBody>
          <a:bodyPr anchor="ctr">
            <a:normAutofit/>
          </a:bodyPr>
          <a:lstStyle/>
          <a:p>
            <a:r>
              <a:rPr lang="en-US" dirty="0"/>
              <a:t>What is </a:t>
            </a:r>
            <a:r>
              <a:rPr lang="en-US" dirty="0" err="1"/>
              <a:t>kratom</a:t>
            </a:r>
            <a:r>
              <a:rPr lang="en-US" dirty="0"/>
              <a:t>?</a:t>
            </a:r>
          </a:p>
        </p:txBody>
      </p:sp>
      <p:pic>
        <p:nvPicPr>
          <p:cNvPr id="1026" name="Picture 2" descr="Kratom | NCCI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78" r="4286" b="2"/>
          <a:stretch/>
        </p:blipFill>
        <p:spPr bwMode="auto">
          <a:xfrm>
            <a:off x="457200" y="1600200"/>
            <a:ext cx="4038600" cy="453072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type="body" sz="half" idx="2"/>
          </p:nvPr>
        </p:nvSpPr>
        <p:spPr>
          <a:xfrm>
            <a:off x="4648200" y="1600200"/>
            <a:ext cx="4038600" cy="4530725"/>
          </a:xfrm>
        </p:spPr>
        <p:txBody>
          <a:bodyPr>
            <a:normAutofit lnSpcReduction="10000"/>
          </a:bodyPr>
          <a:lstStyle/>
          <a:p>
            <a:pPr>
              <a:lnSpc>
                <a:spcPct val="90000"/>
              </a:lnSpc>
            </a:pPr>
            <a:r>
              <a:rPr lang="en-US" sz="2200"/>
              <a:t>Derivative of </a:t>
            </a:r>
            <a:r>
              <a:rPr lang="en-US" sz="2200" i="1" err="1"/>
              <a:t>Mitragyna</a:t>
            </a:r>
            <a:r>
              <a:rPr lang="en-US" sz="2200" i="1"/>
              <a:t> </a:t>
            </a:r>
            <a:r>
              <a:rPr lang="en-US" sz="2200" i="1" err="1"/>
              <a:t>speciosa</a:t>
            </a:r>
            <a:r>
              <a:rPr lang="en-US" sz="2200" i="1"/>
              <a:t> </a:t>
            </a:r>
            <a:r>
              <a:rPr lang="en-US" sz="2200"/>
              <a:t>(</a:t>
            </a:r>
            <a:r>
              <a:rPr lang="en-US" sz="2200" err="1"/>
              <a:t>kratom</a:t>
            </a:r>
            <a:r>
              <a:rPr lang="en-US" sz="2200"/>
              <a:t>) tropical tree</a:t>
            </a:r>
          </a:p>
          <a:p>
            <a:pPr lvl="1">
              <a:lnSpc>
                <a:spcPct val="90000"/>
              </a:lnSpc>
            </a:pPr>
            <a:r>
              <a:rPr lang="en-US" sz="2200"/>
              <a:t>Native to Indonesia, Malaysia, and Thailand</a:t>
            </a:r>
          </a:p>
          <a:p>
            <a:pPr>
              <a:lnSpc>
                <a:spcPct val="90000"/>
              </a:lnSpc>
            </a:pPr>
            <a:r>
              <a:rPr lang="en-US" sz="2200"/>
              <a:t>Leaves used medicinally in Southeast Asia</a:t>
            </a:r>
          </a:p>
          <a:p>
            <a:pPr lvl="1">
              <a:lnSpc>
                <a:spcPct val="90000"/>
              </a:lnSpc>
            </a:pPr>
            <a:r>
              <a:rPr lang="en-US" sz="2200"/>
              <a:t>Stimulatory effects (similar to caffeine) at low doses (1-5 grams)</a:t>
            </a:r>
          </a:p>
          <a:p>
            <a:pPr lvl="1">
              <a:lnSpc>
                <a:spcPct val="90000"/>
              </a:lnSpc>
            </a:pPr>
            <a:r>
              <a:rPr lang="en-US" sz="2200"/>
              <a:t>Analgesic and sedative effects at higher doses (6-15 grams)</a:t>
            </a:r>
          </a:p>
        </p:txBody>
      </p:sp>
      <p:sp>
        <p:nvSpPr>
          <p:cNvPr id="71" name="Slide Number Placeholder 4">
            <a:extLst>
              <a:ext uri="{FF2B5EF4-FFF2-40B4-BE49-F238E27FC236}">
                <a16:creationId xmlns:a16="http://schemas.microsoft.com/office/drawing/2014/main" id="{4A09F43F-954E-13FD-AA6A-58B9FC9DB1CE}"/>
              </a:ext>
            </a:extLst>
          </p:cNvPr>
          <p:cNvSpPr>
            <a:spLocks noGrp="1"/>
          </p:cNvSpPr>
          <p:nvPr>
            <p:ph type="sldNum" sz="quarter" idx="12"/>
          </p:nvPr>
        </p:nvSpPr>
        <p:spPr>
          <a:xfrm>
            <a:off x="6553200" y="6243638"/>
            <a:ext cx="2133600" cy="457200"/>
          </a:xfrm>
        </p:spPr>
        <p:txBody>
          <a:bodyPr anchor="ctr">
            <a:normAutofit/>
          </a:bodyPr>
          <a:lstStyle/>
          <a:p>
            <a:pPr>
              <a:spcAft>
                <a:spcPts val="600"/>
              </a:spcAft>
            </a:pPr>
            <a:fld id="{EA195D97-F336-46C3-91B6-9C3C6A992906}" type="slidenum">
              <a:rPr lang="en-US" smtClean="0"/>
              <a:pPr>
                <a:spcAft>
                  <a:spcPts val="600"/>
                </a:spcAft>
              </a:pPr>
              <a:t>15</a:t>
            </a:fld>
            <a:endParaRPr lang="en-US"/>
          </a:p>
        </p:txBody>
      </p:sp>
    </p:spTree>
    <p:extLst>
      <p:ext uri="{BB962C8B-B14F-4D97-AF65-F5344CB8AC3E}">
        <p14:creationId xmlns:p14="http://schemas.microsoft.com/office/powerpoint/2010/main" val="457781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Pharmacology</a:t>
            </a:r>
          </a:p>
        </p:txBody>
      </p:sp>
      <p:sp>
        <p:nvSpPr>
          <p:cNvPr id="3" name="Content Placeholder 2">
            <a:extLst>
              <a:ext uri="{FF2B5EF4-FFF2-40B4-BE49-F238E27FC236}">
                <a16:creationId xmlns:a16="http://schemas.microsoft.com/office/drawing/2014/main" id="{4D8B58DD-6DDB-4B7C-971B-159AC3EBC187}"/>
              </a:ext>
            </a:extLst>
          </p:cNvPr>
          <p:cNvSpPr>
            <a:spLocks noGrp="1"/>
          </p:cNvSpPr>
          <p:nvPr>
            <p:ph sz="half" idx="1"/>
          </p:nvPr>
        </p:nvSpPr>
        <p:spPr>
          <a:xfrm>
            <a:off x="426127" y="1719071"/>
            <a:ext cx="4532560" cy="4795460"/>
          </a:xfrm>
        </p:spPr>
        <p:txBody>
          <a:bodyPr>
            <a:normAutofit fontScale="92500" lnSpcReduction="20000"/>
          </a:bodyPr>
          <a:lstStyle/>
          <a:p>
            <a:r>
              <a:rPr lang="en-US" dirty="0"/>
              <a:t>Main psychoactive compound: </a:t>
            </a:r>
            <a:r>
              <a:rPr lang="en-US" b="1" dirty="0" err="1"/>
              <a:t>mitragynine</a:t>
            </a:r>
            <a:endParaRPr lang="en-US" b="1" dirty="0"/>
          </a:p>
          <a:p>
            <a:pPr lvl="1"/>
            <a:r>
              <a:rPr lang="en-US" dirty="0"/>
              <a:t>40 structurally similar alkaloids, including 7-Hydroxymitragynine (7-OHM)</a:t>
            </a:r>
          </a:p>
          <a:p>
            <a:pPr lvl="1"/>
            <a:r>
              <a:rPr lang="en-US" dirty="0"/>
              <a:t>Agonists at multiple opioid receptors: mu, kappa, delta</a:t>
            </a:r>
          </a:p>
          <a:p>
            <a:pPr lvl="1"/>
            <a:r>
              <a:rPr lang="en-US" dirty="0"/>
              <a:t>26% lower intensity than morphine (partial agonist)</a:t>
            </a:r>
          </a:p>
          <a:p>
            <a:pPr lvl="2"/>
            <a:r>
              <a:rPr lang="en-US" dirty="0"/>
              <a:t>Not as strong a euphoric high compared to most opioids</a:t>
            </a:r>
          </a:p>
          <a:p>
            <a:pPr lvl="2"/>
            <a:r>
              <a:rPr lang="en-US" dirty="0"/>
              <a:t>Much less likely to cause fatal respiratory depression</a:t>
            </a:r>
          </a:p>
          <a:p>
            <a:endParaRPr lang="en-US" dirty="0"/>
          </a:p>
        </p:txBody>
      </p:sp>
      <p:sp>
        <p:nvSpPr>
          <p:cNvPr id="5" name="Content Placeholder 4"/>
          <p:cNvSpPr>
            <a:spLocks noGrp="1"/>
          </p:cNvSpPr>
          <p:nvPr>
            <p:ph sz="half" idx="2"/>
          </p:nvPr>
        </p:nvSpPr>
        <p:spPr/>
        <p:txBody>
          <a:bodyPr>
            <a:normAutofit fontScale="92500" lnSpcReduction="20000"/>
          </a:bodyPr>
          <a:lstStyle/>
          <a:p>
            <a:endParaRPr lang="en-US" dirty="0"/>
          </a:p>
        </p:txBody>
      </p:sp>
      <p:pic>
        <p:nvPicPr>
          <p:cNvPr id="8" name="Picture 7" descr="C:\Users\mweaver2\AppData\Local\Microsoft\Windows\INetCache\Content.MSO\BB8FA01.t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16774" y="1719071"/>
            <a:ext cx="3503953" cy="2331720"/>
          </a:xfrm>
          <a:prstGeom prst="rect">
            <a:avLst/>
          </a:prstGeom>
          <a:noFill/>
          <a:ln>
            <a:noFill/>
          </a:ln>
        </p:spPr>
      </p:pic>
      <p:pic>
        <p:nvPicPr>
          <p:cNvPr id="2054" name="Picture 6" descr="Kratom (Mitragyna speciosa) drug profile | www.emcdda.europa.e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717" y="4197095"/>
            <a:ext cx="2956158" cy="1783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15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EE6A-A843-279E-3382-ADC5898A3740}"/>
              </a:ext>
            </a:extLst>
          </p:cNvPr>
          <p:cNvSpPr>
            <a:spLocks noGrp="1"/>
          </p:cNvSpPr>
          <p:nvPr>
            <p:ph type="title"/>
          </p:nvPr>
        </p:nvSpPr>
        <p:spPr/>
        <p:txBody>
          <a:bodyPr/>
          <a:lstStyle/>
          <a:p>
            <a:r>
              <a:rPr lang="en-US" dirty="0"/>
              <a:t>“7-Hydroxy”</a:t>
            </a:r>
          </a:p>
        </p:txBody>
      </p:sp>
      <p:sp>
        <p:nvSpPr>
          <p:cNvPr id="3" name="Content Placeholder 2">
            <a:extLst>
              <a:ext uri="{FF2B5EF4-FFF2-40B4-BE49-F238E27FC236}">
                <a16:creationId xmlns:a16="http://schemas.microsoft.com/office/drawing/2014/main" id="{94385B0C-85A7-7DDC-E1DA-A8830F65747A}"/>
              </a:ext>
            </a:extLst>
          </p:cNvPr>
          <p:cNvSpPr>
            <a:spLocks noGrp="1"/>
          </p:cNvSpPr>
          <p:nvPr>
            <p:ph sz="half" idx="1"/>
          </p:nvPr>
        </p:nvSpPr>
        <p:spPr>
          <a:xfrm>
            <a:off x="426128" y="1719070"/>
            <a:ext cx="4038600" cy="4807519"/>
          </a:xfrm>
        </p:spPr>
        <p:txBody>
          <a:bodyPr>
            <a:normAutofit fontScale="77500" lnSpcReduction="20000"/>
          </a:bodyPr>
          <a:lstStyle/>
          <a:p>
            <a:r>
              <a:rPr lang="en-US" dirty="0"/>
              <a:t>7-Hydroxymitragynine (7-OHM)</a:t>
            </a:r>
          </a:p>
          <a:p>
            <a:r>
              <a:rPr lang="en-US" dirty="0"/>
              <a:t>Major metabolite of </a:t>
            </a:r>
            <a:r>
              <a:rPr lang="en-US" dirty="0" err="1"/>
              <a:t>mitragynine</a:t>
            </a:r>
            <a:endParaRPr lang="en-US" dirty="0"/>
          </a:p>
          <a:p>
            <a:pPr lvl="1"/>
            <a:r>
              <a:rPr lang="en-US" dirty="0"/>
              <a:t>Strong mu opioid receptor agonist</a:t>
            </a:r>
          </a:p>
          <a:p>
            <a:pPr lvl="1"/>
            <a:r>
              <a:rPr lang="en-US" dirty="0"/>
              <a:t>Binds tighter to receptor</a:t>
            </a:r>
          </a:p>
          <a:p>
            <a:pPr lvl="1"/>
            <a:r>
              <a:rPr lang="en-US" dirty="0"/>
              <a:t>13x more potent than morphine</a:t>
            </a:r>
          </a:p>
          <a:p>
            <a:r>
              <a:rPr lang="en-US" dirty="0"/>
              <a:t>Available as a separate compound from kratom</a:t>
            </a:r>
          </a:p>
          <a:p>
            <a:pPr lvl="1"/>
            <a:r>
              <a:rPr lang="en-US" dirty="0"/>
              <a:t>Unregulated</a:t>
            </a:r>
          </a:p>
          <a:p>
            <a:pPr lvl="1"/>
            <a:r>
              <a:rPr lang="en-US" dirty="0"/>
              <a:t>Recreational</a:t>
            </a:r>
          </a:p>
          <a:p>
            <a:pPr lvl="1"/>
            <a:r>
              <a:rPr lang="en-US" dirty="0"/>
              <a:t>Sold in vape/kratom shops</a:t>
            </a:r>
          </a:p>
        </p:txBody>
      </p:sp>
      <p:sp>
        <p:nvSpPr>
          <p:cNvPr id="4" name="Content Placeholder 3">
            <a:extLst>
              <a:ext uri="{FF2B5EF4-FFF2-40B4-BE49-F238E27FC236}">
                <a16:creationId xmlns:a16="http://schemas.microsoft.com/office/drawing/2014/main" id="{3F31F647-05F7-8571-1290-92F47CF23A7A}"/>
              </a:ext>
            </a:extLst>
          </p:cNvPr>
          <p:cNvSpPr>
            <a:spLocks noGrp="1"/>
          </p:cNvSpPr>
          <p:nvPr>
            <p:ph sz="half" idx="2"/>
          </p:nvPr>
        </p:nvSpPr>
        <p:spPr/>
        <p:txBody>
          <a:bodyPr>
            <a:normAutofit fontScale="77500" lnSpcReduction="20000"/>
          </a:bodyPr>
          <a:lstStyle/>
          <a:p>
            <a:r>
              <a:rPr lang="en-US" dirty="0"/>
              <a:t>Use leads to tolerance/withdrawal</a:t>
            </a:r>
          </a:p>
          <a:p>
            <a:pPr lvl="1"/>
            <a:r>
              <a:rPr lang="en-US" dirty="0"/>
              <a:t>Like other opioids</a:t>
            </a:r>
          </a:p>
          <a:p>
            <a:r>
              <a:rPr lang="en-US" dirty="0"/>
              <a:t>Texas Poison Center reports nearly doubled in 2025 compared to 2024 and 2023</a:t>
            </a:r>
          </a:p>
          <a:p>
            <a:pPr lvl="1"/>
            <a:r>
              <a:rPr lang="en-US" dirty="0"/>
              <a:t>192 vs 107</a:t>
            </a:r>
          </a:p>
        </p:txBody>
      </p:sp>
      <p:sp>
        <p:nvSpPr>
          <p:cNvPr id="5" name="Slide Number Placeholder 4">
            <a:extLst>
              <a:ext uri="{FF2B5EF4-FFF2-40B4-BE49-F238E27FC236}">
                <a16:creationId xmlns:a16="http://schemas.microsoft.com/office/drawing/2014/main" id="{77A35096-714C-618E-2779-C30F32A79DCC}"/>
              </a:ext>
            </a:extLst>
          </p:cNvPr>
          <p:cNvSpPr>
            <a:spLocks noGrp="1"/>
          </p:cNvSpPr>
          <p:nvPr>
            <p:ph type="sldNum" sz="quarter" idx="12"/>
          </p:nvPr>
        </p:nvSpPr>
        <p:spPr/>
        <p:txBody>
          <a:bodyPr/>
          <a:lstStyle/>
          <a:p>
            <a:fld id="{EA195D97-F336-46C3-91B6-9C3C6A992906}" type="slidenum">
              <a:rPr lang="en-US" smtClean="0"/>
              <a:t>17</a:t>
            </a:fld>
            <a:endParaRPr lang="en-US"/>
          </a:p>
        </p:txBody>
      </p:sp>
      <p:pic>
        <p:nvPicPr>
          <p:cNvPr id="3074" name="Picture 2" descr="7-Hydroxy Kratom Vape 7-Hydroxymitragynine Tablets/Capsules - Great CBD  Shop 7-OH Online">
            <a:extLst>
              <a:ext uri="{FF2B5EF4-FFF2-40B4-BE49-F238E27FC236}">
                <a16:creationId xmlns:a16="http://schemas.microsoft.com/office/drawing/2014/main" id="{5E4EA73B-B02E-6170-0487-6C8C87BBC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815" y="4378477"/>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46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Kratom</a:t>
            </a:r>
            <a:r>
              <a:rPr lang="en-US" dirty="0"/>
              <a:t> Availability</a:t>
            </a:r>
          </a:p>
        </p:txBody>
      </p:sp>
      <p:sp>
        <p:nvSpPr>
          <p:cNvPr id="5" name="Content Placeholder 4"/>
          <p:cNvSpPr>
            <a:spLocks noGrp="1"/>
          </p:cNvSpPr>
          <p:nvPr>
            <p:ph idx="1"/>
          </p:nvPr>
        </p:nvSpPr>
        <p:spPr>
          <a:xfrm>
            <a:off x="457200" y="1679403"/>
            <a:ext cx="8229600" cy="3934376"/>
          </a:xfrm>
        </p:spPr>
        <p:txBody>
          <a:bodyPr>
            <a:normAutofit fontScale="92500" lnSpcReduction="10000"/>
          </a:bodyPr>
          <a:lstStyle/>
          <a:p>
            <a:r>
              <a:rPr lang="en-US" dirty="0"/>
              <a:t>Widely available in the USA</a:t>
            </a:r>
          </a:p>
          <a:p>
            <a:pPr lvl="1"/>
            <a:r>
              <a:rPr lang="en-US" dirty="0"/>
              <a:t>Regulated as a dietary supplement by the FDA</a:t>
            </a:r>
          </a:p>
          <a:p>
            <a:pPr lvl="1"/>
            <a:r>
              <a:rPr lang="en-US" dirty="0"/>
              <a:t>Not considered a controlled substance by the DEA</a:t>
            </a:r>
          </a:p>
          <a:p>
            <a:pPr lvl="2"/>
            <a:r>
              <a:rPr lang="en-US" dirty="0"/>
              <a:t>Federally listed as a “drug of concern”</a:t>
            </a:r>
          </a:p>
          <a:p>
            <a:pPr lvl="2"/>
            <a:r>
              <a:rPr lang="en-US" dirty="0"/>
              <a:t>Several states have listed as a controlled substance</a:t>
            </a:r>
          </a:p>
          <a:p>
            <a:r>
              <a:rPr lang="en-US" dirty="0"/>
              <a:t>Patchwork of state and local bans ineffective at restricting access</a:t>
            </a:r>
          </a:p>
          <a:p>
            <a:pPr lvl="1"/>
            <a:r>
              <a:rPr lang="en-US" dirty="0"/>
              <a:t>Vendors do not abide by bans</a:t>
            </a:r>
          </a:p>
          <a:p>
            <a:r>
              <a:rPr lang="en-US" dirty="0"/>
              <a:t>Illegal in Southeast Asia and Malaysia</a:t>
            </a:r>
          </a:p>
        </p:txBody>
      </p:sp>
      <p:pic>
        <p:nvPicPr>
          <p:cNvPr id="4098" name="Picture 2" descr="Kratom | Utah Department of Agriculture and Foo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0489" y="5520416"/>
            <a:ext cx="7607808"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55779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Ways Kratom Is Used</a:t>
            </a:r>
          </a:p>
        </p:txBody>
      </p:sp>
      <p:sp>
        <p:nvSpPr>
          <p:cNvPr id="3" name="Content Placeholder 2"/>
          <p:cNvSpPr>
            <a:spLocks noGrp="1"/>
          </p:cNvSpPr>
          <p:nvPr>
            <p:ph sz="half" idx="1"/>
          </p:nvPr>
        </p:nvSpPr>
        <p:spPr>
          <a:xfrm>
            <a:off x="5011467" y="1883566"/>
            <a:ext cx="4038600" cy="4407408"/>
          </a:xfrm>
        </p:spPr>
        <p:txBody>
          <a:bodyPr>
            <a:normAutofit fontScale="77500" lnSpcReduction="20000"/>
          </a:bodyPr>
          <a:lstStyle/>
          <a:p>
            <a:r>
              <a:rPr lang="en-US" dirty="0"/>
              <a:t>Chew leaves</a:t>
            </a:r>
          </a:p>
          <a:p>
            <a:r>
              <a:rPr lang="en-US" dirty="0"/>
              <a:t>Tea (brewed from leaves)</a:t>
            </a:r>
          </a:p>
          <a:p>
            <a:r>
              <a:rPr lang="en-US" dirty="0"/>
              <a:t>Powder made of dried leaves</a:t>
            </a:r>
          </a:p>
          <a:p>
            <a:pPr lvl="1"/>
            <a:r>
              <a:rPr lang="en-US" dirty="0"/>
              <a:t>Powder in capsules</a:t>
            </a:r>
          </a:p>
          <a:p>
            <a:pPr lvl="1"/>
            <a:r>
              <a:rPr lang="en-US" dirty="0"/>
              <a:t>Mix into food</a:t>
            </a:r>
          </a:p>
          <a:p>
            <a:r>
              <a:rPr lang="en-US" dirty="0"/>
              <a:t>Gum or extract</a:t>
            </a:r>
          </a:p>
          <a:p>
            <a:pPr lvl="1"/>
            <a:r>
              <a:rPr lang="en-US" dirty="0"/>
              <a:t>Put into ‘gummies’</a:t>
            </a:r>
          </a:p>
          <a:p>
            <a:pPr lvl="1"/>
            <a:r>
              <a:rPr lang="en-US" dirty="0"/>
              <a:t>Newer extracts more potent</a:t>
            </a:r>
          </a:p>
          <a:p>
            <a:r>
              <a:rPr lang="en-US" dirty="0"/>
              <a:t>Smoke leaves</a:t>
            </a:r>
          </a:p>
          <a:p>
            <a:endParaRPr lang="en-US" dirty="0"/>
          </a:p>
        </p:txBody>
      </p:sp>
      <p:pic>
        <p:nvPicPr>
          <p:cNvPr id="3074" name="Picture 2" descr="What Is Kratom and Should It Be Regulated | Healthiest Communities | US New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049" y="2464573"/>
            <a:ext cx="4830418"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88308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6AC6A-155C-452B-A591-5E0B91903EAC}"/>
              </a:ext>
            </a:extLst>
          </p:cNvPr>
          <p:cNvSpPr>
            <a:spLocks noGrp="1"/>
          </p:cNvSpPr>
          <p:nvPr>
            <p:ph type="title"/>
          </p:nvPr>
        </p:nvSpPr>
        <p:spPr/>
        <p:txBody>
          <a:bodyPr/>
          <a:lstStyle/>
          <a:p>
            <a:r>
              <a:rPr lang="en-US" dirty="0"/>
              <a:t>Disclosure to Learners</a:t>
            </a:r>
          </a:p>
        </p:txBody>
      </p:sp>
      <p:sp>
        <p:nvSpPr>
          <p:cNvPr id="3" name="Text Placeholder 2">
            <a:extLst>
              <a:ext uri="{FF2B5EF4-FFF2-40B4-BE49-F238E27FC236}">
                <a16:creationId xmlns:a16="http://schemas.microsoft.com/office/drawing/2014/main" id="{75E2845A-EF74-496A-BB22-37F68516BA94}"/>
              </a:ext>
            </a:extLst>
          </p:cNvPr>
          <p:cNvSpPr>
            <a:spLocks noGrp="1"/>
          </p:cNvSpPr>
          <p:nvPr>
            <p:ph type="body" idx="1"/>
          </p:nvPr>
        </p:nvSpPr>
        <p:spPr>
          <a:xfrm>
            <a:off x="628650" y="3772957"/>
            <a:ext cx="7886700" cy="1528547"/>
          </a:xfrm>
        </p:spPr>
        <p:txBody>
          <a:bodyPr>
            <a:normAutofit/>
          </a:bodyPr>
          <a:lstStyle/>
          <a:p>
            <a:pPr>
              <a:lnSpc>
                <a:spcPct val="80000"/>
              </a:lnSpc>
              <a:spcBef>
                <a:spcPts val="450"/>
              </a:spcBef>
            </a:pPr>
            <a:r>
              <a:rPr lang="en-US" sz="2100" dirty="0"/>
              <a:t>2026 Texas Council Conference</a:t>
            </a:r>
          </a:p>
          <a:p>
            <a:pPr>
              <a:lnSpc>
                <a:spcPct val="80000"/>
              </a:lnSpc>
              <a:spcBef>
                <a:spcPts val="450"/>
              </a:spcBef>
            </a:pPr>
            <a:endParaRPr lang="en-US" sz="2100" dirty="0"/>
          </a:p>
          <a:p>
            <a:pPr>
              <a:lnSpc>
                <a:spcPct val="80000"/>
              </a:lnSpc>
              <a:spcBef>
                <a:spcPts val="450"/>
              </a:spcBef>
            </a:pPr>
            <a:r>
              <a:rPr lang="en-US" sz="2100" dirty="0"/>
              <a:t>June 10-12, 2026</a:t>
            </a:r>
          </a:p>
        </p:txBody>
      </p:sp>
    </p:spTree>
    <p:extLst>
      <p:ext uri="{BB962C8B-B14F-4D97-AF65-F5344CB8AC3E}">
        <p14:creationId xmlns:p14="http://schemas.microsoft.com/office/powerpoint/2010/main" val="867799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effects</a:t>
            </a:r>
          </a:p>
        </p:txBody>
      </p:sp>
      <p:sp>
        <p:nvSpPr>
          <p:cNvPr id="3" name="Content Placeholder 2"/>
          <p:cNvSpPr>
            <a:spLocks noGrp="1"/>
          </p:cNvSpPr>
          <p:nvPr>
            <p:ph sz="half" idx="1"/>
          </p:nvPr>
        </p:nvSpPr>
        <p:spPr>
          <a:xfrm>
            <a:off x="426127" y="1719071"/>
            <a:ext cx="5055723" cy="4407408"/>
          </a:xfrm>
        </p:spPr>
        <p:txBody>
          <a:bodyPr>
            <a:normAutofit fontScale="70000" lnSpcReduction="20000"/>
          </a:bodyPr>
          <a:lstStyle/>
          <a:p>
            <a:r>
              <a:rPr lang="en-US" dirty="0"/>
              <a:t>Agitation</a:t>
            </a:r>
          </a:p>
          <a:p>
            <a:r>
              <a:rPr lang="en-US" dirty="0"/>
              <a:t>Altered mental status (confusion)</a:t>
            </a:r>
          </a:p>
          <a:p>
            <a:r>
              <a:rPr lang="en-US" dirty="0"/>
              <a:t>Tachycardia (rapid heart rate) or abnormal heart rhythms</a:t>
            </a:r>
          </a:p>
          <a:p>
            <a:r>
              <a:rPr lang="en-US" dirty="0"/>
              <a:t>Sedation, coma</a:t>
            </a:r>
          </a:p>
          <a:p>
            <a:r>
              <a:rPr lang="en-US" dirty="0"/>
              <a:t>Tolerance</a:t>
            </a:r>
          </a:p>
          <a:p>
            <a:r>
              <a:rPr lang="en-US" dirty="0"/>
              <a:t>Withdrawal syndrome</a:t>
            </a:r>
          </a:p>
          <a:p>
            <a:r>
              <a:rPr lang="en-US" dirty="0"/>
              <a:t>Liver damage</a:t>
            </a:r>
          </a:p>
          <a:p>
            <a:r>
              <a:rPr lang="en-US" dirty="0"/>
              <a:t>Seizures</a:t>
            </a:r>
          </a:p>
          <a:p>
            <a:r>
              <a:rPr lang="en-US" dirty="0"/>
              <a:t>Death</a:t>
            </a:r>
          </a:p>
          <a:p>
            <a:pPr lvl="1"/>
            <a:r>
              <a:rPr lang="en-US" dirty="0"/>
              <a:t>May also be from other compounds combined with kratom</a:t>
            </a:r>
          </a:p>
        </p:txBody>
      </p:sp>
      <p:pic>
        <p:nvPicPr>
          <p:cNvPr id="2050" name="Picture 2" descr="What are the signs someone has a problem with kr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117" y="4260341"/>
            <a:ext cx="329184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ratom: Myths, Effects, Risks, and How to Get Hel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3177" y="1792986"/>
            <a:ext cx="2331720" cy="2331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274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Kratom</a:t>
            </a:r>
            <a:r>
              <a:rPr lang="en-US" dirty="0"/>
              <a:t> withdrawal</a:t>
            </a:r>
          </a:p>
        </p:txBody>
      </p:sp>
      <p:sp>
        <p:nvSpPr>
          <p:cNvPr id="3" name="Content Placeholder 2"/>
          <p:cNvSpPr>
            <a:spLocks noGrp="1"/>
          </p:cNvSpPr>
          <p:nvPr>
            <p:ph sz="half" idx="1"/>
          </p:nvPr>
        </p:nvSpPr>
        <p:spPr/>
        <p:txBody>
          <a:bodyPr>
            <a:normAutofit fontScale="85000" lnSpcReduction="20000"/>
          </a:bodyPr>
          <a:lstStyle/>
          <a:p>
            <a:endParaRPr lang="en-US" dirty="0"/>
          </a:p>
        </p:txBody>
      </p:sp>
      <p:sp>
        <p:nvSpPr>
          <p:cNvPr id="6" name="Content Placeholder 5">
            <a:extLst>
              <a:ext uri="{FF2B5EF4-FFF2-40B4-BE49-F238E27FC236}">
                <a16:creationId xmlns:a16="http://schemas.microsoft.com/office/drawing/2014/main" id="{972815D0-EB83-4889-BED1-D2DE7E310FB3}"/>
              </a:ext>
            </a:extLst>
          </p:cNvPr>
          <p:cNvSpPr>
            <a:spLocks noGrp="1"/>
          </p:cNvSpPr>
          <p:nvPr>
            <p:ph sz="half" idx="2"/>
          </p:nvPr>
        </p:nvSpPr>
        <p:spPr/>
        <p:txBody>
          <a:bodyPr>
            <a:normAutofit fontScale="85000" lnSpcReduction="20000"/>
          </a:bodyPr>
          <a:lstStyle/>
          <a:p>
            <a:r>
              <a:rPr lang="en-US" dirty="0"/>
              <a:t>Similar to opioid withdrawal</a:t>
            </a:r>
          </a:p>
          <a:p>
            <a:r>
              <a:rPr lang="en-US" dirty="0"/>
              <a:t>Mostly subjective symptoms</a:t>
            </a:r>
          </a:p>
          <a:p>
            <a:pPr lvl="1"/>
            <a:r>
              <a:rPr lang="en-US" dirty="0"/>
              <a:t>Chills</a:t>
            </a:r>
          </a:p>
          <a:p>
            <a:pPr lvl="1"/>
            <a:r>
              <a:rPr lang="en-US" dirty="0"/>
              <a:t>Nausea/vomiting/diarrhea</a:t>
            </a:r>
          </a:p>
          <a:p>
            <a:pPr lvl="1"/>
            <a:r>
              <a:rPr lang="en-US" dirty="0"/>
              <a:t>Myalgia</a:t>
            </a:r>
          </a:p>
          <a:p>
            <a:pPr lvl="1"/>
            <a:r>
              <a:rPr lang="en-US" dirty="0"/>
              <a:t>Rhinorrhea</a:t>
            </a:r>
          </a:p>
          <a:p>
            <a:pPr lvl="1"/>
            <a:r>
              <a:rPr lang="en-US" dirty="0"/>
              <a:t>Anxiety and restlessness</a:t>
            </a:r>
          </a:p>
          <a:p>
            <a:r>
              <a:rPr lang="en-US" dirty="0"/>
              <a:t>May persist longer than typical opioid withdrawal (up to 3 months)</a:t>
            </a:r>
          </a:p>
          <a:p>
            <a:endParaRPr lang="en-US" dirty="0"/>
          </a:p>
        </p:txBody>
      </p:sp>
      <p:pic>
        <p:nvPicPr>
          <p:cNvPr id="10244" name="Picture 4" descr="Symptoms of Kratom Withdrawal Recovery First Treatment Center">
            <a:extLst>
              <a:ext uri="{FF2B5EF4-FFF2-40B4-BE49-F238E27FC236}">
                <a16:creationId xmlns:a16="http://schemas.microsoft.com/office/drawing/2014/main" id="{12F4229D-F378-4294-BFDD-B71770DF2D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640" y="2330355"/>
            <a:ext cx="4380360" cy="292608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Overcoming Kratom Withdrawal Symptoms - Eleanor Health">
            <a:extLst>
              <a:ext uri="{FF2B5EF4-FFF2-40B4-BE49-F238E27FC236}">
                <a16:creationId xmlns:a16="http://schemas.microsoft.com/office/drawing/2014/main" id="{0E8C5660-5759-489E-A160-D465780BA51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197208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0260"/>
          </a:xfrm>
        </p:spPr>
        <p:txBody>
          <a:bodyPr>
            <a:normAutofit/>
          </a:bodyPr>
          <a:lstStyle/>
          <a:p>
            <a:r>
              <a:rPr lang="en-US" dirty="0"/>
              <a:t>What are Synthetic Cannabinoids?</a:t>
            </a:r>
          </a:p>
        </p:txBody>
      </p:sp>
      <p:sp>
        <p:nvSpPr>
          <p:cNvPr id="5" name="Content Placeholder 4"/>
          <p:cNvSpPr>
            <a:spLocks noGrp="1"/>
          </p:cNvSpPr>
          <p:nvPr>
            <p:ph sz="half" idx="2"/>
          </p:nvPr>
        </p:nvSpPr>
        <p:spPr>
          <a:xfrm>
            <a:off x="788670" y="1828800"/>
            <a:ext cx="4286250" cy="3920490"/>
          </a:xfrm>
        </p:spPr>
        <p:txBody>
          <a:bodyPr>
            <a:normAutofit fontScale="92500" lnSpcReduction="20000"/>
          </a:bodyPr>
          <a:lstStyle/>
          <a:p>
            <a:pPr marL="342900" indent="-342900"/>
            <a:r>
              <a:rPr lang="en-US" dirty="0"/>
              <a:t>Street ‘brand’ names</a:t>
            </a:r>
          </a:p>
          <a:p>
            <a:pPr marL="642938" lvl="1" indent="-342900"/>
            <a:r>
              <a:rPr lang="en-US" dirty="0"/>
              <a:t>K2, Spice, Kush</a:t>
            </a:r>
          </a:p>
          <a:p>
            <a:pPr marL="342900" indent="-342900"/>
            <a:r>
              <a:rPr lang="en-US" dirty="0"/>
              <a:t>Similar to cannabis</a:t>
            </a:r>
          </a:p>
          <a:p>
            <a:pPr marL="589788" lvl="1" indent="-342900"/>
            <a:r>
              <a:rPr lang="en-US" dirty="0"/>
              <a:t>More severe medical and psychiatric effects than cannabis products</a:t>
            </a:r>
          </a:p>
          <a:p>
            <a:pPr marL="342900" indent="-342900"/>
            <a:r>
              <a:rPr lang="en-US" dirty="0"/>
              <a:t>Also known as</a:t>
            </a:r>
          </a:p>
          <a:p>
            <a:pPr marL="642938" lvl="1" indent="-342900"/>
            <a:r>
              <a:rPr lang="en-US" dirty="0"/>
              <a:t>Fake weed</a:t>
            </a:r>
          </a:p>
          <a:p>
            <a:pPr marL="642938" lvl="1" indent="-342900"/>
            <a:r>
              <a:rPr lang="en-US" dirty="0"/>
              <a:t>Legal high</a:t>
            </a:r>
          </a:p>
          <a:p>
            <a:pPr marL="342900" indent="-342900"/>
            <a:r>
              <a:rPr lang="en-US" dirty="0"/>
              <a:t>Often sold as “potpourri”</a:t>
            </a:r>
          </a:p>
        </p:txBody>
      </p:sp>
      <p:pic>
        <p:nvPicPr>
          <p:cNvPr id="2050" name="Picture 2" descr="http://www.wgal.com/image/view/-/21815526/medRes/2/-/maxh/480/maxw/640/-/dm7x0iz/-/Synthetic-marijuana-and-bath-salts-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6650" r="14272"/>
          <a:stretch/>
        </p:blipFill>
        <p:spPr bwMode="auto">
          <a:xfrm>
            <a:off x="4864345" y="3871604"/>
            <a:ext cx="3985024" cy="28346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Spice image audry love "/>
          <p:cNvPicPr>
            <a:picLocks noChangeAspect="1" noChangeArrowheads="1"/>
          </p:cNvPicPr>
          <p:nvPr/>
        </p:nvPicPr>
        <p:blipFill>
          <a:blip r:embed="rId4"/>
          <a:srcRect/>
          <a:stretch>
            <a:fillRect/>
          </a:stretch>
        </p:blipFill>
        <p:spPr bwMode="auto">
          <a:xfrm>
            <a:off x="4668078" y="1369290"/>
            <a:ext cx="3311907" cy="2651760"/>
          </a:xfrm>
          <a:prstGeom prst="rect">
            <a:avLst/>
          </a:prstGeom>
          <a:noFill/>
          <a:ln w="9525">
            <a:noFill/>
            <a:miter lim="800000"/>
            <a:headEnd/>
            <a:tailEnd/>
          </a:ln>
        </p:spPr>
      </p:pic>
    </p:spTree>
    <p:extLst>
      <p:ext uri="{BB962C8B-B14F-4D97-AF65-F5344CB8AC3E}">
        <p14:creationId xmlns:p14="http://schemas.microsoft.com/office/powerpoint/2010/main" val="4634330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4430"/>
          </a:xfrm>
        </p:spPr>
        <p:txBody>
          <a:bodyPr/>
          <a:lstStyle/>
          <a:p>
            <a:r>
              <a:rPr lang="en-US" dirty="0"/>
              <a:t>Pharmacology</a:t>
            </a:r>
          </a:p>
        </p:txBody>
      </p:sp>
      <p:sp>
        <p:nvSpPr>
          <p:cNvPr id="3" name="Text Placeholder 2"/>
          <p:cNvSpPr>
            <a:spLocks noGrp="1"/>
          </p:cNvSpPr>
          <p:nvPr>
            <p:ph sz="half" idx="1"/>
          </p:nvPr>
        </p:nvSpPr>
        <p:spPr>
          <a:xfrm>
            <a:off x="4101672" y="1523999"/>
            <a:ext cx="4850237" cy="5234609"/>
          </a:xfrm>
        </p:spPr>
        <p:txBody>
          <a:bodyPr>
            <a:normAutofit/>
          </a:bodyPr>
          <a:lstStyle/>
          <a:p>
            <a:pPr marL="257175" lvl="1" indent="-257175"/>
            <a:r>
              <a:rPr lang="en-US" dirty="0"/>
              <a:t>Synthetic derivatives of tetrahydrocannabinol (THC)</a:t>
            </a:r>
          </a:p>
          <a:p>
            <a:pPr marL="557213" lvl="2" indent="-257175"/>
            <a:r>
              <a:rPr lang="en-US" dirty="0"/>
              <a:t>10-200x greater potency than THC</a:t>
            </a:r>
          </a:p>
          <a:p>
            <a:pPr marL="557213" lvl="2" indent="-257175"/>
            <a:r>
              <a:rPr lang="en-US" dirty="0"/>
              <a:t>Work on CB receptors throughout human body as full agonists</a:t>
            </a:r>
            <a:endParaRPr lang="en-US" sz="1800" dirty="0"/>
          </a:p>
          <a:p>
            <a:pPr marL="257175" lvl="1" indent="-257175"/>
            <a:r>
              <a:rPr lang="en-US" dirty="0"/>
              <a:t>Originally synthesized for research purposes in different university laboratories</a:t>
            </a:r>
          </a:p>
          <a:p>
            <a:pPr marL="257175" lvl="1" indent="-257175"/>
            <a:r>
              <a:rPr lang="en-US" dirty="0"/>
              <a:t>Largest and most structurally diverse category of new psychoactive substances (NPS)</a:t>
            </a:r>
          </a:p>
          <a:p>
            <a:pPr marL="476621" lvl="2" indent="-257175"/>
            <a:r>
              <a:rPr lang="en-US" dirty="0"/>
              <a:t>280 compounds identified to date</a:t>
            </a:r>
          </a:p>
          <a:p>
            <a:endParaRPr lang="en-US" dirty="0"/>
          </a:p>
        </p:txBody>
      </p:sp>
      <p:pic>
        <p:nvPicPr>
          <p:cNvPr id="1026" name="Picture 2" descr="http://www.degruyter.com/view/j/labm.2013.37.issue-4/labmed-2012-0059/graphic/labmed-2012-0059_fig1.jpg"/>
          <p:cNvPicPr>
            <a:picLocks noChangeAspect="1" noChangeArrowheads="1"/>
          </p:cNvPicPr>
          <p:nvPr/>
        </p:nvPicPr>
        <p:blipFill rotWithShape="1">
          <a:blip r:embed="rId2">
            <a:extLst>
              <a:ext uri="{28A0092B-C50C-407E-A947-70E740481C1C}">
                <a14:useLocalDpi xmlns:a14="http://schemas.microsoft.com/office/drawing/2010/main" val="0"/>
              </a:ext>
            </a:extLst>
          </a:blip>
          <a:srcRect b="33472"/>
          <a:stretch/>
        </p:blipFill>
        <p:spPr bwMode="auto">
          <a:xfrm>
            <a:off x="192091" y="1771650"/>
            <a:ext cx="3444668" cy="18516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w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26" y="3782989"/>
            <a:ext cx="3388357" cy="1988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47208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clinical effects</a:t>
            </a:r>
          </a:p>
        </p:txBody>
      </p:sp>
      <p:sp>
        <p:nvSpPr>
          <p:cNvPr id="4" name="Content Placeholder 3"/>
          <p:cNvSpPr>
            <a:spLocks noGrp="1"/>
          </p:cNvSpPr>
          <p:nvPr>
            <p:ph sz="quarter" idx="10"/>
          </p:nvPr>
        </p:nvSpPr>
        <p:spPr/>
        <p:txBody>
          <a:bodyPr/>
          <a:lstStyle/>
          <a:p>
            <a:r>
              <a:rPr lang="en-US" dirty="0"/>
              <a:t>Growing prevalence of adverse effects</a:t>
            </a:r>
          </a:p>
          <a:p>
            <a:r>
              <a:rPr lang="en-US" dirty="0"/>
              <a:t>30x more likely to go to ED than cannabis users</a:t>
            </a:r>
          </a:p>
          <a:p>
            <a:r>
              <a:rPr lang="en-US" dirty="0"/>
              <a:t>1</a:t>
            </a:r>
            <a:r>
              <a:rPr lang="en-US" baseline="30000" dirty="0"/>
              <a:t>st</a:t>
            </a:r>
            <a:r>
              <a:rPr lang="en-US" dirty="0"/>
              <a:t> generation: cannabis-like unwanted effects</a:t>
            </a:r>
          </a:p>
          <a:p>
            <a:r>
              <a:rPr lang="en-US" dirty="0"/>
              <a:t>2</a:t>
            </a:r>
            <a:r>
              <a:rPr lang="en-US" baseline="30000" dirty="0"/>
              <a:t>nd</a:t>
            </a:r>
            <a:r>
              <a:rPr lang="en-US" dirty="0"/>
              <a:t> generation: cardiovascular stimulant-like toxicity</a:t>
            </a:r>
          </a:p>
          <a:p>
            <a:r>
              <a:rPr lang="en-US" dirty="0"/>
              <a:t>3</a:t>
            </a:r>
            <a:r>
              <a:rPr lang="en-US" baseline="30000" dirty="0"/>
              <a:t>rd</a:t>
            </a:r>
            <a:r>
              <a:rPr lang="en-US" dirty="0"/>
              <a:t> generation: neurological toxicity</a:t>
            </a:r>
          </a:p>
          <a:p>
            <a:pPr lvl="1"/>
            <a:r>
              <a:rPr lang="en-US" dirty="0"/>
              <a:t>Seizures</a:t>
            </a:r>
          </a:p>
          <a:p>
            <a:pPr lvl="1"/>
            <a:r>
              <a:rPr lang="en-US" dirty="0"/>
              <a:t>Psychosis</a:t>
            </a:r>
          </a:p>
          <a:p>
            <a:pPr marL="0" indent="0">
              <a:buNone/>
            </a:pPr>
            <a:endParaRPr lang="en-US" dirty="0"/>
          </a:p>
        </p:txBody>
      </p:sp>
      <p:pic>
        <p:nvPicPr>
          <p:cNvPr id="7" name="Picture 2" descr="Image result for synthetic cannabinoids"/>
          <p:cNvPicPr>
            <a:picLocks noChangeAspect="1" noChangeArrowheads="1"/>
          </p:cNvPicPr>
          <p:nvPr/>
        </p:nvPicPr>
        <p:blipFill rotWithShape="1">
          <a:blip r:embed="rId2">
            <a:extLst>
              <a:ext uri="{28A0092B-C50C-407E-A947-70E740481C1C}">
                <a14:useLocalDpi xmlns:a14="http://schemas.microsoft.com/office/drawing/2010/main" val="0"/>
              </a:ext>
            </a:extLst>
          </a:blip>
          <a:srcRect l="4000" r="10667"/>
          <a:stretch/>
        </p:blipFill>
        <p:spPr bwMode="auto">
          <a:xfrm>
            <a:off x="5657850" y="4572000"/>
            <a:ext cx="3116533"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04124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Fentanyl analogs</a:t>
            </a:r>
            <a:endParaRPr lang="en-US" dirty="0"/>
          </a:p>
        </p:txBody>
      </p:sp>
      <p:sp>
        <p:nvSpPr>
          <p:cNvPr id="3" name="Content Placeholder 2"/>
          <p:cNvSpPr>
            <a:spLocks noGrp="1"/>
          </p:cNvSpPr>
          <p:nvPr>
            <p:ph sz="half" idx="1"/>
          </p:nvPr>
        </p:nvSpPr>
        <p:spPr>
          <a:xfrm>
            <a:off x="628650" y="1564367"/>
            <a:ext cx="3886200" cy="4695945"/>
          </a:xfrm>
        </p:spPr>
        <p:txBody>
          <a:bodyPr>
            <a:normAutofit fontScale="70000" lnSpcReduction="20000"/>
          </a:bodyPr>
          <a:lstStyle/>
          <a:p>
            <a:r>
              <a:rPr lang="en-US" sz="3800" dirty="0"/>
              <a:t>Pharmaceutical </a:t>
            </a:r>
            <a:r>
              <a:rPr lang="en-US" sz="3800" dirty="0" err="1"/>
              <a:t>fentanyls</a:t>
            </a:r>
            <a:endParaRPr lang="en-US" sz="3800" dirty="0"/>
          </a:p>
          <a:p>
            <a:pPr lvl="1"/>
            <a:r>
              <a:rPr lang="en-US" sz="2900" dirty="0"/>
              <a:t>50x more potent than heroin</a:t>
            </a:r>
          </a:p>
          <a:p>
            <a:pPr lvl="1"/>
            <a:r>
              <a:rPr lang="en-US" sz="2900" dirty="0"/>
              <a:t>Prescription painkiller &amp; anesthetic induction</a:t>
            </a:r>
          </a:p>
          <a:p>
            <a:pPr lvl="1"/>
            <a:r>
              <a:rPr lang="en-US" sz="2900" dirty="0"/>
              <a:t>Commercially available</a:t>
            </a:r>
          </a:p>
          <a:p>
            <a:pPr lvl="2"/>
            <a:r>
              <a:rPr lang="en-US" sz="2900" dirty="0"/>
              <a:t>Fentanyl</a:t>
            </a:r>
          </a:p>
          <a:p>
            <a:pPr lvl="2"/>
            <a:r>
              <a:rPr lang="en-US" sz="2900" dirty="0" err="1"/>
              <a:t>Sufentanyl</a:t>
            </a:r>
            <a:endParaRPr lang="en-US" sz="2900" dirty="0"/>
          </a:p>
          <a:p>
            <a:pPr lvl="2"/>
            <a:r>
              <a:rPr lang="en-US" sz="2900" dirty="0" err="1"/>
              <a:t>Remifentanyl</a:t>
            </a:r>
            <a:endParaRPr lang="en-US" sz="2900" dirty="0"/>
          </a:p>
          <a:p>
            <a:pPr lvl="2"/>
            <a:r>
              <a:rPr lang="en-US" sz="2900" dirty="0" err="1"/>
              <a:t>Alfentanyl</a:t>
            </a:r>
            <a:endParaRPr lang="en-US" sz="2900" dirty="0"/>
          </a:p>
          <a:p>
            <a:endParaRPr lang="en-US" dirty="0"/>
          </a:p>
        </p:txBody>
      </p:sp>
      <p:sp>
        <p:nvSpPr>
          <p:cNvPr id="4" name="Content Placeholder 3"/>
          <p:cNvSpPr>
            <a:spLocks noGrp="1"/>
          </p:cNvSpPr>
          <p:nvPr>
            <p:ph sz="half" idx="2"/>
          </p:nvPr>
        </p:nvSpPr>
        <p:spPr>
          <a:xfrm>
            <a:off x="4572000" y="1564367"/>
            <a:ext cx="3886200" cy="5078338"/>
          </a:xfrm>
        </p:spPr>
        <p:txBody>
          <a:bodyPr>
            <a:normAutofit fontScale="70000" lnSpcReduction="20000"/>
          </a:bodyPr>
          <a:lstStyle/>
          <a:p>
            <a:r>
              <a:rPr lang="en-US" sz="3400" dirty="0"/>
              <a:t>Non-pharmaceutical fentanyl analogs</a:t>
            </a:r>
          </a:p>
          <a:p>
            <a:pPr lvl="1"/>
            <a:r>
              <a:rPr lang="en-US" sz="2600" dirty="0" err="1"/>
              <a:t>Carfentanil</a:t>
            </a:r>
            <a:endParaRPr lang="en-US" sz="2600" dirty="0"/>
          </a:p>
          <a:p>
            <a:pPr lvl="2"/>
            <a:r>
              <a:rPr lang="en-US" sz="2600" dirty="0"/>
              <a:t>100 times more potent than fentanyl</a:t>
            </a:r>
          </a:p>
          <a:p>
            <a:pPr lvl="2"/>
            <a:r>
              <a:rPr lang="en-US" sz="2600" dirty="0"/>
              <a:t>Elephant tranquilizer</a:t>
            </a:r>
          </a:p>
          <a:p>
            <a:pPr lvl="1"/>
            <a:r>
              <a:rPr lang="en-US" sz="2600" dirty="0"/>
              <a:t>U-47700 (“Pink”)</a:t>
            </a:r>
          </a:p>
          <a:p>
            <a:pPr lvl="2"/>
            <a:r>
              <a:rPr lang="en-US" sz="2600" dirty="0"/>
              <a:t>Research compound, not used medically</a:t>
            </a:r>
          </a:p>
          <a:p>
            <a:pPr lvl="2"/>
            <a:r>
              <a:rPr lang="en-US" sz="2600" dirty="0"/>
              <a:t>DEA Schedule I in 2016</a:t>
            </a:r>
          </a:p>
          <a:p>
            <a:pPr lvl="1"/>
            <a:r>
              <a:rPr lang="en-US" sz="2600" dirty="0"/>
              <a:t>Others</a:t>
            </a:r>
          </a:p>
          <a:p>
            <a:pPr lvl="2"/>
            <a:r>
              <a:rPr lang="en-US" sz="2600" dirty="0" err="1"/>
              <a:t>Ocfentanyl</a:t>
            </a:r>
            <a:endParaRPr lang="en-US" sz="2600" dirty="0"/>
          </a:p>
          <a:p>
            <a:pPr lvl="2"/>
            <a:r>
              <a:rPr lang="en-US" sz="2600" dirty="0" err="1"/>
              <a:t>Butyrfentanyl</a:t>
            </a:r>
            <a:endParaRPr lang="en-US" sz="2600" dirty="0"/>
          </a:p>
          <a:p>
            <a:pPr lvl="2"/>
            <a:r>
              <a:rPr lang="en-US" sz="2600" dirty="0" err="1"/>
              <a:t>Furanylfentanyl</a:t>
            </a:r>
            <a:endParaRPr lang="en-US" sz="2600" dirty="0"/>
          </a:p>
          <a:p>
            <a:pPr lvl="2"/>
            <a:r>
              <a:rPr lang="en-US" sz="2600" dirty="0" err="1"/>
              <a:t>Acetylfentanyl</a:t>
            </a:r>
            <a:endParaRPr lang="en-US" sz="2600" dirty="0"/>
          </a:p>
          <a:p>
            <a:endParaRPr lang="en-US" dirty="0"/>
          </a:p>
        </p:txBody>
      </p:sp>
      <p:pic>
        <p:nvPicPr>
          <p:cNvPr id="5" name="Picture 2" descr="Image result for fentany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05" t="10642" b="2379"/>
          <a:stretch/>
        </p:blipFill>
        <p:spPr bwMode="auto">
          <a:xfrm>
            <a:off x="2692704" y="5164184"/>
            <a:ext cx="2473819" cy="1554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005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Synthetic Opioids</a:t>
            </a:r>
            <a:endParaRPr lang="en-US" dirty="0"/>
          </a:p>
        </p:txBody>
      </p:sp>
      <p:sp>
        <p:nvSpPr>
          <p:cNvPr id="3" name="Content Placeholder 2"/>
          <p:cNvSpPr>
            <a:spLocks noGrp="1"/>
          </p:cNvSpPr>
          <p:nvPr>
            <p:ph sz="half" idx="1"/>
          </p:nvPr>
        </p:nvSpPr>
        <p:spPr>
          <a:xfrm>
            <a:off x="488575" y="1664304"/>
            <a:ext cx="3904415" cy="4833257"/>
          </a:xfrm>
        </p:spPr>
        <p:txBody>
          <a:bodyPr>
            <a:normAutofit/>
          </a:bodyPr>
          <a:lstStyle/>
          <a:p>
            <a:r>
              <a:rPr lang="en-US" sz="1800" dirty="0">
                <a:sym typeface="Symbol"/>
              </a:rPr>
              <a:t>&gt;5000 deaths from fentanyl analogs since 2013</a:t>
            </a:r>
          </a:p>
          <a:p>
            <a:r>
              <a:rPr lang="en-US" sz="1800" dirty="0"/>
              <a:t>8 new fentanyl analogs detected in 2017</a:t>
            </a:r>
          </a:p>
          <a:p>
            <a:r>
              <a:rPr lang="en-US" sz="1800" dirty="0">
                <a:solidFill>
                  <a:srgbClr val="000000"/>
                </a:solidFill>
              </a:rPr>
              <a:t>The rate of drug overdose deaths involving synthetic opioids increased 22%, while the rate of deaths involving heroin declined 32% between 2020 and 2021</a:t>
            </a:r>
          </a:p>
          <a:p>
            <a:r>
              <a:rPr lang="en-US" sz="1800" dirty="0"/>
              <a:t>Opioid OD deaths have finally started to decline</a:t>
            </a:r>
          </a:p>
          <a:p>
            <a:pPr lvl="1"/>
            <a:r>
              <a:rPr lang="en-US" sz="1500" dirty="0"/>
              <a:t>Due to better treatment (naloxone rescue kits)</a:t>
            </a:r>
          </a:p>
          <a:p>
            <a:pPr lvl="1"/>
            <a:r>
              <a:rPr lang="en-US" sz="1500" dirty="0"/>
              <a:t>Opioid OD continue</a:t>
            </a:r>
            <a:endParaRPr lang="en-US" dirty="0"/>
          </a:p>
          <a:p>
            <a:endParaRPr lang="en-US" b="0" i="0" dirty="0">
              <a:solidFill>
                <a:srgbClr val="000000"/>
              </a:solidFill>
              <a:effectLst/>
              <a:latin typeface="Open Sans" panose="020B0606030504020204" pitchFamily="34" charset="0"/>
            </a:endParaRPr>
          </a:p>
          <a:p>
            <a:endParaRPr lang="en-US" dirty="0"/>
          </a:p>
        </p:txBody>
      </p:sp>
      <p:pic>
        <p:nvPicPr>
          <p:cNvPr id="5" name="Picture 2" descr="A Crisis Like No Other: Fentanyl in the United States | Geopolitical Monitor">
            <a:extLst>
              <a:ext uri="{FF2B5EF4-FFF2-40B4-BE49-F238E27FC236}">
                <a16:creationId xmlns:a16="http://schemas.microsoft.com/office/drawing/2014/main" id="{810AEF19-A0BC-1671-9BAC-F31CCF866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672" y="2582450"/>
            <a:ext cx="4996333"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4655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17DDD-0A2A-D5F6-0208-0CE5AE6548F5}"/>
              </a:ext>
            </a:extLst>
          </p:cNvPr>
          <p:cNvSpPr>
            <a:spLocks noGrp="1"/>
          </p:cNvSpPr>
          <p:nvPr>
            <p:ph type="title"/>
          </p:nvPr>
        </p:nvSpPr>
        <p:spPr/>
        <p:txBody>
          <a:bodyPr/>
          <a:lstStyle/>
          <a:p>
            <a:r>
              <a:rPr lang="en-US" dirty="0"/>
              <a:t>Synthetic opioids in other drugs</a:t>
            </a:r>
          </a:p>
        </p:txBody>
      </p:sp>
      <p:sp>
        <p:nvSpPr>
          <p:cNvPr id="3" name="Content Placeholder 2">
            <a:extLst>
              <a:ext uri="{FF2B5EF4-FFF2-40B4-BE49-F238E27FC236}">
                <a16:creationId xmlns:a16="http://schemas.microsoft.com/office/drawing/2014/main" id="{BAA19DC7-7BBC-C5B2-1CF0-61179ED884CD}"/>
              </a:ext>
            </a:extLst>
          </p:cNvPr>
          <p:cNvSpPr>
            <a:spLocks noGrp="1"/>
          </p:cNvSpPr>
          <p:nvPr>
            <p:ph sz="half" idx="1"/>
          </p:nvPr>
        </p:nvSpPr>
        <p:spPr/>
        <p:txBody>
          <a:bodyPr>
            <a:normAutofit fontScale="92500" lnSpcReduction="20000"/>
          </a:bodyPr>
          <a:lstStyle/>
          <a:p>
            <a:r>
              <a:rPr lang="en-US" dirty="0"/>
              <a:t>Case reports of fentanyl and other SO in a variety of substances besides heroin</a:t>
            </a:r>
          </a:p>
          <a:p>
            <a:pPr lvl="1"/>
            <a:r>
              <a:rPr lang="en-US" dirty="0"/>
              <a:t>Methamphetamine</a:t>
            </a:r>
          </a:p>
          <a:p>
            <a:pPr lvl="1"/>
            <a:r>
              <a:rPr lang="en-US" dirty="0"/>
              <a:t>Cocaine</a:t>
            </a:r>
          </a:p>
          <a:p>
            <a:pPr lvl="1"/>
            <a:r>
              <a:rPr lang="en-US" dirty="0"/>
              <a:t>Designer (counterfeit) benzodiazepines</a:t>
            </a:r>
          </a:p>
          <a:p>
            <a:r>
              <a:rPr lang="en-US" dirty="0"/>
              <a:t>No opioid tolerance, so a single SO dose can be deadly </a:t>
            </a:r>
          </a:p>
        </p:txBody>
      </p:sp>
      <p:sp>
        <p:nvSpPr>
          <p:cNvPr id="4" name="Content Placeholder 3">
            <a:extLst>
              <a:ext uri="{FF2B5EF4-FFF2-40B4-BE49-F238E27FC236}">
                <a16:creationId xmlns:a16="http://schemas.microsoft.com/office/drawing/2014/main" id="{5C865401-7B13-2A3D-31D5-BCD94045DBF9}"/>
              </a:ext>
            </a:extLst>
          </p:cNvPr>
          <p:cNvSpPr>
            <a:spLocks noGrp="1"/>
          </p:cNvSpPr>
          <p:nvPr>
            <p:ph sz="half" idx="2"/>
          </p:nvPr>
        </p:nvSpPr>
        <p:spPr/>
        <p:txBody>
          <a:bodyPr>
            <a:normAutofit fontScale="92500" lnSpcReduction="20000"/>
          </a:bodyPr>
          <a:lstStyle/>
          <a:p>
            <a:r>
              <a:rPr lang="en-US" dirty="0"/>
              <a:t>Limited epidemiologic data</a:t>
            </a:r>
          </a:p>
          <a:p>
            <a:pPr lvl="1"/>
            <a:r>
              <a:rPr lang="en-US" dirty="0"/>
              <a:t>Social media posts and rumors are not data</a:t>
            </a:r>
          </a:p>
          <a:p>
            <a:r>
              <a:rPr lang="en-US" dirty="0"/>
              <a:t>Safety first</a:t>
            </a:r>
          </a:p>
          <a:p>
            <a:pPr lvl="1"/>
            <a:r>
              <a:rPr lang="en-US" dirty="0"/>
              <a:t>Check heroin, stimulants, and pills for fentanyl</a:t>
            </a:r>
          </a:p>
          <a:p>
            <a:pPr lvl="1"/>
            <a:r>
              <a:rPr lang="en-US" dirty="0"/>
              <a:t>Don’t use alone</a:t>
            </a:r>
          </a:p>
          <a:p>
            <a:pPr lvl="1"/>
            <a:r>
              <a:rPr lang="en-US" dirty="0"/>
              <a:t>Start low, go slow</a:t>
            </a:r>
          </a:p>
          <a:p>
            <a:r>
              <a:rPr lang="en-US" dirty="0"/>
              <a:t>Test strips are illegal (paraphernalia) in Texas</a:t>
            </a:r>
          </a:p>
        </p:txBody>
      </p:sp>
      <p:sp>
        <p:nvSpPr>
          <p:cNvPr id="5" name="Slide Number Placeholder 4">
            <a:extLst>
              <a:ext uri="{FF2B5EF4-FFF2-40B4-BE49-F238E27FC236}">
                <a16:creationId xmlns:a16="http://schemas.microsoft.com/office/drawing/2014/main" id="{A4AF86F8-0D64-39B3-9E5B-3EBCE97773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C1D4A-E953-4B25-87C3-3B9902FD738A}"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spTree>
    <p:extLst>
      <p:ext uri="{BB962C8B-B14F-4D97-AF65-F5344CB8AC3E}">
        <p14:creationId xmlns:p14="http://schemas.microsoft.com/office/powerpoint/2010/main" val="5191737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0966-0795-4879-F50A-397F8CD621DF}"/>
              </a:ext>
            </a:extLst>
          </p:cNvPr>
          <p:cNvSpPr>
            <a:spLocks noGrp="1"/>
          </p:cNvSpPr>
          <p:nvPr>
            <p:ph type="title"/>
          </p:nvPr>
        </p:nvSpPr>
        <p:spPr/>
        <p:txBody>
          <a:bodyPr/>
          <a:lstStyle/>
          <a:p>
            <a:r>
              <a:rPr lang="en-US" dirty="0"/>
              <a:t>Xylazine</a:t>
            </a:r>
          </a:p>
        </p:txBody>
      </p:sp>
      <p:sp>
        <p:nvSpPr>
          <p:cNvPr id="3" name="Content Placeholder 2">
            <a:extLst>
              <a:ext uri="{FF2B5EF4-FFF2-40B4-BE49-F238E27FC236}">
                <a16:creationId xmlns:a16="http://schemas.microsoft.com/office/drawing/2014/main" id="{0EDECAEB-6D50-FE55-0BD8-22CEA0CCB908}"/>
              </a:ext>
            </a:extLst>
          </p:cNvPr>
          <p:cNvSpPr>
            <a:spLocks noGrp="1"/>
          </p:cNvSpPr>
          <p:nvPr>
            <p:ph sz="half" idx="1"/>
          </p:nvPr>
        </p:nvSpPr>
        <p:spPr/>
        <p:txBody>
          <a:bodyPr>
            <a:normAutofit fontScale="85000" lnSpcReduction="20000"/>
          </a:bodyPr>
          <a:lstStyle/>
          <a:p>
            <a:r>
              <a:rPr lang="en-US" dirty="0"/>
              <a:t>Slang name: “</a:t>
            </a:r>
            <a:r>
              <a:rPr lang="en-US" dirty="0" err="1"/>
              <a:t>tranq</a:t>
            </a:r>
            <a:r>
              <a:rPr lang="en-US" dirty="0"/>
              <a:t>”</a:t>
            </a:r>
          </a:p>
          <a:p>
            <a:r>
              <a:rPr lang="en-US" dirty="0"/>
              <a:t>Central alpha-2 adrenergic agonist</a:t>
            </a:r>
          </a:p>
          <a:p>
            <a:pPr lvl="1"/>
            <a:r>
              <a:rPr lang="en-US" dirty="0"/>
              <a:t>Similar to clonidine &amp; dexmedetomidine (</a:t>
            </a:r>
            <a:r>
              <a:rPr lang="en-US" dirty="0" err="1"/>
              <a:t>Precedex</a:t>
            </a:r>
            <a:r>
              <a:rPr lang="en-US" dirty="0"/>
              <a:t>)</a:t>
            </a:r>
          </a:p>
          <a:p>
            <a:r>
              <a:rPr lang="en-US" dirty="0"/>
              <a:t>FDA-approved for veterinary use</a:t>
            </a:r>
          </a:p>
          <a:p>
            <a:pPr lvl="1"/>
            <a:r>
              <a:rPr lang="en-US" dirty="0"/>
              <a:t>Large animal anesthesia or analgesia</a:t>
            </a:r>
          </a:p>
          <a:p>
            <a:pPr lvl="1"/>
            <a:r>
              <a:rPr lang="en-US" dirty="0"/>
              <a:t>Used with ketamine or barbiturates</a:t>
            </a:r>
          </a:p>
        </p:txBody>
      </p:sp>
      <p:sp>
        <p:nvSpPr>
          <p:cNvPr id="4" name="Content Placeholder 3">
            <a:extLst>
              <a:ext uri="{FF2B5EF4-FFF2-40B4-BE49-F238E27FC236}">
                <a16:creationId xmlns:a16="http://schemas.microsoft.com/office/drawing/2014/main" id="{B825B8AA-EF07-FADA-5C88-8614C49677BC}"/>
              </a:ext>
            </a:extLst>
          </p:cNvPr>
          <p:cNvSpPr>
            <a:spLocks noGrp="1"/>
          </p:cNvSpPr>
          <p:nvPr>
            <p:ph sz="half" idx="2"/>
          </p:nvPr>
        </p:nvSpPr>
        <p:spPr/>
        <p:txBody>
          <a:bodyPr>
            <a:normAutofit fontScale="85000" lnSpcReduction="20000"/>
          </a:bodyPr>
          <a:lstStyle/>
          <a:p>
            <a:r>
              <a:rPr lang="en-US" dirty="0"/>
              <a:t>Adulterant</a:t>
            </a:r>
          </a:p>
          <a:p>
            <a:pPr lvl="1"/>
            <a:r>
              <a:rPr lang="en-US" dirty="0"/>
              <a:t>Always found with fentanyl</a:t>
            </a:r>
          </a:p>
          <a:p>
            <a:pPr lvl="1"/>
            <a:r>
              <a:rPr lang="en-US" dirty="0"/>
              <a:t>Extend duration of euphoria</a:t>
            </a:r>
          </a:p>
          <a:p>
            <a:pPr lvl="1"/>
            <a:r>
              <a:rPr lang="en-US" dirty="0"/>
              <a:t>Cost-saving additive</a:t>
            </a:r>
          </a:p>
          <a:p>
            <a:r>
              <a:rPr lang="en-US" dirty="0"/>
              <a:t>Use intranasally or IV</a:t>
            </a:r>
          </a:p>
          <a:p>
            <a:pPr lvl="1"/>
            <a:r>
              <a:rPr lang="en-US" dirty="0"/>
              <a:t>Onset in 1-2 minutes</a:t>
            </a:r>
          </a:p>
          <a:p>
            <a:pPr lvl="1"/>
            <a:r>
              <a:rPr lang="en-US" dirty="0"/>
              <a:t>Duration of 4 hours</a:t>
            </a:r>
          </a:p>
          <a:p>
            <a:r>
              <a:rPr lang="en-US" dirty="0"/>
              <a:t>Wounds</a:t>
            </a:r>
          </a:p>
          <a:p>
            <a:pPr lvl="1"/>
            <a:r>
              <a:rPr lang="en-US" dirty="0"/>
              <a:t>Ulcerations on extremities</a:t>
            </a:r>
          </a:p>
          <a:p>
            <a:pPr lvl="1"/>
            <a:r>
              <a:rPr lang="en-US" dirty="0"/>
              <a:t>Geographic variability</a:t>
            </a:r>
          </a:p>
        </p:txBody>
      </p:sp>
      <p:sp>
        <p:nvSpPr>
          <p:cNvPr id="5" name="Slide Number Placeholder 4">
            <a:extLst>
              <a:ext uri="{FF2B5EF4-FFF2-40B4-BE49-F238E27FC236}">
                <a16:creationId xmlns:a16="http://schemas.microsoft.com/office/drawing/2014/main" id="{317E1597-B37D-4A9E-27FC-51DB955BBC2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C1D4A-E953-4B25-87C3-3B9902FD738A}"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spTree>
    <p:extLst>
      <p:ext uri="{BB962C8B-B14F-4D97-AF65-F5344CB8AC3E}">
        <p14:creationId xmlns:p14="http://schemas.microsoft.com/office/powerpoint/2010/main" val="123788322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sz="quarter" idx="13"/>
          </p:nvPr>
        </p:nvSpPr>
        <p:spPr>
          <a:xfrm>
            <a:off x="4648200" y="1447800"/>
            <a:ext cx="4038600" cy="5105400"/>
          </a:xfrm>
          <a:prstGeom prst="rect">
            <a:avLst/>
          </a:prstGeom>
        </p:spPr>
        <p:txBody>
          <a:bodyPr>
            <a:normAutofit/>
          </a:bodyPr>
          <a:lstStyle/>
          <a:p>
            <a:pPr>
              <a:lnSpc>
                <a:spcPct val="80000"/>
              </a:lnSpc>
            </a:pPr>
            <a:r>
              <a:rPr lang="en-US" sz="2800" dirty="0"/>
              <a:t>May present with complex clinical histories and symptoms</a:t>
            </a:r>
          </a:p>
          <a:p>
            <a:pPr lvl="1">
              <a:lnSpc>
                <a:spcPct val="80000"/>
              </a:lnSpc>
            </a:pPr>
            <a:r>
              <a:rPr lang="en-US" sz="2400" dirty="0"/>
              <a:t>Diagnosis challenging</a:t>
            </a:r>
          </a:p>
          <a:p>
            <a:pPr lvl="1">
              <a:lnSpc>
                <a:spcPct val="80000"/>
              </a:lnSpc>
            </a:pPr>
            <a:r>
              <a:rPr lang="en-US" sz="2400" dirty="0"/>
              <a:t>Intoxication and withdrawal symptoms may be mistaken for other psychiatric or medical symptoms</a:t>
            </a:r>
            <a:endParaRPr lang="en-US" sz="2000" dirty="0"/>
          </a:p>
          <a:p>
            <a:pPr>
              <a:lnSpc>
                <a:spcPct val="80000"/>
              </a:lnSpc>
            </a:pPr>
            <a:r>
              <a:rPr lang="en-US" sz="2800" dirty="0"/>
              <a:t>Cognitive-behavioral counseling more challenging</a:t>
            </a:r>
          </a:p>
        </p:txBody>
      </p:sp>
      <p:sp>
        <p:nvSpPr>
          <p:cNvPr id="18438" name="Rectangle 6"/>
          <p:cNvSpPr>
            <a:spLocks noGrp="1" noChangeArrowheads="1"/>
          </p:cNvSpPr>
          <p:nvPr>
            <p:ph sz="quarter" idx="14"/>
          </p:nvPr>
        </p:nvSpPr>
        <p:spPr>
          <a:xfrm>
            <a:off x="304800" y="1447800"/>
            <a:ext cx="3886200" cy="4724400"/>
          </a:xfrm>
          <a:prstGeom prst="rect">
            <a:avLst/>
          </a:prstGeom>
        </p:spPr>
        <p:txBody>
          <a:bodyPr>
            <a:normAutofit fontScale="92500"/>
          </a:bodyPr>
          <a:lstStyle/>
          <a:p>
            <a:pPr>
              <a:lnSpc>
                <a:spcPct val="90000"/>
              </a:lnSpc>
              <a:spcBef>
                <a:spcPts val="1200"/>
              </a:spcBef>
            </a:pPr>
            <a:r>
              <a:rPr lang="en-US" sz="2800" dirty="0"/>
              <a:t>Higher risk for substance use among those with psychiatric disorders</a:t>
            </a:r>
          </a:p>
          <a:p>
            <a:pPr lvl="1">
              <a:lnSpc>
                <a:spcPct val="90000"/>
              </a:lnSpc>
            </a:pPr>
            <a:r>
              <a:rPr lang="en-US" sz="2400" dirty="0"/>
              <a:t>Depression or anxiety disorders</a:t>
            </a:r>
          </a:p>
          <a:p>
            <a:pPr lvl="1">
              <a:lnSpc>
                <a:spcPct val="90000"/>
              </a:lnSpc>
            </a:pPr>
            <a:r>
              <a:rPr lang="en-US" sz="2400" dirty="0"/>
              <a:t>Other psychiatric comorbidities</a:t>
            </a:r>
          </a:p>
          <a:p>
            <a:pPr lvl="1">
              <a:lnSpc>
                <a:spcPct val="90000"/>
              </a:lnSpc>
            </a:pPr>
            <a:r>
              <a:rPr lang="en-US" sz="2400" dirty="0"/>
              <a:t>Personality disorders</a:t>
            </a:r>
          </a:p>
          <a:p>
            <a:pPr>
              <a:lnSpc>
                <a:spcPct val="90000"/>
              </a:lnSpc>
            </a:pPr>
            <a:r>
              <a:rPr lang="en-US" sz="2800" dirty="0"/>
              <a:t>Screening is not universal</a:t>
            </a:r>
          </a:p>
        </p:txBody>
      </p:sp>
      <p:sp>
        <p:nvSpPr>
          <p:cNvPr id="18434" name="Rectangle 2"/>
          <p:cNvSpPr>
            <a:spLocks noGrp="1" noChangeArrowheads="1"/>
          </p:cNvSpPr>
          <p:nvPr>
            <p:ph type="title"/>
          </p:nvPr>
        </p:nvSpPr>
        <p:spPr>
          <a:xfrm>
            <a:off x="609600" y="21336"/>
            <a:ext cx="7924800" cy="1143000"/>
          </a:xfrm>
        </p:spPr>
        <p:txBody>
          <a:bodyPr/>
          <a:lstStyle/>
          <a:p>
            <a:r>
              <a:rPr lang="en-US" dirty="0"/>
              <a:t>Psychiatric Co-Morbidity</a:t>
            </a:r>
          </a:p>
        </p:txBody>
      </p:sp>
    </p:spTree>
    <p:extLst>
      <p:ext uri="{BB962C8B-B14F-4D97-AF65-F5344CB8AC3E}">
        <p14:creationId xmlns:p14="http://schemas.microsoft.com/office/powerpoint/2010/main" val="2652512283"/>
      </p:ext>
    </p:extLst>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64919-2EC4-4065-9F5F-089309874143}"/>
              </a:ext>
            </a:extLst>
          </p:cNvPr>
          <p:cNvSpPr>
            <a:spLocks noGrp="1"/>
          </p:cNvSpPr>
          <p:nvPr>
            <p:ph sz="half" idx="1"/>
          </p:nvPr>
        </p:nvSpPr>
        <p:spPr>
          <a:xfrm>
            <a:off x="1804398" y="2260086"/>
            <a:ext cx="6710951" cy="3263504"/>
          </a:xfrm>
        </p:spPr>
        <p:txBody>
          <a:bodyPr>
            <a:noAutofit/>
          </a:bodyPr>
          <a:lstStyle/>
          <a:p>
            <a:pPr marL="0" indent="0">
              <a:lnSpc>
                <a:spcPct val="80000"/>
              </a:lnSpc>
              <a:spcBef>
                <a:spcPts val="450"/>
              </a:spcBef>
              <a:buNone/>
            </a:pPr>
            <a:endParaRPr lang="en-US" dirty="0"/>
          </a:p>
          <a:p>
            <a:pPr marL="0" indent="0">
              <a:lnSpc>
                <a:spcPct val="80000"/>
              </a:lnSpc>
              <a:spcBef>
                <a:spcPts val="450"/>
              </a:spcBef>
              <a:buNone/>
            </a:pPr>
            <a:r>
              <a:rPr lang="en-US" dirty="0"/>
              <a:t>To successfully complete this activity, you must:</a:t>
            </a:r>
          </a:p>
          <a:p>
            <a:pPr marL="0" indent="0">
              <a:lnSpc>
                <a:spcPct val="80000"/>
              </a:lnSpc>
              <a:spcBef>
                <a:spcPts val="450"/>
              </a:spcBef>
              <a:buNone/>
            </a:pPr>
            <a:endParaRPr lang="en-US" dirty="0"/>
          </a:p>
          <a:p>
            <a:pPr>
              <a:lnSpc>
                <a:spcPct val="80000"/>
              </a:lnSpc>
              <a:spcBef>
                <a:spcPts val="450"/>
              </a:spcBef>
            </a:pPr>
            <a:r>
              <a:rPr lang="en-US" dirty="0"/>
              <a:t>Miss no more than 15 minutes of the activity or each session.</a:t>
            </a:r>
          </a:p>
          <a:p>
            <a:pPr>
              <a:lnSpc>
                <a:spcPct val="80000"/>
              </a:lnSpc>
              <a:spcBef>
                <a:spcPts val="450"/>
              </a:spcBef>
            </a:pPr>
            <a:r>
              <a:rPr lang="en-US" dirty="0"/>
              <a:t>Complete and submit the post-activity evaluation.</a:t>
            </a:r>
          </a:p>
          <a:p>
            <a:pPr marL="0" indent="0">
              <a:lnSpc>
                <a:spcPct val="80000"/>
              </a:lnSpc>
              <a:spcBef>
                <a:spcPts val="450"/>
              </a:spcBef>
              <a:buNone/>
            </a:pPr>
            <a:endParaRPr lang="en-US" dirty="0"/>
          </a:p>
        </p:txBody>
      </p:sp>
      <p:sp>
        <p:nvSpPr>
          <p:cNvPr id="4" name="Title 3">
            <a:extLst>
              <a:ext uri="{FF2B5EF4-FFF2-40B4-BE49-F238E27FC236}">
                <a16:creationId xmlns:a16="http://schemas.microsoft.com/office/drawing/2014/main" id="{E08F8D94-2629-4CCA-8DE4-3C743392B06D}"/>
              </a:ext>
            </a:extLst>
          </p:cNvPr>
          <p:cNvSpPr>
            <a:spLocks noGrp="1"/>
          </p:cNvSpPr>
          <p:nvPr>
            <p:ph type="title"/>
          </p:nvPr>
        </p:nvSpPr>
        <p:spPr/>
        <p:txBody>
          <a:bodyPr/>
          <a:lstStyle/>
          <a:p>
            <a:r>
              <a:rPr lang="en-US" dirty="0"/>
              <a:t>Successful Completion </a:t>
            </a:r>
          </a:p>
        </p:txBody>
      </p:sp>
    </p:spTree>
    <p:extLst>
      <p:ext uri="{BB962C8B-B14F-4D97-AF65-F5344CB8AC3E}">
        <p14:creationId xmlns:p14="http://schemas.microsoft.com/office/powerpoint/2010/main" val="405019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3" name="Rectangle 9"/>
          <p:cNvSpPr>
            <a:spLocks noGrp="1" noChangeArrowheads="1"/>
          </p:cNvSpPr>
          <p:nvPr>
            <p:ph sz="quarter" idx="13"/>
          </p:nvPr>
        </p:nvSpPr>
        <p:spPr>
          <a:xfrm>
            <a:off x="4872038" y="1600200"/>
            <a:ext cx="3814762" cy="4530725"/>
          </a:xfrm>
          <a:prstGeom prst="rect">
            <a:avLst/>
          </a:prstGeom>
        </p:spPr>
        <p:txBody>
          <a:bodyPr>
            <a:normAutofit lnSpcReduction="10000"/>
          </a:bodyPr>
          <a:lstStyle/>
          <a:p>
            <a:r>
              <a:rPr lang="en-US" sz="2800" dirty="0"/>
              <a:t>Best success with treatment of both conditions simultaneously</a:t>
            </a:r>
          </a:p>
          <a:p>
            <a:pPr>
              <a:lnSpc>
                <a:spcPct val="80000"/>
              </a:lnSpc>
            </a:pPr>
            <a:r>
              <a:rPr lang="en-US" sz="2800" dirty="0"/>
              <a:t>Contact with health care system is opportunity to intervene</a:t>
            </a:r>
          </a:p>
          <a:p>
            <a:pPr lvl="1">
              <a:lnSpc>
                <a:spcPct val="80000"/>
              </a:lnSpc>
            </a:pPr>
            <a:r>
              <a:rPr lang="en-US" sz="2800" dirty="0"/>
              <a:t>Earlier detection and intervention prevents problems</a:t>
            </a:r>
          </a:p>
        </p:txBody>
      </p:sp>
      <p:sp>
        <p:nvSpPr>
          <p:cNvPr id="36867" name="Rectangle 3"/>
          <p:cNvSpPr>
            <a:spLocks noGrp="1" noChangeArrowheads="1"/>
          </p:cNvSpPr>
          <p:nvPr>
            <p:ph sz="quarter" idx="14"/>
          </p:nvPr>
        </p:nvSpPr>
        <p:spPr>
          <a:xfrm>
            <a:off x="914400" y="1600200"/>
            <a:ext cx="3814763" cy="4530725"/>
          </a:xfrm>
          <a:prstGeom prst="rect">
            <a:avLst/>
          </a:prstGeom>
        </p:spPr>
        <p:txBody>
          <a:bodyPr/>
          <a:lstStyle/>
          <a:p>
            <a:endParaRPr lang="en-US" sz="2600" dirty="0"/>
          </a:p>
        </p:txBody>
      </p:sp>
      <p:sp>
        <p:nvSpPr>
          <p:cNvPr id="36866" name="Rectangle 2"/>
          <p:cNvSpPr>
            <a:spLocks noGrp="1" noChangeArrowheads="1"/>
          </p:cNvSpPr>
          <p:nvPr>
            <p:ph type="title"/>
          </p:nvPr>
        </p:nvSpPr>
        <p:spPr/>
        <p:txBody>
          <a:bodyPr/>
          <a:lstStyle/>
          <a:p>
            <a:r>
              <a:rPr lang="en-US"/>
              <a:t>Dual Diagnosis</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38300"/>
            <a:ext cx="3931920"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578532"/>
      </p:ext>
    </p:extLst>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3E38BE-67FB-26F9-8BF8-21F59B0AEC83}"/>
              </a:ext>
            </a:extLst>
          </p:cNvPr>
          <p:cNvSpPr>
            <a:spLocks noGrp="1"/>
          </p:cNvSpPr>
          <p:nvPr>
            <p:ph type="title"/>
          </p:nvPr>
        </p:nvSpPr>
        <p:spPr/>
        <p:txBody>
          <a:bodyPr/>
          <a:lstStyle/>
          <a:p>
            <a:r>
              <a:rPr lang="en-US" dirty="0"/>
              <a:t>Carceral-Involved Youth</a:t>
            </a:r>
          </a:p>
        </p:txBody>
      </p:sp>
      <p:sp>
        <p:nvSpPr>
          <p:cNvPr id="7" name="Content Placeholder 6">
            <a:extLst>
              <a:ext uri="{FF2B5EF4-FFF2-40B4-BE49-F238E27FC236}">
                <a16:creationId xmlns:a16="http://schemas.microsoft.com/office/drawing/2014/main" id="{5822B369-3C3E-DD8F-DC61-64E15EDD0B6D}"/>
              </a:ext>
            </a:extLst>
          </p:cNvPr>
          <p:cNvSpPr>
            <a:spLocks noGrp="1"/>
          </p:cNvSpPr>
          <p:nvPr>
            <p:ph sz="half" idx="1"/>
          </p:nvPr>
        </p:nvSpPr>
        <p:spPr/>
        <p:txBody>
          <a:bodyPr>
            <a:normAutofit lnSpcReduction="10000"/>
          </a:bodyPr>
          <a:lstStyle/>
          <a:p>
            <a:endParaRPr lang="en-US" dirty="0"/>
          </a:p>
        </p:txBody>
      </p:sp>
      <p:sp>
        <p:nvSpPr>
          <p:cNvPr id="8" name="Content Placeholder 7">
            <a:extLst>
              <a:ext uri="{FF2B5EF4-FFF2-40B4-BE49-F238E27FC236}">
                <a16:creationId xmlns:a16="http://schemas.microsoft.com/office/drawing/2014/main" id="{1D0B4901-4697-BE98-366F-4C59360E2C6E}"/>
              </a:ext>
            </a:extLst>
          </p:cNvPr>
          <p:cNvSpPr>
            <a:spLocks noGrp="1"/>
          </p:cNvSpPr>
          <p:nvPr>
            <p:ph sz="half" idx="2"/>
          </p:nvPr>
        </p:nvSpPr>
        <p:spPr/>
        <p:txBody>
          <a:bodyPr>
            <a:normAutofit lnSpcReduction="10000"/>
          </a:bodyPr>
          <a:lstStyle/>
          <a:p>
            <a:r>
              <a:rPr lang="en-US" dirty="0"/>
              <a:t>2/3 report a history of substance use</a:t>
            </a:r>
          </a:p>
          <a:p>
            <a:r>
              <a:rPr lang="en-US" dirty="0"/>
              <a:t>1/3 have a substance use disorder diagnosis</a:t>
            </a:r>
          </a:p>
          <a:p>
            <a:r>
              <a:rPr lang="en-US" dirty="0"/>
              <a:t>58% of youth receiving SUD treatment in the U.S. are involved in Juvenile Justice</a:t>
            </a:r>
          </a:p>
        </p:txBody>
      </p:sp>
      <p:sp>
        <p:nvSpPr>
          <p:cNvPr id="5" name="Slide Number Placeholder 4">
            <a:extLst>
              <a:ext uri="{FF2B5EF4-FFF2-40B4-BE49-F238E27FC236}">
                <a16:creationId xmlns:a16="http://schemas.microsoft.com/office/drawing/2014/main" id="{D830EFFF-D25D-CC8E-4385-3C9C12EE8F3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C1D4A-E953-4B25-87C3-3B9902FD738A}"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pic>
        <p:nvPicPr>
          <p:cNvPr id="1026" name="Picture 2" descr="8 Must-Watch Documentaries on Youth Incarceration: Understanding the Impact  on Young Lives">
            <a:extLst>
              <a:ext uri="{FF2B5EF4-FFF2-40B4-BE49-F238E27FC236}">
                <a16:creationId xmlns:a16="http://schemas.microsoft.com/office/drawing/2014/main" id="{CD2319B4-C443-37DD-E982-7D705AD520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72" r="10025"/>
          <a:stretch/>
        </p:blipFill>
        <p:spPr bwMode="auto">
          <a:xfrm>
            <a:off x="129419" y="2072352"/>
            <a:ext cx="4518781"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811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68D5D-C759-F6CA-53D5-10FFD29BBCF9}"/>
              </a:ext>
            </a:extLst>
          </p:cNvPr>
          <p:cNvSpPr>
            <a:spLocks noGrp="1"/>
          </p:cNvSpPr>
          <p:nvPr>
            <p:ph type="title"/>
          </p:nvPr>
        </p:nvSpPr>
        <p:spPr>
          <a:xfrm>
            <a:off x="628650" y="294806"/>
            <a:ext cx="7886700" cy="994172"/>
          </a:xfrm>
        </p:spPr>
        <p:txBody>
          <a:bodyPr anchor="t"/>
          <a:lstStyle/>
          <a:p>
            <a:r>
              <a:rPr lang="en-US" dirty="0"/>
              <a:t>Addiction Screening Tools</a:t>
            </a:r>
          </a:p>
        </p:txBody>
      </p:sp>
      <p:graphicFrame>
        <p:nvGraphicFramePr>
          <p:cNvPr id="7" name="Table 7">
            <a:extLst>
              <a:ext uri="{FF2B5EF4-FFF2-40B4-BE49-F238E27FC236}">
                <a16:creationId xmlns:a16="http://schemas.microsoft.com/office/drawing/2014/main" id="{A2BCD05F-D453-AED9-5307-66B23CEF1964}"/>
              </a:ext>
            </a:extLst>
          </p:cNvPr>
          <p:cNvGraphicFramePr>
            <a:graphicFrameLocks noGrp="1"/>
          </p:cNvGraphicFramePr>
          <p:nvPr/>
        </p:nvGraphicFramePr>
        <p:xfrm>
          <a:off x="209266" y="1069074"/>
          <a:ext cx="9053014" cy="4929629"/>
        </p:xfrm>
        <a:graphic>
          <a:graphicData uri="http://schemas.openxmlformats.org/drawingml/2006/table">
            <a:tbl>
              <a:tblPr firstRow="1" bandRow="1">
                <a:tableStyleId>{93296810-A885-4BE3-A3E7-6D5BEEA58F35}</a:tableStyleId>
              </a:tblPr>
              <a:tblGrid>
                <a:gridCol w="1018701">
                  <a:extLst>
                    <a:ext uri="{9D8B030D-6E8A-4147-A177-3AD203B41FA5}">
                      <a16:colId xmlns:a16="http://schemas.microsoft.com/office/drawing/2014/main" val="1181278038"/>
                    </a:ext>
                  </a:extLst>
                </a:gridCol>
                <a:gridCol w="746354">
                  <a:extLst>
                    <a:ext uri="{9D8B030D-6E8A-4147-A177-3AD203B41FA5}">
                      <a16:colId xmlns:a16="http://schemas.microsoft.com/office/drawing/2014/main" val="1701138567"/>
                    </a:ext>
                  </a:extLst>
                </a:gridCol>
                <a:gridCol w="792520">
                  <a:extLst>
                    <a:ext uri="{9D8B030D-6E8A-4147-A177-3AD203B41FA5}">
                      <a16:colId xmlns:a16="http://schemas.microsoft.com/office/drawing/2014/main" val="2048973233"/>
                    </a:ext>
                  </a:extLst>
                </a:gridCol>
                <a:gridCol w="699718">
                  <a:extLst>
                    <a:ext uri="{9D8B030D-6E8A-4147-A177-3AD203B41FA5}">
                      <a16:colId xmlns:a16="http://schemas.microsoft.com/office/drawing/2014/main" val="1392438709"/>
                    </a:ext>
                  </a:extLst>
                </a:gridCol>
                <a:gridCol w="615550">
                  <a:extLst>
                    <a:ext uri="{9D8B030D-6E8A-4147-A177-3AD203B41FA5}">
                      <a16:colId xmlns:a16="http://schemas.microsoft.com/office/drawing/2014/main" val="4155428802"/>
                    </a:ext>
                  </a:extLst>
                </a:gridCol>
                <a:gridCol w="609554">
                  <a:extLst>
                    <a:ext uri="{9D8B030D-6E8A-4147-A177-3AD203B41FA5}">
                      <a16:colId xmlns:a16="http://schemas.microsoft.com/office/drawing/2014/main" val="1138723851"/>
                    </a:ext>
                  </a:extLst>
                </a:gridCol>
                <a:gridCol w="953961">
                  <a:extLst>
                    <a:ext uri="{9D8B030D-6E8A-4147-A177-3AD203B41FA5}">
                      <a16:colId xmlns:a16="http://schemas.microsoft.com/office/drawing/2014/main" val="2471176462"/>
                    </a:ext>
                  </a:extLst>
                </a:gridCol>
                <a:gridCol w="3616656">
                  <a:extLst>
                    <a:ext uri="{9D8B030D-6E8A-4147-A177-3AD203B41FA5}">
                      <a16:colId xmlns:a16="http://schemas.microsoft.com/office/drawing/2014/main" val="794171998"/>
                    </a:ext>
                  </a:extLst>
                </a:gridCol>
              </a:tblGrid>
              <a:tr h="345574">
                <a:tc rowSpan="2">
                  <a:txBody>
                    <a:bodyPr/>
                    <a:lstStyle/>
                    <a:p>
                      <a:pPr algn="l"/>
                      <a:r>
                        <a:rPr lang="en-US" sz="1500" dirty="0">
                          <a:solidFill>
                            <a:schemeClr val="tx1"/>
                          </a:solidFill>
                        </a:rPr>
                        <a:t>Tool</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gridSpan="4">
                  <a:txBody>
                    <a:bodyPr/>
                    <a:lstStyle/>
                    <a:p>
                      <a:pPr algn="ctr"/>
                      <a:r>
                        <a:rPr lang="en-US" sz="1500" dirty="0">
                          <a:solidFill>
                            <a:schemeClr val="tx1"/>
                          </a:solidFill>
                        </a:rPr>
                        <a:t>Substance</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500" dirty="0">
                          <a:solidFill>
                            <a:schemeClr val="tx1"/>
                          </a:solidFill>
                        </a:rPr>
                        <a:t>Age Group</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tc>
                <a:tc hMerge="1">
                  <a:txBody>
                    <a:bodyPr/>
                    <a:lstStyle/>
                    <a:p>
                      <a:endParaRPr lang="en-US"/>
                    </a:p>
                  </a:txBody>
                  <a:tcPr/>
                </a:tc>
                <a:tc rowSpan="2">
                  <a:txBody>
                    <a:bodyPr/>
                    <a:lstStyle/>
                    <a:p>
                      <a:pPr algn="ctr"/>
                      <a:r>
                        <a:rPr lang="en-US" sz="1500" dirty="0">
                          <a:solidFill>
                            <a:schemeClr val="tx1"/>
                          </a:solidFill>
                        </a:rPr>
                        <a:t>Comments</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nchor="ctr" anchorCtr="1"/>
                </a:tc>
                <a:extLst>
                  <a:ext uri="{0D108BD9-81ED-4DB2-BD59-A6C34878D82A}">
                    <a16:rowId xmlns:a16="http://schemas.microsoft.com/office/drawing/2014/main" val="2331311026"/>
                  </a:ext>
                </a:extLst>
              </a:tr>
              <a:tr h="575956">
                <a:tc vMerge="1">
                  <a:txBody>
                    <a:bodyPr/>
                    <a:lstStyle/>
                    <a:p>
                      <a:endParaRPr lang="en-US"/>
                    </a:p>
                  </a:txBody>
                  <a:tcPr/>
                </a:tc>
                <a:tc>
                  <a:txBody>
                    <a:bodyPr/>
                    <a:lstStyle/>
                    <a:p>
                      <a:r>
                        <a:rPr lang="en-US" sz="1400" dirty="0">
                          <a:solidFill>
                            <a:schemeClr val="tx1"/>
                          </a:solidFill>
                        </a:rPr>
                        <a:t>Alcohol</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a:txBody>
                    <a:bodyPr/>
                    <a:lstStyle/>
                    <a:p>
                      <a:r>
                        <a:rPr lang="en-US" sz="1400" dirty="0">
                          <a:solidFill>
                            <a:schemeClr val="tx1"/>
                          </a:solidFill>
                        </a:rPr>
                        <a:t>Tobacco</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a:txBody>
                    <a:bodyPr/>
                    <a:lstStyle/>
                    <a:p>
                      <a:r>
                        <a:rPr lang="en-US" sz="1400" dirty="0">
                          <a:solidFill>
                            <a:schemeClr val="tx1"/>
                          </a:solidFill>
                        </a:rPr>
                        <a:t>Opioid</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a:txBody>
                    <a:bodyPr/>
                    <a:lstStyle/>
                    <a:p>
                      <a:r>
                        <a:rPr lang="en-US" sz="1400" dirty="0">
                          <a:solidFill>
                            <a:schemeClr val="tx1"/>
                          </a:solidFill>
                        </a:rPr>
                        <a:t>Other</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a:txBody>
                    <a:bodyPr/>
                    <a:lstStyle/>
                    <a:p>
                      <a:r>
                        <a:rPr lang="en-US" sz="1400" dirty="0">
                          <a:solidFill>
                            <a:schemeClr val="tx1"/>
                          </a:solidFill>
                        </a:rPr>
                        <a:t>Adult</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a:txBody>
                    <a:bodyPr/>
                    <a:lstStyle/>
                    <a:p>
                      <a:r>
                        <a:rPr lang="en-US" sz="1400" dirty="0">
                          <a:solidFill>
                            <a:schemeClr val="tx1"/>
                          </a:solidFill>
                        </a:rPr>
                        <a:t>Adolescent</a:t>
                      </a:r>
                      <a:endParaRPr lang="en-US" sz="1400" dirty="0">
                        <a:solidFill>
                          <a:schemeClr val="tx1"/>
                        </a:solidFill>
                        <a:latin typeface="Calibri" panose="020F0502020204030204" pitchFamily="34" charset="0"/>
                        <a:cs typeface="Calibri" panose="020F0502020204030204" pitchFamily="34" charset="0"/>
                      </a:endParaRPr>
                    </a:p>
                  </a:txBody>
                  <a:tcPr marL="68580" marR="68580" marT="34290" marB="34290"/>
                </a:tc>
                <a:tc vMerge="1">
                  <a:txBody>
                    <a:bodyPr/>
                    <a:lstStyle/>
                    <a:p>
                      <a:endParaRPr lang="en-US" dirty="0"/>
                    </a:p>
                  </a:txBody>
                  <a:tcPr>
                    <a:solidFill>
                      <a:schemeClr val="accent3"/>
                    </a:solidFill>
                  </a:tcPr>
                </a:tc>
                <a:extLst>
                  <a:ext uri="{0D108BD9-81ED-4DB2-BD59-A6C34878D82A}">
                    <a16:rowId xmlns:a16="http://schemas.microsoft.com/office/drawing/2014/main" val="3925429688"/>
                  </a:ext>
                </a:extLst>
              </a:tr>
              <a:tr h="345574">
                <a:tc>
                  <a:txBody>
                    <a:bodyPr/>
                    <a:lstStyle/>
                    <a:p>
                      <a:r>
                        <a:rPr lang="en-US" sz="1500" dirty="0">
                          <a:solidFill>
                            <a:schemeClr val="tx1"/>
                          </a:solidFill>
                        </a:rPr>
                        <a:t>S2BI</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rowSpan="2">
                  <a:txBody>
                    <a:bodyPr/>
                    <a:lstStyle/>
                    <a:p>
                      <a:pPr algn="ctr"/>
                      <a:r>
                        <a:rPr lang="en-US" sz="1400" dirty="0">
                          <a:solidFill>
                            <a:schemeClr val="tx1"/>
                          </a:solidFill>
                        </a:rPr>
                        <a:t>√</a:t>
                      </a:r>
                    </a:p>
                  </a:txBody>
                  <a:tcPr marL="68580" marR="68580" marT="34290" marB="34290" anchor="ctr"/>
                </a:tc>
                <a:tc rowSpan="2">
                  <a:txBody>
                    <a:bodyPr/>
                    <a:lstStyle/>
                    <a:p>
                      <a:pPr algn="ctr"/>
                      <a:r>
                        <a:rPr lang="en-US" sz="1400" dirty="0">
                          <a:solidFill>
                            <a:schemeClr val="tx1"/>
                          </a:solidFill>
                        </a:rPr>
                        <a:t>√</a:t>
                      </a:r>
                    </a:p>
                  </a:txBody>
                  <a:tcPr marL="68580" marR="68580" marT="34290" marB="34290" anchor="ctr"/>
                </a:tc>
                <a:tc rowSpan="2">
                  <a:txBody>
                    <a:bodyPr/>
                    <a:lstStyle/>
                    <a:p>
                      <a:pPr algn="ctr"/>
                      <a:endParaRPr lang="en-US" sz="1400" dirty="0">
                        <a:solidFill>
                          <a:schemeClr val="tx1"/>
                        </a:solidFill>
                      </a:endParaRPr>
                    </a:p>
                  </a:txBody>
                  <a:tcPr marL="68580" marR="68580" marT="34290" marB="34290" anchor="ctr"/>
                </a:tc>
                <a:tc rowSpan="2">
                  <a:txBody>
                    <a:bodyPr/>
                    <a:lstStyle/>
                    <a:p>
                      <a:pPr algn="ctr"/>
                      <a:r>
                        <a:rPr lang="en-US" sz="1400" dirty="0">
                          <a:solidFill>
                            <a:schemeClr val="tx1"/>
                          </a:solidFill>
                        </a:rPr>
                        <a:t>√</a:t>
                      </a:r>
                    </a:p>
                  </a:txBody>
                  <a:tcPr marL="68580" marR="68580" marT="34290" marB="34290" anchor="ctr"/>
                </a:tc>
                <a:tc rowSpan="2">
                  <a:txBody>
                    <a:bodyPr/>
                    <a:lstStyle/>
                    <a:p>
                      <a:pPr algn="ctr"/>
                      <a:endParaRPr lang="en-US" sz="1400" dirty="0">
                        <a:solidFill>
                          <a:schemeClr val="tx1"/>
                        </a:solidFill>
                      </a:endParaRPr>
                    </a:p>
                  </a:txBody>
                  <a:tcPr marL="68580" marR="68580" marT="34290" marB="34290" anchor="ctr"/>
                </a:tc>
                <a:tc rowSpan="2">
                  <a:txBody>
                    <a:bodyPr/>
                    <a:lstStyle/>
                    <a:p>
                      <a:pPr algn="ctr"/>
                      <a:r>
                        <a:rPr lang="en-US" sz="1400" dirty="0">
                          <a:solidFill>
                            <a:schemeClr val="tx1"/>
                          </a:solidFill>
                        </a:rPr>
                        <a:t>√</a:t>
                      </a:r>
                    </a:p>
                  </a:txBody>
                  <a:tcPr marL="68580" marR="68580" marT="34290" marB="34290" anchor="ctr"/>
                </a:tc>
                <a:tc rowSpan="2">
                  <a:txBody>
                    <a:bodyPr/>
                    <a:lstStyle/>
                    <a:p>
                      <a:r>
                        <a:rPr lang="en-US" sz="1200" dirty="0">
                          <a:solidFill>
                            <a:schemeClr val="tx1"/>
                          </a:solidFill>
                        </a:rPr>
                        <a:t>Assess frequency of use and risk associated with alcohol, tobacco, cannabis, and other substances; designed for adolescents</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2664260085"/>
                  </a:ext>
                </a:extLst>
              </a:tr>
              <a:tr h="372156">
                <a:tc>
                  <a:txBody>
                    <a:bodyPr/>
                    <a:lstStyle/>
                    <a:p>
                      <a:r>
                        <a:rPr lang="en-US" sz="1500" dirty="0">
                          <a:solidFill>
                            <a:schemeClr val="tx1"/>
                          </a:solidFill>
                        </a:rPr>
                        <a:t>BSTAD</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vMerge="1">
                  <a:txBody>
                    <a:bodyPr/>
                    <a:lstStyle/>
                    <a:p>
                      <a:pPr algn="ctr"/>
                      <a:r>
                        <a:rPr lang="en-US" sz="1600" dirty="0">
                          <a:latin typeface="Calibri" panose="020F0502020204030204" pitchFamily="34" charset="0"/>
                          <a:cs typeface="Calibri" panose="020F0502020204030204" pitchFamily="34" charset="0"/>
                        </a:rPr>
                        <a:t>x</a:t>
                      </a:r>
                    </a:p>
                  </a:txBody>
                  <a:tcPr/>
                </a:tc>
                <a:tc vMerge="1">
                  <a:txBody>
                    <a:bodyPr/>
                    <a:lstStyle/>
                    <a:p>
                      <a:pPr algn="ctr"/>
                      <a:r>
                        <a:rPr lang="en-US" sz="1600" dirty="0">
                          <a:latin typeface="Calibri" panose="020F0502020204030204" pitchFamily="34" charset="0"/>
                          <a:cs typeface="Calibri" panose="020F0502020204030204" pitchFamily="34" charset="0"/>
                        </a:rPr>
                        <a:t>x</a:t>
                      </a:r>
                    </a:p>
                  </a:txBody>
                  <a:tcPr/>
                </a:tc>
                <a:tc vMerge="1">
                  <a:txBody>
                    <a:bodyPr/>
                    <a:lstStyle/>
                    <a:p>
                      <a:pPr algn="ctr"/>
                      <a:endParaRPr lang="en-US" sz="1600" dirty="0">
                        <a:latin typeface="Calibri" panose="020F0502020204030204" pitchFamily="34" charset="0"/>
                        <a:cs typeface="Calibri" panose="020F0502020204030204" pitchFamily="34" charset="0"/>
                      </a:endParaRPr>
                    </a:p>
                  </a:txBody>
                  <a:tcPr/>
                </a:tc>
                <a:tc vMerge="1">
                  <a:txBody>
                    <a:bodyPr/>
                    <a:lstStyle/>
                    <a:p>
                      <a:pPr algn="ctr"/>
                      <a:r>
                        <a:rPr lang="en-US" sz="1600" dirty="0">
                          <a:latin typeface="Calibri" panose="020F0502020204030204" pitchFamily="34" charset="0"/>
                          <a:cs typeface="Calibri" panose="020F0502020204030204" pitchFamily="34" charset="0"/>
                        </a:rPr>
                        <a:t>x</a:t>
                      </a:r>
                    </a:p>
                  </a:txBody>
                  <a:tcPr/>
                </a:tc>
                <a:tc vMerge="1">
                  <a:txBody>
                    <a:bodyPr/>
                    <a:lstStyle/>
                    <a:p>
                      <a:pPr algn="ctr"/>
                      <a:endParaRPr lang="en-US" sz="1600" dirty="0">
                        <a:latin typeface="Calibri" panose="020F0502020204030204" pitchFamily="34" charset="0"/>
                        <a:cs typeface="Calibri" panose="020F0502020204030204" pitchFamily="34" charset="0"/>
                      </a:endParaRPr>
                    </a:p>
                  </a:txBody>
                  <a:tcPr/>
                </a:tc>
                <a:tc vMerge="1">
                  <a:txBody>
                    <a:bodyPr/>
                    <a:lstStyle/>
                    <a:p>
                      <a:pPr algn="ctr"/>
                      <a:r>
                        <a:rPr lang="en-US" sz="1600" dirty="0">
                          <a:latin typeface="Calibri" panose="020F0502020204030204" pitchFamily="34" charset="0"/>
                          <a:cs typeface="Calibri" panose="020F0502020204030204" pitchFamily="34" charset="0"/>
                        </a:rPr>
                        <a:t>x</a:t>
                      </a:r>
                    </a:p>
                  </a:txBody>
                  <a:tcPr/>
                </a:tc>
                <a:tc vMerge="1">
                  <a:txBody>
                    <a:bodyPr/>
                    <a:lstStyle/>
                    <a:p>
                      <a:endParaRPr lang="en-US" sz="16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197704033"/>
                  </a:ext>
                </a:extLst>
              </a:tr>
              <a:tr h="345574">
                <a:tc>
                  <a:txBody>
                    <a:bodyPr/>
                    <a:lstStyle/>
                    <a:p>
                      <a:r>
                        <a:rPr lang="en-US" sz="1500" dirty="0">
                          <a:solidFill>
                            <a:schemeClr val="tx1"/>
                          </a:solidFill>
                        </a:rPr>
                        <a:t>TAPS</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r>
                        <a:rPr lang="en-US" sz="1200" dirty="0">
                          <a:solidFill>
                            <a:schemeClr val="tx1"/>
                          </a:solidFill>
                        </a:rPr>
                        <a:t>Adapted from a previous NIDA screening tool</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091377930"/>
                  </a:ext>
                </a:extLst>
              </a:tr>
              <a:tr h="717729">
                <a:tc>
                  <a:txBody>
                    <a:bodyPr/>
                    <a:lstStyle/>
                    <a:p>
                      <a:r>
                        <a:rPr lang="en-US" sz="1500" dirty="0">
                          <a:solidFill>
                            <a:schemeClr val="tx1"/>
                          </a:solidFill>
                        </a:rPr>
                        <a:t>ORT</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r>
                        <a:rPr lang="en-US" sz="1200" dirty="0">
                          <a:solidFill>
                            <a:schemeClr val="tx1"/>
                          </a:solidFill>
                        </a:rPr>
                        <a:t>Assess risk for OUD; administer prior to initiating opioid analgesics and periodically during pain management with opioids</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3344053803"/>
                  </a:ext>
                </a:extLst>
              </a:tr>
              <a:tr h="505069">
                <a:tc>
                  <a:txBody>
                    <a:bodyPr/>
                    <a:lstStyle/>
                    <a:p>
                      <a:r>
                        <a:rPr lang="en-US" sz="1500" dirty="0">
                          <a:solidFill>
                            <a:schemeClr val="tx1"/>
                          </a:solidFill>
                        </a:rPr>
                        <a:t>CRAFFT</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r>
                        <a:rPr lang="en-US" sz="1200" dirty="0">
                          <a:solidFill>
                            <a:schemeClr val="tx1"/>
                          </a:solidFill>
                        </a:rPr>
                        <a:t>Screens for substance use, misuse, and use disorder; designed for adolescents </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859541478"/>
                  </a:ext>
                </a:extLst>
              </a:tr>
              <a:tr h="505069">
                <a:tc>
                  <a:txBody>
                    <a:bodyPr/>
                    <a:lstStyle/>
                    <a:p>
                      <a:r>
                        <a:rPr lang="en-US" sz="1500" dirty="0">
                          <a:solidFill>
                            <a:schemeClr val="tx1"/>
                          </a:solidFill>
                        </a:rPr>
                        <a:t>DAST</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r>
                        <a:rPr lang="en-US" sz="1200" dirty="0">
                          <a:solidFill>
                            <a:schemeClr val="tx1"/>
                          </a:solidFill>
                        </a:rPr>
                        <a:t>Can be done on paper; 2 versions (-10 [items] for adults and -20 [items] for adolescents)</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2264314904"/>
                  </a:ext>
                </a:extLst>
              </a:tr>
              <a:tr h="345574">
                <a:tc>
                  <a:txBody>
                    <a:bodyPr/>
                    <a:lstStyle/>
                    <a:p>
                      <a:r>
                        <a:rPr lang="en-US" sz="1500" dirty="0">
                          <a:solidFill>
                            <a:schemeClr val="tx1"/>
                          </a:solidFill>
                        </a:rPr>
                        <a:t>CAGE</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r>
                        <a:rPr lang="en-US" sz="1200" dirty="0">
                          <a:solidFill>
                            <a:schemeClr val="tx1"/>
                          </a:solidFill>
                        </a:rPr>
                        <a:t>Screens for alcohol use disorder, over lifetime</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3028824913"/>
                  </a:ext>
                </a:extLst>
              </a:tr>
              <a:tr h="345574">
                <a:tc>
                  <a:txBody>
                    <a:bodyPr/>
                    <a:lstStyle/>
                    <a:p>
                      <a:r>
                        <a:rPr lang="en-US" sz="1500" dirty="0">
                          <a:solidFill>
                            <a:schemeClr val="tx1"/>
                          </a:solidFill>
                        </a:rPr>
                        <a:t>CAGE-AID</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r>
                        <a:rPr lang="en-US" sz="1200" dirty="0">
                          <a:solidFill>
                            <a:schemeClr val="tx1"/>
                          </a:solidFill>
                        </a:rPr>
                        <a:t>Screens for substance use disorders, over lifetime</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1760957496"/>
                  </a:ext>
                </a:extLst>
              </a:tr>
              <a:tr h="345574">
                <a:tc>
                  <a:txBody>
                    <a:bodyPr/>
                    <a:lstStyle/>
                    <a:p>
                      <a:r>
                        <a:rPr lang="en-US" sz="1500" dirty="0">
                          <a:solidFill>
                            <a:schemeClr val="tx1"/>
                          </a:solidFill>
                        </a:rPr>
                        <a:t>PHQ-9</a:t>
                      </a:r>
                      <a:endParaRPr lang="en-US" sz="1500" dirty="0">
                        <a:solidFill>
                          <a:schemeClr val="tx1"/>
                        </a:solidFill>
                        <a:latin typeface="Calibri" panose="020F0502020204030204" pitchFamily="34" charset="0"/>
                        <a:cs typeface="Calibri" panose="020F0502020204030204" pitchFamily="34" charset="0"/>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endParaRPr lang="en-US" sz="1400" dirty="0">
                        <a:solidFill>
                          <a:schemeClr val="tx1"/>
                        </a:solidFill>
                      </a:endParaRP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pPr algn="ctr"/>
                      <a:r>
                        <a:rPr lang="en-US" sz="1400" dirty="0">
                          <a:solidFill>
                            <a:schemeClr val="tx1"/>
                          </a:solidFill>
                        </a:rPr>
                        <a:t>√</a:t>
                      </a:r>
                    </a:p>
                  </a:txBody>
                  <a:tcPr marL="68580" marR="68580" marT="34290" marB="34290" anchor="ctr"/>
                </a:tc>
                <a:tc>
                  <a:txBody>
                    <a:bodyPr/>
                    <a:lstStyle/>
                    <a:p>
                      <a:r>
                        <a:rPr lang="en-US" sz="1200" dirty="0">
                          <a:solidFill>
                            <a:schemeClr val="tx1"/>
                          </a:solidFill>
                        </a:rPr>
                        <a:t>Identify and monitor mood symptoms </a:t>
                      </a:r>
                      <a:endParaRPr lang="en-US" sz="1200" dirty="0">
                        <a:solidFill>
                          <a:schemeClr val="tx1"/>
                        </a:solidFill>
                        <a:latin typeface="Calibri" panose="020F0502020204030204" pitchFamily="34" charset="0"/>
                        <a:cs typeface="Calibri" panose="020F0502020204030204" pitchFamily="34" charset="0"/>
                      </a:endParaRPr>
                    </a:p>
                  </a:txBody>
                  <a:tcPr marL="68580" marR="68580" marT="34290" marB="34290" anchor="ctr"/>
                </a:tc>
                <a:extLst>
                  <a:ext uri="{0D108BD9-81ED-4DB2-BD59-A6C34878D82A}">
                    <a16:rowId xmlns:a16="http://schemas.microsoft.com/office/drawing/2014/main" val="2001028023"/>
                  </a:ext>
                </a:extLst>
              </a:tr>
            </a:tbl>
          </a:graphicData>
        </a:graphic>
      </p:graphicFrame>
      <p:sp>
        <p:nvSpPr>
          <p:cNvPr id="8" name="Text Box 11">
            <a:extLst>
              <a:ext uri="{FF2B5EF4-FFF2-40B4-BE49-F238E27FC236}">
                <a16:creationId xmlns:a16="http://schemas.microsoft.com/office/drawing/2014/main" id="{FAD5CF38-64E4-D501-5788-997D07B5087C}"/>
              </a:ext>
            </a:extLst>
          </p:cNvPr>
          <p:cNvSpPr txBox="1">
            <a:spLocks noChangeArrowheads="1"/>
          </p:cNvSpPr>
          <p:nvPr/>
        </p:nvSpPr>
        <p:spPr bwMode="auto">
          <a:xfrm>
            <a:off x="333502" y="5862794"/>
            <a:ext cx="6007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pPr>
            <a:r>
              <a:rPr lang="en-US" altLang="en-US" sz="900" dirty="0">
                <a:solidFill>
                  <a:schemeClr val="tx1"/>
                </a:solidFill>
                <a:latin typeface="Calibri" panose="020F0502020204030204" pitchFamily="34" charset="0"/>
              </a:rPr>
              <a:t>nida.nih.gov/nidamed-medical-health-professionals/screening-tools-resources/chart-screening-tools. ncsacw.acf.hhs.gov/files/SAFERR_Appendi√D.pdf. Bentley. J Affect Disord. 2021;282:1021.</a:t>
            </a:r>
          </a:p>
        </p:txBody>
      </p:sp>
    </p:spTree>
    <p:extLst>
      <p:ext uri="{BB962C8B-B14F-4D97-AF65-F5344CB8AC3E}">
        <p14:creationId xmlns:p14="http://schemas.microsoft.com/office/powerpoint/2010/main" val="41061912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Screening makes a difference</a:t>
            </a:r>
          </a:p>
        </p:txBody>
      </p:sp>
      <p:sp>
        <p:nvSpPr>
          <p:cNvPr id="3" name="Content Placeholder 2"/>
          <p:cNvSpPr>
            <a:spLocks noGrp="1"/>
          </p:cNvSpPr>
          <p:nvPr>
            <p:ph sz="half" idx="1"/>
          </p:nvPr>
        </p:nvSpPr>
        <p:spPr/>
        <p:txBody>
          <a:bodyPr>
            <a:normAutofit fontScale="92500"/>
          </a:bodyPr>
          <a:lstStyle/>
          <a:p>
            <a:endParaRPr lang="en-US"/>
          </a:p>
        </p:txBody>
      </p:sp>
      <p:sp>
        <p:nvSpPr>
          <p:cNvPr id="4" name="Content Placeholder 3"/>
          <p:cNvSpPr>
            <a:spLocks noGrp="1"/>
          </p:cNvSpPr>
          <p:nvPr>
            <p:ph sz="half" idx="2"/>
          </p:nvPr>
        </p:nvSpPr>
        <p:spPr/>
        <p:txBody>
          <a:bodyPr>
            <a:normAutofit fontScale="92500"/>
          </a:bodyPr>
          <a:lstStyle/>
          <a:p>
            <a:r>
              <a:rPr lang="en-US" dirty="0"/>
              <a:t>Clients reduce alcohol and tobacco use when this is addressed by a clinician</a:t>
            </a:r>
          </a:p>
          <a:p>
            <a:r>
              <a:rPr lang="en-US" dirty="0"/>
              <a:t>Research shows benefits from screening and brief intervention for illicit and prescription drug use</a:t>
            </a:r>
          </a:p>
        </p:txBody>
      </p:sp>
      <p:pic>
        <p:nvPicPr>
          <p:cNvPr id="1013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811" y="1978684"/>
            <a:ext cx="3021806" cy="300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145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E24B9-2450-2A0C-2367-2414815331F8}"/>
              </a:ext>
            </a:extLst>
          </p:cNvPr>
          <p:cNvSpPr>
            <a:spLocks noGrp="1"/>
          </p:cNvSpPr>
          <p:nvPr>
            <p:ph type="title"/>
          </p:nvPr>
        </p:nvSpPr>
        <p:spPr/>
        <p:txBody>
          <a:bodyPr/>
          <a:lstStyle/>
          <a:p>
            <a:r>
              <a:rPr lang="en-US" dirty="0"/>
              <a:t>Client Engagement</a:t>
            </a:r>
          </a:p>
        </p:txBody>
      </p:sp>
      <p:sp>
        <p:nvSpPr>
          <p:cNvPr id="3" name="Text Placeholder 2">
            <a:extLst>
              <a:ext uri="{FF2B5EF4-FFF2-40B4-BE49-F238E27FC236}">
                <a16:creationId xmlns:a16="http://schemas.microsoft.com/office/drawing/2014/main" id="{57A16EAE-CA34-83EE-B956-73461C9EEDED}"/>
              </a:ext>
            </a:extLst>
          </p:cNvPr>
          <p:cNvSpPr>
            <a:spLocks noGrp="1"/>
          </p:cNvSpPr>
          <p:nvPr>
            <p:ph type="body" idx="1"/>
          </p:nvPr>
        </p:nvSpPr>
        <p:spPr/>
        <p:txBody>
          <a:bodyPr>
            <a:normAutofit fontScale="92500" lnSpcReduction="20000"/>
          </a:bodyPr>
          <a:lstStyle/>
          <a:p>
            <a:r>
              <a:rPr lang="en-US" dirty="0"/>
              <a:t>Meet clients “where they are”</a:t>
            </a:r>
          </a:p>
          <a:p>
            <a:r>
              <a:rPr lang="en-US" dirty="0">
                <a:latin typeface="Calibri"/>
                <a:ea typeface="Calibri"/>
                <a:cs typeface="Calibri"/>
              </a:rPr>
              <a:t>Address conditions of use along with the substance use itself</a:t>
            </a:r>
          </a:p>
          <a:p>
            <a:r>
              <a:rPr lang="en-US" dirty="0">
                <a:latin typeface="Calibri"/>
                <a:ea typeface="Calibri"/>
                <a:cs typeface="Calibri"/>
              </a:rPr>
              <a:t>Range of options</a:t>
            </a:r>
          </a:p>
          <a:p>
            <a:pPr lvl="1"/>
            <a:r>
              <a:rPr lang="en-US" dirty="0">
                <a:latin typeface="Calibri"/>
                <a:ea typeface="Calibri"/>
                <a:cs typeface="Calibri"/>
              </a:rPr>
              <a:t>Safer use</a:t>
            </a:r>
          </a:p>
          <a:p>
            <a:pPr lvl="1"/>
            <a:r>
              <a:rPr lang="en-US" dirty="0">
                <a:latin typeface="Calibri"/>
                <a:ea typeface="Calibri"/>
                <a:cs typeface="Calibri"/>
              </a:rPr>
              <a:t>Managed use</a:t>
            </a:r>
          </a:p>
          <a:p>
            <a:pPr lvl="1"/>
            <a:r>
              <a:rPr lang="en-US" dirty="0">
                <a:latin typeface="Calibri"/>
                <a:ea typeface="Calibri"/>
                <a:cs typeface="Calibri"/>
              </a:rPr>
              <a:t>Less use</a:t>
            </a:r>
          </a:p>
          <a:p>
            <a:r>
              <a:rPr lang="en-US" dirty="0">
                <a:latin typeface="Calibri"/>
                <a:ea typeface="Calibri"/>
                <a:cs typeface="Calibri"/>
              </a:rPr>
              <a:t>Form of outreach to engage the most challenging clients with SUD</a:t>
            </a:r>
          </a:p>
          <a:p>
            <a:pPr lvl="1"/>
            <a:r>
              <a:rPr lang="en-US" dirty="0">
                <a:latin typeface="Calibri"/>
                <a:ea typeface="Calibri"/>
                <a:cs typeface="Calibri"/>
              </a:rPr>
              <a:t>Raise the issue at subsequent visits to evaluate continuance of risky behaviors</a:t>
            </a:r>
          </a:p>
          <a:p>
            <a:pPr lvl="1"/>
            <a:endParaRPr lang="en-US" dirty="0"/>
          </a:p>
        </p:txBody>
      </p:sp>
      <p:sp>
        <p:nvSpPr>
          <p:cNvPr id="4" name="Slide Number Placeholder 3">
            <a:extLst>
              <a:ext uri="{FF2B5EF4-FFF2-40B4-BE49-F238E27FC236}">
                <a16:creationId xmlns:a16="http://schemas.microsoft.com/office/drawing/2014/main" id="{2802049F-018D-D55B-0FFC-56EC2985E4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532123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37A3-398A-4868-4F2E-F12AB072B39C}"/>
              </a:ext>
            </a:extLst>
          </p:cNvPr>
          <p:cNvSpPr>
            <a:spLocks noGrp="1"/>
          </p:cNvSpPr>
          <p:nvPr>
            <p:ph type="title"/>
          </p:nvPr>
        </p:nvSpPr>
        <p:spPr/>
        <p:txBody>
          <a:bodyPr/>
          <a:lstStyle/>
          <a:p>
            <a:r>
              <a:rPr lang="en-US" dirty="0"/>
              <a:t>Risk Mitigation</a:t>
            </a:r>
          </a:p>
        </p:txBody>
      </p:sp>
      <p:sp>
        <p:nvSpPr>
          <p:cNvPr id="3" name="Text Placeholder 2">
            <a:extLst>
              <a:ext uri="{FF2B5EF4-FFF2-40B4-BE49-F238E27FC236}">
                <a16:creationId xmlns:a16="http://schemas.microsoft.com/office/drawing/2014/main" id="{743DDC01-8805-C05D-820C-EFCD57CF2FF2}"/>
              </a:ext>
            </a:extLst>
          </p:cNvPr>
          <p:cNvSpPr>
            <a:spLocks noGrp="1"/>
          </p:cNvSpPr>
          <p:nvPr>
            <p:ph type="body" idx="1"/>
          </p:nvPr>
        </p:nvSpPr>
        <p:spPr/>
        <p:txBody>
          <a:bodyPr>
            <a:normAutofit fontScale="92500" lnSpcReduction="20000"/>
          </a:bodyPr>
          <a:lstStyle/>
          <a:p>
            <a:r>
              <a:rPr lang="en-US" dirty="0">
                <a:latin typeface="Calibri"/>
                <a:ea typeface="Calibri"/>
                <a:cs typeface="Calibri"/>
              </a:rPr>
              <a:t>Avoid use of illicit substances or drinking in hazardous situations</a:t>
            </a:r>
          </a:p>
          <a:p>
            <a:pPr lvl="1"/>
            <a:r>
              <a:rPr lang="en-US" dirty="0">
                <a:latin typeface="Calibri"/>
                <a:ea typeface="Calibri"/>
                <a:cs typeface="Calibri"/>
              </a:rPr>
              <a:t>Operating heavy machinery</a:t>
            </a:r>
          </a:p>
          <a:p>
            <a:pPr lvl="1"/>
            <a:r>
              <a:rPr lang="en-US" dirty="0">
                <a:latin typeface="Calibri"/>
                <a:ea typeface="Calibri"/>
                <a:cs typeface="Calibri"/>
              </a:rPr>
              <a:t>Avoid hangovers on workdays</a:t>
            </a:r>
          </a:p>
          <a:p>
            <a:pPr lvl="1"/>
            <a:r>
              <a:rPr lang="en-US" dirty="0">
                <a:latin typeface="Calibri"/>
                <a:ea typeface="Calibri"/>
                <a:cs typeface="Calibri"/>
              </a:rPr>
              <a:t>Avoid unwanted sexual encounters</a:t>
            </a:r>
          </a:p>
          <a:p>
            <a:r>
              <a:rPr lang="en-US" dirty="0">
                <a:latin typeface="Calibri"/>
                <a:ea typeface="Calibri"/>
                <a:cs typeface="Calibri"/>
              </a:rPr>
              <a:t>Caution against using and driving</a:t>
            </a:r>
          </a:p>
          <a:p>
            <a:pPr lvl="1"/>
            <a:r>
              <a:rPr lang="en-US" dirty="0">
                <a:latin typeface="Calibri"/>
                <a:ea typeface="Calibri"/>
                <a:cs typeface="Calibri"/>
              </a:rPr>
              <a:t>Legal consequences</a:t>
            </a:r>
          </a:p>
          <a:p>
            <a:pPr lvl="1"/>
            <a:r>
              <a:rPr lang="en-US" dirty="0">
                <a:latin typeface="Calibri"/>
                <a:ea typeface="Calibri"/>
                <a:cs typeface="Calibri"/>
              </a:rPr>
              <a:t>Health consequences</a:t>
            </a:r>
          </a:p>
          <a:p>
            <a:pPr lvl="1"/>
            <a:r>
              <a:rPr lang="en-US" dirty="0">
                <a:latin typeface="Calibri"/>
                <a:ea typeface="Calibri"/>
                <a:cs typeface="Calibri"/>
              </a:rPr>
              <a:t>Harm to others</a:t>
            </a:r>
          </a:p>
          <a:p>
            <a:r>
              <a:rPr lang="en-US" dirty="0">
                <a:latin typeface="Calibri"/>
                <a:ea typeface="Calibri"/>
                <a:cs typeface="Calibri"/>
              </a:rPr>
              <a:t>Don’t combine prescribed medications with alcohol or illicit substances</a:t>
            </a:r>
            <a:endParaRPr lang="en-US" dirty="0"/>
          </a:p>
        </p:txBody>
      </p:sp>
      <p:sp>
        <p:nvSpPr>
          <p:cNvPr id="4" name="Slide Number Placeholder 3">
            <a:extLst>
              <a:ext uri="{FF2B5EF4-FFF2-40B4-BE49-F238E27FC236}">
                <a16:creationId xmlns:a16="http://schemas.microsoft.com/office/drawing/2014/main" id="{C3328930-EE9B-8BD4-E521-29425F58939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2508368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5332-DBBF-8F30-542D-4BD6B9384863}"/>
              </a:ext>
            </a:extLst>
          </p:cNvPr>
          <p:cNvSpPr>
            <a:spLocks noGrp="1"/>
          </p:cNvSpPr>
          <p:nvPr>
            <p:ph type="title"/>
          </p:nvPr>
        </p:nvSpPr>
        <p:spPr/>
        <p:txBody>
          <a:bodyPr/>
          <a:lstStyle/>
          <a:p>
            <a:r>
              <a:rPr lang="en-US" dirty="0"/>
              <a:t>Non-medical drivers of health</a:t>
            </a:r>
          </a:p>
        </p:txBody>
      </p:sp>
      <p:sp>
        <p:nvSpPr>
          <p:cNvPr id="3" name="Text Placeholder 2">
            <a:extLst>
              <a:ext uri="{FF2B5EF4-FFF2-40B4-BE49-F238E27FC236}">
                <a16:creationId xmlns:a16="http://schemas.microsoft.com/office/drawing/2014/main" id="{6DB1DD9B-E403-6BF7-ED5C-C1621E5B061F}"/>
              </a:ext>
            </a:extLst>
          </p:cNvPr>
          <p:cNvSpPr>
            <a:spLocks noGrp="1"/>
          </p:cNvSpPr>
          <p:nvPr>
            <p:ph type="body" idx="1"/>
          </p:nvPr>
        </p:nvSpPr>
        <p:spPr/>
        <p:txBody>
          <a:bodyPr>
            <a:normAutofit fontScale="85000" lnSpcReduction="20000"/>
          </a:bodyPr>
          <a:lstStyle/>
          <a:p>
            <a:r>
              <a:rPr lang="en-US" dirty="0"/>
              <a:t>Housing</a:t>
            </a:r>
          </a:p>
          <a:p>
            <a:r>
              <a:rPr lang="en-US" dirty="0"/>
              <a:t>Safety from domestic violence</a:t>
            </a:r>
          </a:p>
          <a:p>
            <a:r>
              <a:rPr lang="en-US" dirty="0"/>
              <a:t>Nutrition</a:t>
            </a:r>
          </a:p>
          <a:p>
            <a:pPr lvl="1"/>
            <a:r>
              <a:rPr lang="en-US" dirty="0"/>
              <a:t>Access to healthy food</a:t>
            </a:r>
          </a:p>
          <a:p>
            <a:pPr lvl="1"/>
            <a:r>
              <a:rPr lang="en-US" dirty="0"/>
              <a:t>Education about food choices (avoid junk food)</a:t>
            </a:r>
          </a:p>
          <a:p>
            <a:r>
              <a:rPr lang="en-US" dirty="0"/>
              <a:t>Sleep habits</a:t>
            </a:r>
          </a:p>
          <a:p>
            <a:pPr lvl="1"/>
            <a:r>
              <a:rPr lang="en-US" dirty="0"/>
              <a:t>Consistent sleep and wake times</a:t>
            </a:r>
          </a:p>
          <a:p>
            <a:pPr lvl="1"/>
            <a:r>
              <a:rPr lang="en-US" dirty="0"/>
              <a:t>Limit screen time before bed</a:t>
            </a:r>
          </a:p>
          <a:p>
            <a:r>
              <a:rPr lang="en-US" dirty="0"/>
              <a:t>Can use team approach</a:t>
            </a:r>
          </a:p>
          <a:p>
            <a:pPr lvl="1"/>
            <a:r>
              <a:rPr lang="en-US" dirty="0"/>
              <a:t>Social workers</a:t>
            </a:r>
          </a:p>
          <a:p>
            <a:pPr lvl="1"/>
            <a:r>
              <a:rPr lang="en-US" dirty="0"/>
              <a:t>Care coordinators</a:t>
            </a:r>
          </a:p>
        </p:txBody>
      </p:sp>
      <p:sp>
        <p:nvSpPr>
          <p:cNvPr id="4" name="Slide Number Placeholder 3">
            <a:extLst>
              <a:ext uri="{FF2B5EF4-FFF2-40B4-BE49-F238E27FC236}">
                <a16:creationId xmlns:a16="http://schemas.microsoft.com/office/drawing/2014/main" id="{3554152A-B194-1453-F176-59771B4A28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dirty="0"/>
          </a:p>
        </p:txBody>
      </p:sp>
    </p:spTree>
    <p:extLst>
      <p:ext uri="{BB962C8B-B14F-4D97-AF65-F5344CB8AC3E}">
        <p14:creationId xmlns:p14="http://schemas.microsoft.com/office/powerpoint/2010/main" val="2689325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0.gstatic.com/images?q=tbn:ANd9GcSOeXVD7IzuaZky5SbD1aac4kYmWCoMZuesuVFDj0imr7IORNAm_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9548" y="3877733"/>
            <a:ext cx="2926366" cy="2761679"/>
          </a:xfrm>
          <a:prstGeom prst="rect">
            <a:avLst/>
          </a:prstGeom>
          <a:noFill/>
          <a:extLst>
            <a:ext uri="{909E8E84-426E-40DD-AFC4-6F175D3DCCD1}">
              <a14:hiddenFill xmlns:a14="http://schemas.microsoft.com/office/drawing/2010/main">
                <a:solidFill>
                  <a:srgbClr val="FFFFFF"/>
                </a:solidFill>
              </a14:hiddenFill>
            </a:ext>
          </a:extLst>
        </p:spPr>
      </p:pic>
      <p:sp>
        <p:nvSpPr>
          <p:cNvPr id="12290" name="Rectangle 2"/>
          <p:cNvSpPr>
            <a:spLocks noGrp="1" noChangeArrowheads="1"/>
          </p:cNvSpPr>
          <p:nvPr>
            <p:ph type="title"/>
          </p:nvPr>
        </p:nvSpPr>
        <p:spPr/>
        <p:txBody>
          <a:bodyPr/>
          <a:lstStyle/>
          <a:p>
            <a:r>
              <a:rPr lang="en-US" altLang="en-US"/>
              <a:t>Motivational Interviewing</a:t>
            </a:r>
          </a:p>
        </p:txBody>
      </p:sp>
      <p:sp>
        <p:nvSpPr>
          <p:cNvPr id="12291" name="Rectangle 3"/>
          <p:cNvSpPr>
            <a:spLocks noGrp="1" noChangeArrowheads="1"/>
          </p:cNvSpPr>
          <p:nvPr>
            <p:ph sz="half" idx="1"/>
          </p:nvPr>
        </p:nvSpPr>
        <p:spPr>
          <a:xfrm>
            <a:off x="457200" y="1752600"/>
            <a:ext cx="4033838" cy="4114800"/>
          </a:xfrm>
          <a:prstGeom prst="rect">
            <a:avLst/>
          </a:prstGeom>
        </p:spPr>
        <p:txBody>
          <a:bodyPr>
            <a:normAutofit/>
          </a:bodyPr>
          <a:lstStyle/>
          <a:p>
            <a:pPr>
              <a:lnSpc>
                <a:spcPct val="90000"/>
              </a:lnSpc>
            </a:pPr>
            <a:r>
              <a:rPr lang="en-US" altLang="en-US" dirty="0"/>
              <a:t>Client-centered, directive method for enhancing intrinsic motivation to change by exploring and resolving ambivalence</a:t>
            </a:r>
          </a:p>
        </p:txBody>
      </p:sp>
      <p:sp>
        <p:nvSpPr>
          <p:cNvPr id="12292" name="Rectangle 4"/>
          <p:cNvSpPr>
            <a:spLocks noGrp="1" noChangeArrowheads="1"/>
          </p:cNvSpPr>
          <p:nvPr>
            <p:ph sz="half" idx="2"/>
          </p:nvPr>
        </p:nvSpPr>
        <p:spPr>
          <a:xfrm>
            <a:off x="4648200" y="1752600"/>
            <a:ext cx="4033837" cy="4114800"/>
          </a:xfrm>
          <a:prstGeom prst="rect">
            <a:avLst/>
          </a:prstGeom>
        </p:spPr>
        <p:txBody>
          <a:bodyPr>
            <a:noAutofit/>
          </a:bodyPr>
          <a:lstStyle/>
          <a:p>
            <a:pPr>
              <a:lnSpc>
                <a:spcPct val="90000"/>
              </a:lnSpc>
            </a:pPr>
            <a:r>
              <a:rPr lang="en-US" altLang="en-US" dirty="0"/>
              <a:t>Client-centered</a:t>
            </a:r>
          </a:p>
          <a:p>
            <a:pPr lvl="1">
              <a:lnSpc>
                <a:spcPct val="90000"/>
              </a:lnSpc>
            </a:pPr>
            <a:r>
              <a:rPr lang="en-US" altLang="en-US" dirty="0"/>
              <a:t>Cient has responsibility</a:t>
            </a:r>
          </a:p>
          <a:p>
            <a:pPr lvl="1">
              <a:lnSpc>
                <a:spcPct val="90000"/>
              </a:lnSpc>
            </a:pPr>
            <a:r>
              <a:rPr lang="en-US" altLang="en-US" dirty="0"/>
              <a:t>Client determines goals and pace</a:t>
            </a:r>
          </a:p>
          <a:p>
            <a:pPr>
              <a:lnSpc>
                <a:spcPct val="90000"/>
              </a:lnSpc>
            </a:pPr>
            <a:r>
              <a:rPr lang="en-US" altLang="en-US" dirty="0"/>
              <a:t>Non-judgmental</a:t>
            </a:r>
          </a:p>
          <a:p>
            <a:pPr>
              <a:lnSpc>
                <a:spcPct val="90000"/>
              </a:lnSpc>
            </a:pPr>
            <a:r>
              <a:rPr lang="en-US" altLang="en-US" dirty="0"/>
              <a:t>Problem-solving</a:t>
            </a:r>
          </a:p>
          <a:p>
            <a:pPr lvl="1">
              <a:lnSpc>
                <a:spcPct val="90000"/>
              </a:lnSpc>
            </a:pPr>
            <a:r>
              <a:rPr lang="en-US" altLang="en-US" dirty="0"/>
              <a:t>Client does the work</a:t>
            </a:r>
          </a:p>
          <a:p>
            <a:pPr lvl="1">
              <a:lnSpc>
                <a:spcPct val="90000"/>
              </a:lnSpc>
            </a:pPr>
            <a:r>
              <a:rPr lang="en-US" altLang="en-US" dirty="0"/>
              <a:t>Clinician is facilitator</a:t>
            </a:r>
          </a:p>
          <a:p>
            <a:pPr>
              <a:lnSpc>
                <a:spcPct val="90000"/>
              </a:lnSpc>
            </a:pPr>
            <a:r>
              <a:rPr lang="en-US" altLang="en-US" dirty="0"/>
              <a:t>Brief</a:t>
            </a:r>
          </a:p>
        </p:txBody>
      </p:sp>
    </p:spTree>
    <p:extLst>
      <p:ext uri="{BB962C8B-B14F-4D97-AF65-F5344CB8AC3E}">
        <p14:creationId xmlns:p14="http://schemas.microsoft.com/office/powerpoint/2010/main" val="199725198"/>
      </p:ext>
    </p:extLst>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Develop Discrepancy</a:t>
            </a:r>
            <a:endParaRPr lang="en-US" dirty="0"/>
          </a:p>
        </p:txBody>
      </p:sp>
      <p:sp>
        <p:nvSpPr>
          <p:cNvPr id="3" name="Content Placeholder 2"/>
          <p:cNvSpPr>
            <a:spLocks noGrp="1"/>
          </p:cNvSpPr>
          <p:nvPr>
            <p:ph sz="half" idx="1"/>
          </p:nvPr>
        </p:nvSpPr>
        <p:spPr/>
        <p:txBody>
          <a:bodyPr>
            <a:normAutofit/>
          </a:bodyPr>
          <a:lstStyle/>
          <a:p>
            <a:endParaRPr lang="en-US"/>
          </a:p>
        </p:txBody>
      </p:sp>
      <p:sp>
        <p:nvSpPr>
          <p:cNvPr id="4" name="Content Placeholder 3"/>
          <p:cNvSpPr>
            <a:spLocks noGrp="1"/>
          </p:cNvSpPr>
          <p:nvPr>
            <p:ph sz="half" idx="2"/>
          </p:nvPr>
        </p:nvSpPr>
        <p:spPr>
          <a:xfrm>
            <a:off x="4648200" y="1752600"/>
            <a:ext cx="4038600" cy="5018723"/>
          </a:xfrm>
        </p:spPr>
        <p:txBody>
          <a:bodyPr>
            <a:normAutofit/>
          </a:bodyPr>
          <a:lstStyle/>
          <a:p>
            <a:pPr>
              <a:lnSpc>
                <a:spcPct val="90000"/>
              </a:lnSpc>
            </a:pPr>
            <a:r>
              <a:rPr lang="en-US" altLang="en-US" sz="2600" dirty="0"/>
              <a:t>Discrepancy between where they are and where they want to be</a:t>
            </a:r>
          </a:p>
          <a:p>
            <a:pPr>
              <a:lnSpc>
                <a:spcPct val="90000"/>
              </a:lnSpc>
            </a:pPr>
            <a:r>
              <a:rPr lang="en-US" altLang="en-US" sz="2600" dirty="0"/>
              <a:t>Examine discrepancies between current behavior and future goals</a:t>
            </a:r>
          </a:p>
          <a:p>
            <a:pPr>
              <a:lnSpc>
                <a:spcPct val="90000"/>
              </a:lnSpc>
            </a:pPr>
            <a:r>
              <a:rPr lang="en-US" altLang="en-US" sz="2600" dirty="0"/>
              <a:t>Worthwhile to spend some time evoking this</a:t>
            </a:r>
          </a:p>
        </p:txBody>
      </p:sp>
      <p:pic>
        <p:nvPicPr>
          <p:cNvPr id="3074" name="Picture 2" descr="http://troll.me/images/the-most-interesting-man-in-the-world/i-dont-always-get-my-patients-to-stop-drinking-but-when-i-do-i-use-motivational-interview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 y="1561495"/>
            <a:ext cx="3935896" cy="493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0242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715000" y="6104581"/>
            <a:ext cx="2667000" cy="739140"/>
          </a:xfrm>
          <a:custGeom>
            <a:avLst/>
            <a:gdLst/>
            <a:ahLst/>
            <a:cxnLst/>
            <a:rect l="l" t="t" r="r" b="b"/>
            <a:pathLst>
              <a:path w="2667000" h="739140">
                <a:moveTo>
                  <a:pt x="0" y="738670"/>
                </a:moveTo>
                <a:lnTo>
                  <a:pt x="2667000" y="738670"/>
                </a:lnTo>
                <a:lnTo>
                  <a:pt x="2667000" y="0"/>
                </a:lnTo>
                <a:lnTo>
                  <a:pt x="0" y="0"/>
                </a:lnTo>
                <a:lnTo>
                  <a:pt x="0" y="738670"/>
                </a:lnTo>
                <a:close/>
              </a:path>
            </a:pathLst>
          </a:custGeom>
          <a:solidFill>
            <a:srgbClr val="FFFFFF"/>
          </a:solidFill>
        </p:spPr>
        <p:txBody>
          <a:bodyPr wrap="square" lIns="0" tIns="0" rIns="0" bIns="0" rtlCol="0"/>
          <a:lstStyle/>
          <a:p>
            <a:endParaRPr/>
          </a:p>
        </p:txBody>
      </p:sp>
      <p:sp>
        <p:nvSpPr>
          <p:cNvPr id="3" name="object 3"/>
          <p:cNvSpPr txBox="1">
            <a:spLocks noGrp="1"/>
          </p:cNvSpPr>
          <p:nvPr>
            <p:ph type="title"/>
          </p:nvPr>
        </p:nvSpPr>
        <p:spPr>
          <a:xfrm>
            <a:off x="0" y="18034"/>
            <a:ext cx="9144000" cy="1242121"/>
          </a:xfrm>
          <a:custGeom>
            <a:avLst/>
            <a:gdLst>
              <a:gd name="csX0" fmla="*/ 0 w 9144000"/>
              <a:gd name="csY0" fmla="*/ 0 h 1009892"/>
              <a:gd name="csX1" fmla="*/ 9144000 w 9144000"/>
              <a:gd name="csY1" fmla="*/ 0 h 1009892"/>
              <a:gd name="csX2" fmla="*/ 9144000 w 9144000"/>
              <a:gd name="csY2" fmla="*/ 1009892 h 1009892"/>
              <a:gd name="csX3" fmla="*/ 0 w 9144000"/>
              <a:gd name="csY3" fmla="*/ 1009892 h 1009892"/>
              <a:gd name="csX4" fmla="*/ 0 w 9144000"/>
              <a:gd name="csY4" fmla="*/ 0 h 1009892"/>
              <a:gd name="csX0" fmla="*/ 0 w 9144000"/>
              <a:gd name="csY0" fmla="*/ 0 h 1159873"/>
              <a:gd name="csX1" fmla="*/ 9144000 w 9144000"/>
              <a:gd name="csY1" fmla="*/ 0 h 1159873"/>
              <a:gd name="csX2" fmla="*/ 9144000 w 9144000"/>
              <a:gd name="csY2" fmla="*/ 1009892 h 1159873"/>
              <a:gd name="csX3" fmla="*/ 24191 w 9144000"/>
              <a:gd name="csY3" fmla="*/ 1159873 h 1159873"/>
              <a:gd name="csX4" fmla="*/ 0 w 9144000"/>
              <a:gd name="csY4" fmla="*/ 0 h 1159873"/>
              <a:gd name="csX0" fmla="*/ 0 w 9144000"/>
              <a:gd name="csY0" fmla="*/ 0 h 1159873"/>
              <a:gd name="csX1" fmla="*/ 9144000 w 9144000"/>
              <a:gd name="csY1" fmla="*/ 0 h 1159873"/>
              <a:gd name="csX2" fmla="*/ 9095619 w 9144000"/>
              <a:gd name="csY2" fmla="*/ 1063111 h 1159873"/>
              <a:gd name="csX3" fmla="*/ 24191 w 9144000"/>
              <a:gd name="csY3" fmla="*/ 1159873 h 1159873"/>
              <a:gd name="csX4" fmla="*/ 0 w 9144000"/>
              <a:gd name="csY4" fmla="*/ 0 h 1159873"/>
              <a:gd name="csX0" fmla="*/ 0 w 9144000"/>
              <a:gd name="csY0" fmla="*/ 0 h 1159873"/>
              <a:gd name="csX1" fmla="*/ 9144000 w 9144000"/>
              <a:gd name="csY1" fmla="*/ 0 h 1159873"/>
              <a:gd name="csX2" fmla="*/ 9090781 w 9144000"/>
              <a:gd name="csY2" fmla="*/ 1130844 h 1159873"/>
              <a:gd name="csX3" fmla="*/ 24191 w 9144000"/>
              <a:gd name="csY3" fmla="*/ 1159873 h 1159873"/>
              <a:gd name="csX4" fmla="*/ 0 w 9144000"/>
              <a:gd name="csY4" fmla="*/ 0 h 1159873"/>
              <a:gd name="csX0" fmla="*/ 0 w 9144000"/>
              <a:gd name="csY0" fmla="*/ 0 h 1159873"/>
              <a:gd name="csX1" fmla="*/ 9144000 w 9144000"/>
              <a:gd name="csY1" fmla="*/ 0 h 1159873"/>
              <a:gd name="csX2" fmla="*/ 9134324 w 9144000"/>
              <a:gd name="csY2" fmla="*/ 1130844 h 1159873"/>
              <a:gd name="csX3" fmla="*/ 24191 w 9144000"/>
              <a:gd name="csY3" fmla="*/ 1159873 h 1159873"/>
              <a:gd name="csX4" fmla="*/ 0 w 9144000"/>
              <a:gd name="csY4" fmla="*/ 0 h 1159873"/>
              <a:gd name="csX0" fmla="*/ 0 w 9144000"/>
              <a:gd name="csY0" fmla="*/ 0 h 1130844"/>
              <a:gd name="csX1" fmla="*/ 9144000 w 9144000"/>
              <a:gd name="csY1" fmla="*/ 0 h 1130844"/>
              <a:gd name="csX2" fmla="*/ 9134324 w 9144000"/>
              <a:gd name="csY2" fmla="*/ 1130844 h 1130844"/>
              <a:gd name="csX3" fmla="*/ 19352 w 9144000"/>
              <a:gd name="csY3" fmla="*/ 1126007 h 1130844"/>
              <a:gd name="csX4" fmla="*/ 0 w 9144000"/>
              <a:gd name="csY4" fmla="*/ 0 h 1130844"/>
              <a:gd name="csX0" fmla="*/ 0 w 9144000"/>
              <a:gd name="csY0" fmla="*/ 0 h 1130844"/>
              <a:gd name="csX1" fmla="*/ 9144000 w 9144000"/>
              <a:gd name="csY1" fmla="*/ 0 h 1130844"/>
              <a:gd name="csX2" fmla="*/ 9134324 w 9144000"/>
              <a:gd name="csY2" fmla="*/ 1130844 h 1130844"/>
              <a:gd name="csX3" fmla="*/ 19352 w 9144000"/>
              <a:gd name="csY3" fmla="*/ 1126007 h 1130844"/>
              <a:gd name="csX4" fmla="*/ 0 w 9144000"/>
              <a:gd name="csY4" fmla="*/ 0 h 1130844"/>
              <a:gd name="csX0" fmla="*/ 0 w 9144000"/>
              <a:gd name="csY0" fmla="*/ 0 h 1242121"/>
              <a:gd name="csX1" fmla="*/ 9144000 w 9144000"/>
              <a:gd name="csY1" fmla="*/ 0 h 1242121"/>
              <a:gd name="csX2" fmla="*/ 9134324 w 9144000"/>
              <a:gd name="csY2" fmla="*/ 1130844 h 1242121"/>
              <a:gd name="csX3" fmla="*/ 24190 w 9144000"/>
              <a:gd name="csY3" fmla="*/ 1242121 h 1242121"/>
              <a:gd name="csX4" fmla="*/ 0 w 9144000"/>
              <a:gd name="csY4" fmla="*/ 0 h 1242121"/>
              <a:gd name="csX0" fmla="*/ 0 w 9144000"/>
              <a:gd name="csY0" fmla="*/ 0 h 1247658"/>
              <a:gd name="csX1" fmla="*/ 9144000 w 9144000"/>
              <a:gd name="csY1" fmla="*/ 0 h 1247658"/>
              <a:gd name="csX2" fmla="*/ 9134324 w 9144000"/>
              <a:gd name="csY2" fmla="*/ 1130844 h 1247658"/>
              <a:gd name="csX3" fmla="*/ 24190 w 9144000"/>
              <a:gd name="csY3" fmla="*/ 1242121 h 1247658"/>
              <a:gd name="csX4" fmla="*/ 0 w 9144000"/>
              <a:gd name="csY4" fmla="*/ 0 h 1247658"/>
              <a:gd name="csX0" fmla="*/ 0 w 9144000"/>
              <a:gd name="csY0" fmla="*/ 0 h 1242121"/>
              <a:gd name="csX1" fmla="*/ 9144000 w 9144000"/>
              <a:gd name="csY1" fmla="*/ 0 h 1242121"/>
              <a:gd name="csX2" fmla="*/ 9134324 w 9144000"/>
              <a:gd name="csY2" fmla="*/ 1217929 h 1242121"/>
              <a:gd name="csX3" fmla="*/ 24190 w 9144000"/>
              <a:gd name="csY3" fmla="*/ 1242121 h 1242121"/>
              <a:gd name="csX4" fmla="*/ 0 w 9144000"/>
              <a:gd name="csY4" fmla="*/ 0 h 1242121"/>
              <a:gd name="csX0" fmla="*/ 0 w 9144000"/>
              <a:gd name="csY0" fmla="*/ 0 h 1242121"/>
              <a:gd name="csX1" fmla="*/ 9144000 w 9144000"/>
              <a:gd name="csY1" fmla="*/ 0 h 1242121"/>
              <a:gd name="csX2" fmla="*/ 9134324 w 9144000"/>
              <a:gd name="csY2" fmla="*/ 1217929 h 1242121"/>
              <a:gd name="csX3" fmla="*/ 24190 w 9144000"/>
              <a:gd name="csY3" fmla="*/ 1242121 h 1242121"/>
              <a:gd name="csX4" fmla="*/ 0 w 9144000"/>
              <a:gd name="csY4" fmla="*/ 0 h 1242121"/>
            </a:gdLst>
            <a:ahLst/>
            <a:cxnLst>
              <a:cxn ang="0">
                <a:pos x="csX0" y="csY0"/>
              </a:cxn>
              <a:cxn ang="0">
                <a:pos x="csX1" y="csY1"/>
              </a:cxn>
              <a:cxn ang="0">
                <a:pos x="csX2" y="csY2"/>
              </a:cxn>
              <a:cxn ang="0">
                <a:pos x="csX3" y="csY3"/>
              </a:cxn>
              <a:cxn ang="0">
                <a:pos x="csX4" y="csY4"/>
              </a:cxn>
            </a:cxnLst>
            <a:rect l="l" t="t" r="r" b="b"/>
            <a:pathLst>
              <a:path w="9144000" h="1242121">
                <a:moveTo>
                  <a:pt x="0" y="0"/>
                </a:moveTo>
                <a:lnTo>
                  <a:pt x="9144000" y="0"/>
                </a:lnTo>
                <a:cubicBezTo>
                  <a:pt x="9140775" y="376948"/>
                  <a:pt x="9137549" y="840981"/>
                  <a:pt x="9134324" y="1217929"/>
                </a:cubicBezTo>
                <a:lnTo>
                  <a:pt x="24190" y="1242121"/>
                </a:lnTo>
                <a:lnTo>
                  <a:pt x="0" y="0"/>
                </a:lnTo>
                <a:close/>
              </a:path>
            </a:pathLst>
          </a:custGeom>
          <a:solidFill>
            <a:schemeClr val="dk2"/>
          </a:solidFill>
          <a:ln>
            <a:noFill/>
          </a:ln>
        </p:spPr>
        <p:txBody>
          <a:bodyPr vert="horz" wrap="square" lIns="0" tIns="12065" rIns="0" bIns="0" rtlCol="0">
            <a:spAutoFit/>
          </a:bodyPr>
          <a:lstStyle/>
          <a:p>
            <a:pPr marL="12700">
              <a:lnSpc>
                <a:spcPct val="100000"/>
              </a:lnSpc>
              <a:spcBef>
                <a:spcPts val="95"/>
              </a:spcBef>
            </a:pPr>
            <a:r>
              <a:rPr sz="3200" spc="-5" dirty="0"/>
              <a:t>Most </a:t>
            </a:r>
            <a:r>
              <a:rPr lang="en-US" sz="3200" spc="-5" dirty="0"/>
              <a:t>cl</a:t>
            </a:r>
            <a:r>
              <a:rPr sz="3200" dirty="0"/>
              <a:t>ients </a:t>
            </a:r>
            <a:r>
              <a:rPr sz="3200" spc="-5" dirty="0"/>
              <a:t>are </a:t>
            </a:r>
            <a:r>
              <a:rPr sz="3200" b="1" spc="-5" dirty="0">
                <a:solidFill>
                  <a:schemeClr val="accent4">
                    <a:lumMod val="60000"/>
                    <a:lumOff val="40000"/>
                  </a:schemeClr>
                </a:solidFill>
                <a:latin typeface="Montserrat ExtraBold" panose="00000900000000000000" pitchFamily="2" charset="0"/>
                <a:cs typeface="Arial"/>
              </a:rPr>
              <a:t>ambivalent</a:t>
            </a:r>
            <a:r>
              <a:rPr sz="3200" b="1" spc="-5" dirty="0">
                <a:solidFill>
                  <a:srgbClr val="000000"/>
                </a:solidFill>
                <a:latin typeface="Arial"/>
                <a:cs typeface="Arial"/>
              </a:rPr>
              <a:t> </a:t>
            </a:r>
            <a:r>
              <a:rPr sz="3200" spc="-5" dirty="0"/>
              <a:t>about </a:t>
            </a:r>
            <a:r>
              <a:rPr sz="3200" dirty="0"/>
              <a:t>unhealthy</a:t>
            </a:r>
            <a:r>
              <a:rPr sz="3200" spc="95" dirty="0"/>
              <a:t> </a:t>
            </a:r>
            <a:r>
              <a:rPr sz="3200" dirty="0"/>
              <a:t>behaviors</a:t>
            </a:r>
            <a:endParaRPr sz="3200" dirty="0">
              <a:latin typeface="Arial"/>
              <a:cs typeface="Arial"/>
            </a:endParaRPr>
          </a:p>
        </p:txBody>
      </p:sp>
      <p:sp>
        <p:nvSpPr>
          <p:cNvPr id="4" name="object 4"/>
          <p:cNvSpPr/>
          <p:nvPr/>
        </p:nvSpPr>
        <p:spPr>
          <a:xfrm>
            <a:off x="5271510" y="1472191"/>
            <a:ext cx="3710949" cy="191717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294120" y="1882139"/>
            <a:ext cx="2093976" cy="1091184"/>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5870725" y="1487729"/>
            <a:ext cx="3073400" cy="1840230"/>
          </a:xfrm>
          <a:custGeom>
            <a:avLst/>
            <a:gdLst/>
            <a:ahLst/>
            <a:cxnLst/>
            <a:rect l="l" t="t" r="r" b="b"/>
            <a:pathLst>
              <a:path w="3073400" h="1840229">
                <a:moveTo>
                  <a:pt x="1970444" y="1665426"/>
                </a:moveTo>
                <a:lnTo>
                  <a:pt x="1173329" y="1665426"/>
                </a:lnTo>
                <a:lnTo>
                  <a:pt x="1206626" y="1701450"/>
                </a:lnTo>
                <a:lnTo>
                  <a:pt x="1244505" y="1733907"/>
                </a:lnTo>
                <a:lnTo>
                  <a:pt x="1286534" y="1762533"/>
                </a:lnTo>
                <a:lnTo>
                  <a:pt x="1332277" y="1787063"/>
                </a:lnTo>
                <a:lnTo>
                  <a:pt x="1381300" y="1807234"/>
                </a:lnTo>
                <a:lnTo>
                  <a:pt x="1433171" y="1822779"/>
                </a:lnTo>
                <a:lnTo>
                  <a:pt x="1484000" y="1832977"/>
                </a:lnTo>
                <a:lnTo>
                  <a:pt x="1534846" y="1838533"/>
                </a:lnTo>
                <a:lnTo>
                  <a:pt x="1585344" y="1839607"/>
                </a:lnTo>
                <a:lnTo>
                  <a:pt x="1635130" y="1836357"/>
                </a:lnTo>
                <a:lnTo>
                  <a:pt x="1683836" y="1828945"/>
                </a:lnTo>
                <a:lnTo>
                  <a:pt x="1731099" y="1817530"/>
                </a:lnTo>
                <a:lnTo>
                  <a:pt x="1776552" y="1802272"/>
                </a:lnTo>
                <a:lnTo>
                  <a:pt x="1819831" y="1783330"/>
                </a:lnTo>
                <a:lnTo>
                  <a:pt x="1860571" y="1760865"/>
                </a:lnTo>
                <a:lnTo>
                  <a:pt x="1898405" y="1735036"/>
                </a:lnTo>
                <a:lnTo>
                  <a:pt x="1932969" y="1706003"/>
                </a:lnTo>
                <a:lnTo>
                  <a:pt x="1963897" y="1673927"/>
                </a:lnTo>
                <a:lnTo>
                  <a:pt x="1970444" y="1665426"/>
                </a:lnTo>
                <a:close/>
              </a:path>
              <a:path w="3073400" h="1840229">
                <a:moveTo>
                  <a:pt x="2550834" y="1503882"/>
                </a:moveTo>
                <a:lnTo>
                  <a:pt x="415012" y="1503882"/>
                </a:lnTo>
                <a:lnTo>
                  <a:pt x="416917" y="1506549"/>
                </a:lnTo>
                <a:lnTo>
                  <a:pt x="418822" y="1509343"/>
                </a:lnTo>
                <a:lnTo>
                  <a:pt x="448371" y="1546080"/>
                </a:lnTo>
                <a:lnTo>
                  <a:pt x="479099" y="1577432"/>
                </a:lnTo>
                <a:lnTo>
                  <a:pt x="512644" y="1606012"/>
                </a:lnTo>
                <a:lnTo>
                  <a:pt x="548741" y="1631766"/>
                </a:lnTo>
                <a:lnTo>
                  <a:pt x="587125" y="1654639"/>
                </a:lnTo>
                <a:lnTo>
                  <a:pt x="627530" y="1674579"/>
                </a:lnTo>
                <a:lnTo>
                  <a:pt x="669690" y="1691531"/>
                </a:lnTo>
                <a:lnTo>
                  <a:pt x="713340" y="1705442"/>
                </a:lnTo>
                <a:lnTo>
                  <a:pt x="758214" y="1716257"/>
                </a:lnTo>
                <a:lnTo>
                  <a:pt x="804046" y="1723924"/>
                </a:lnTo>
                <a:lnTo>
                  <a:pt x="850571" y="1728387"/>
                </a:lnTo>
                <a:lnTo>
                  <a:pt x="897523" y="1729594"/>
                </a:lnTo>
                <a:lnTo>
                  <a:pt x="944636" y="1727490"/>
                </a:lnTo>
                <a:lnTo>
                  <a:pt x="991645" y="1722021"/>
                </a:lnTo>
                <a:lnTo>
                  <a:pt x="1038285" y="1713134"/>
                </a:lnTo>
                <a:lnTo>
                  <a:pt x="1084289" y="1700775"/>
                </a:lnTo>
                <a:lnTo>
                  <a:pt x="1129392" y="1684890"/>
                </a:lnTo>
                <a:lnTo>
                  <a:pt x="1173329" y="1665426"/>
                </a:lnTo>
                <a:lnTo>
                  <a:pt x="1970444" y="1665426"/>
                </a:lnTo>
                <a:lnTo>
                  <a:pt x="1990824" y="1638966"/>
                </a:lnTo>
                <a:lnTo>
                  <a:pt x="2013385" y="1601281"/>
                </a:lnTo>
                <a:lnTo>
                  <a:pt x="2031214" y="1561032"/>
                </a:lnTo>
                <a:lnTo>
                  <a:pt x="2465383" y="1561032"/>
                </a:lnTo>
                <a:lnTo>
                  <a:pt x="2480946" y="1553404"/>
                </a:lnTo>
                <a:lnTo>
                  <a:pt x="2519328" y="1529142"/>
                </a:lnTo>
                <a:lnTo>
                  <a:pt x="2550834" y="1503882"/>
                </a:lnTo>
                <a:close/>
              </a:path>
              <a:path w="3073400" h="1840229">
                <a:moveTo>
                  <a:pt x="2465383" y="1561032"/>
                </a:moveTo>
                <a:lnTo>
                  <a:pt x="2031214" y="1561032"/>
                </a:lnTo>
                <a:lnTo>
                  <a:pt x="2081212" y="1582721"/>
                </a:lnTo>
                <a:lnTo>
                  <a:pt x="2134116" y="1598528"/>
                </a:lnTo>
                <a:lnTo>
                  <a:pt x="2189162" y="1608288"/>
                </a:lnTo>
                <a:lnTo>
                  <a:pt x="2245590" y="1611832"/>
                </a:lnTo>
                <a:lnTo>
                  <a:pt x="2297161" y="1609568"/>
                </a:lnTo>
                <a:lnTo>
                  <a:pt x="2346870" y="1602282"/>
                </a:lnTo>
                <a:lnTo>
                  <a:pt x="2394329" y="1590285"/>
                </a:lnTo>
                <a:lnTo>
                  <a:pt x="2439150" y="1573889"/>
                </a:lnTo>
                <a:lnTo>
                  <a:pt x="2465383" y="1561032"/>
                </a:lnTo>
                <a:close/>
              </a:path>
              <a:path w="3073400" h="1840229">
                <a:moveTo>
                  <a:pt x="743620" y="161839"/>
                </a:moveTo>
                <a:lnTo>
                  <a:pt x="690348" y="165302"/>
                </a:lnTo>
                <a:lnTo>
                  <a:pt x="638936" y="173338"/>
                </a:lnTo>
                <a:lnTo>
                  <a:pt x="589871" y="185582"/>
                </a:lnTo>
                <a:lnTo>
                  <a:pt x="543404" y="201768"/>
                </a:lnTo>
                <a:lnTo>
                  <a:pt x="499785" y="221626"/>
                </a:lnTo>
                <a:lnTo>
                  <a:pt x="459264" y="244888"/>
                </a:lnTo>
                <a:lnTo>
                  <a:pt x="422094" y="271287"/>
                </a:lnTo>
                <a:lnTo>
                  <a:pt x="388523" y="300553"/>
                </a:lnTo>
                <a:lnTo>
                  <a:pt x="358802" y="332419"/>
                </a:lnTo>
                <a:lnTo>
                  <a:pt x="333183" y="366616"/>
                </a:lnTo>
                <a:lnTo>
                  <a:pt x="311916" y="402876"/>
                </a:lnTo>
                <a:lnTo>
                  <a:pt x="295252" y="440932"/>
                </a:lnTo>
                <a:lnTo>
                  <a:pt x="283440" y="480514"/>
                </a:lnTo>
                <a:lnTo>
                  <a:pt x="276732" y="521354"/>
                </a:lnTo>
                <a:lnTo>
                  <a:pt x="275379" y="563185"/>
                </a:lnTo>
                <a:lnTo>
                  <a:pt x="279630" y="605738"/>
                </a:lnTo>
                <a:lnTo>
                  <a:pt x="277090" y="611453"/>
                </a:lnTo>
                <a:lnTo>
                  <a:pt x="229199" y="618658"/>
                </a:lnTo>
                <a:lnTo>
                  <a:pt x="183816" y="631759"/>
                </a:lnTo>
                <a:lnTo>
                  <a:pt x="141692" y="650362"/>
                </a:lnTo>
                <a:lnTo>
                  <a:pt x="103580" y="674078"/>
                </a:lnTo>
                <a:lnTo>
                  <a:pt x="70230" y="702513"/>
                </a:lnTo>
                <a:lnTo>
                  <a:pt x="42394" y="735278"/>
                </a:lnTo>
                <a:lnTo>
                  <a:pt x="18625" y="776602"/>
                </a:lnTo>
                <a:lnTo>
                  <a:pt x="4599" y="819491"/>
                </a:lnTo>
                <a:lnTo>
                  <a:pt x="0" y="862969"/>
                </a:lnTo>
                <a:lnTo>
                  <a:pt x="4513" y="906062"/>
                </a:lnTo>
                <a:lnTo>
                  <a:pt x="17824" y="947794"/>
                </a:lnTo>
                <a:lnTo>
                  <a:pt x="39619" y="987189"/>
                </a:lnTo>
                <a:lnTo>
                  <a:pt x="69582" y="1023273"/>
                </a:lnTo>
                <a:lnTo>
                  <a:pt x="107400" y="1055071"/>
                </a:lnTo>
                <a:lnTo>
                  <a:pt x="152757" y="1081607"/>
                </a:lnTo>
                <a:lnTo>
                  <a:pt x="119320" y="1116258"/>
                </a:lnTo>
                <a:lnTo>
                  <a:pt x="94083" y="1154665"/>
                </a:lnTo>
                <a:lnTo>
                  <a:pt x="77410" y="1195888"/>
                </a:lnTo>
                <a:lnTo>
                  <a:pt x="69669" y="1238989"/>
                </a:lnTo>
                <a:lnTo>
                  <a:pt x="71223" y="1283029"/>
                </a:lnTo>
                <a:lnTo>
                  <a:pt x="81106" y="1323228"/>
                </a:lnTo>
                <a:lnTo>
                  <a:pt x="98321" y="1360618"/>
                </a:lnTo>
                <a:lnTo>
                  <a:pt x="122158" y="1394741"/>
                </a:lnTo>
                <a:lnTo>
                  <a:pt x="151912" y="1425143"/>
                </a:lnTo>
                <a:lnTo>
                  <a:pt x="186872" y="1451367"/>
                </a:lnTo>
                <a:lnTo>
                  <a:pt x="226333" y="1472959"/>
                </a:lnTo>
                <a:lnTo>
                  <a:pt x="269585" y="1489462"/>
                </a:lnTo>
                <a:lnTo>
                  <a:pt x="315920" y="1500420"/>
                </a:lnTo>
                <a:lnTo>
                  <a:pt x="364632" y="1505379"/>
                </a:lnTo>
                <a:lnTo>
                  <a:pt x="415012" y="1503882"/>
                </a:lnTo>
                <a:lnTo>
                  <a:pt x="2550834" y="1503882"/>
                </a:lnTo>
                <a:lnTo>
                  <a:pt x="2584303" y="1470535"/>
                </a:lnTo>
                <a:lnTo>
                  <a:pt x="2610119" y="1436812"/>
                </a:lnTo>
                <a:lnTo>
                  <a:pt x="2630971" y="1400558"/>
                </a:lnTo>
                <a:lnTo>
                  <a:pt x="2646471" y="1362085"/>
                </a:lnTo>
                <a:lnTo>
                  <a:pt x="2656231" y="1321704"/>
                </a:lnTo>
                <a:lnTo>
                  <a:pt x="2659864" y="1279727"/>
                </a:lnTo>
                <a:lnTo>
                  <a:pt x="2708421" y="1271976"/>
                </a:lnTo>
                <a:lnTo>
                  <a:pt x="2755557" y="1260238"/>
                </a:lnTo>
                <a:lnTo>
                  <a:pt x="2800919" y="1244641"/>
                </a:lnTo>
                <a:lnTo>
                  <a:pt x="2844154" y="1225314"/>
                </a:lnTo>
                <a:lnTo>
                  <a:pt x="2884908" y="1202384"/>
                </a:lnTo>
                <a:lnTo>
                  <a:pt x="2927452" y="1172425"/>
                </a:lnTo>
                <a:lnTo>
                  <a:pt x="2964690" y="1139377"/>
                </a:lnTo>
                <a:lnTo>
                  <a:pt x="2996553" y="1103652"/>
                </a:lnTo>
                <a:lnTo>
                  <a:pt x="3022977" y="1065663"/>
                </a:lnTo>
                <a:lnTo>
                  <a:pt x="3043895" y="1025822"/>
                </a:lnTo>
                <a:lnTo>
                  <a:pt x="3059240" y="984544"/>
                </a:lnTo>
                <a:lnTo>
                  <a:pt x="3068947" y="942240"/>
                </a:lnTo>
                <a:lnTo>
                  <a:pt x="3072948" y="899324"/>
                </a:lnTo>
                <a:lnTo>
                  <a:pt x="3071177" y="856208"/>
                </a:lnTo>
                <a:lnTo>
                  <a:pt x="3063569" y="813306"/>
                </a:lnTo>
                <a:lnTo>
                  <a:pt x="3050056" y="771031"/>
                </a:lnTo>
                <a:lnTo>
                  <a:pt x="3030572" y="729795"/>
                </a:lnTo>
                <a:lnTo>
                  <a:pt x="3005051" y="690011"/>
                </a:lnTo>
                <a:lnTo>
                  <a:pt x="2973427" y="652093"/>
                </a:lnTo>
                <a:lnTo>
                  <a:pt x="2978376" y="642117"/>
                </a:lnTo>
                <a:lnTo>
                  <a:pt x="3000872" y="570176"/>
                </a:lnTo>
                <a:lnTo>
                  <a:pt x="3004108" y="529136"/>
                </a:lnTo>
                <a:lnTo>
                  <a:pt x="3000724" y="488785"/>
                </a:lnTo>
                <a:lnTo>
                  <a:pt x="2991038" y="449575"/>
                </a:lnTo>
                <a:lnTo>
                  <a:pt x="2975366" y="411959"/>
                </a:lnTo>
                <a:lnTo>
                  <a:pt x="2954028" y="376392"/>
                </a:lnTo>
                <a:lnTo>
                  <a:pt x="2927339" y="343324"/>
                </a:lnTo>
                <a:lnTo>
                  <a:pt x="2895618" y="313210"/>
                </a:lnTo>
                <a:lnTo>
                  <a:pt x="2859183" y="286501"/>
                </a:lnTo>
                <a:lnTo>
                  <a:pt x="2818349" y="263652"/>
                </a:lnTo>
                <a:lnTo>
                  <a:pt x="2773436" y="245114"/>
                </a:lnTo>
                <a:lnTo>
                  <a:pt x="2724761" y="231342"/>
                </a:lnTo>
                <a:lnTo>
                  <a:pt x="2719468" y="215467"/>
                </a:lnTo>
                <a:lnTo>
                  <a:pt x="997561" y="215467"/>
                </a:lnTo>
                <a:lnTo>
                  <a:pt x="950004" y="195541"/>
                </a:lnTo>
                <a:lnTo>
                  <a:pt x="900359" y="180137"/>
                </a:lnTo>
                <a:lnTo>
                  <a:pt x="849098" y="169334"/>
                </a:lnTo>
                <a:lnTo>
                  <a:pt x="796694" y="163209"/>
                </a:lnTo>
                <a:lnTo>
                  <a:pt x="743620" y="161839"/>
                </a:lnTo>
                <a:close/>
              </a:path>
              <a:path w="3073400" h="1840229">
                <a:moveTo>
                  <a:pt x="1316745" y="51401"/>
                </a:moveTo>
                <a:lnTo>
                  <a:pt x="1268395" y="55601"/>
                </a:lnTo>
                <a:lnTo>
                  <a:pt x="1221240" y="64765"/>
                </a:lnTo>
                <a:lnTo>
                  <a:pt x="1175889" y="78743"/>
                </a:lnTo>
                <a:lnTo>
                  <a:pt x="1132952" y="97380"/>
                </a:lnTo>
                <a:lnTo>
                  <a:pt x="1093041" y="120524"/>
                </a:lnTo>
                <a:lnTo>
                  <a:pt x="1056765" y="148022"/>
                </a:lnTo>
                <a:lnTo>
                  <a:pt x="1024735" y="179721"/>
                </a:lnTo>
                <a:lnTo>
                  <a:pt x="997561" y="215467"/>
                </a:lnTo>
                <a:lnTo>
                  <a:pt x="2719468" y="215467"/>
                </a:lnTo>
                <a:lnTo>
                  <a:pt x="2709154" y="184536"/>
                </a:lnTo>
                <a:lnTo>
                  <a:pt x="2684105" y="140934"/>
                </a:lnTo>
                <a:lnTo>
                  <a:pt x="2683438" y="140156"/>
                </a:lnTo>
                <a:lnTo>
                  <a:pt x="1597890" y="140156"/>
                </a:lnTo>
                <a:lnTo>
                  <a:pt x="1577691" y="125043"/>
                </a:lnTo>
                <a:lnTo>
                  <a:pt x="1533578" y="98579"/>
                </a:lnTo>
                <a:lnTo>
                  <a:pt x="1462856" y="70129"/>
                </a:lnTo>
                <a:lnTo>
                  <a:pt x="1414585" y="58513"/>
                </a:lnTo>
                <a:lnTo>
                  <a:pt x="1365678" y="52321"/>
                </a:lnTo>
                <a:lnTo>
                  <a:pt x="1316745" y="51401"/>
                </a:lnTo>
                <a:close/>
              </a:path>
              <a:path w="3073400" h="1840229">
                <a:moveTo>
                  <a:pt x="1870825" y="0"/>
                </a:moveTo>
                <a:lnTo>
                  <a:pt x="1823207" y="3617"/>
                </a:lnTo>
                <a:lnTo>
                  <a:pt x="1777039" y="13092"/>
                </a:lnTo>
                <a:lnTo>
                  <a:pt x="1733176" y="28190"/>
                </a:lnTo>
                <a:lnTo>
                  <a:pt x="1692474" y="48679"/>
                </a:lnTo>
                <a:lnTo>
                  <a:pt x="1655789" y="74325"/>
                </a:lnTo>
                <a:lnTo>
                  <a:pt x="1623975" y="104895"/>
                </a:lnTo>
                <a:lnTo>
                  <a:pt x="1597890" y="140156"/>
                </a:lnTo>
                <a:lnTo>
                  <a:pt x="2683438" y="140156"/>
                </a:lnTo>
                <a:lnTo>
                  <a:pt x="2650270" y="101450"/>
                </a:lnTo>
                <a:lnTo>
                  <a:pt x="2648067" y="99643"/>
                </a:lnTo>
                <a:lnTo>
                  <a:pt x="2121892" y="99643"/>
                </a:lnTo>
                <a:lnTo>
                  <a:pt x="2098861" y="77695"/>
                </a:lnTo>
                <a:lnTo>
                  <a:pt x="2044561" y="40992"/>
                </a:lnTo>
                <a:lnTo>
                  <a:pt x="1966984" y="11266"/>
                </a:lnTo>
                <a:lnTo>
                  <a:pt x="1919035" y="2471"/>
                </a:lnTo>
                <a:lnTo>
                  <a:pt x="1870825" y="0"/>
                </a:lnTo>
                <a:close/>
              </a:path>
              <a:path w="3073400" h="1840229">
                <a:moveTo>
                  <a:pt x="2380866" y="381"/>
                </a:moveTo>
                <a:lnTo>
                  <a:pt x="2332797" y="3617"/>
                </a:lnTo>
                <a:lnTo>
                  <a:pt x="2285840" y="12216"/>
                </a:lnTo>
                <a:lnTo>
                  <a:pt x="2240463" y="26179"/>
                </a:lnTo>
                <a:lnTo>
                  <a:pt x="2197512" y="45438"/>
                </a:lnTo>
                <a:lnTo>
                  <a:pt x="2157738" y="69943"/>
                </a:lnTo>
                <a:lnTo>
                  <a:pt x="2121892" y="99643"/>
                </a:lnTo>
                <a:lnTo>
                  <a:pt x="2648067" y="99643"/>
                </a:lnTo>
                <a:lnTo>
                  <a:pt x="2608302" y="67004"/>
                </a:lnTo>
                <a:lnTo>
                  <a:pt x="2566977" y="42482"/>
                </a:lnTo>
                <a:lnTo>
                  <a:pt x="2522820" y="23610"/>
                </a:lnTo>
                <a:lnTo>
                  <a:pt x="2476581" y="10335"/>
                </a:lnTo>
                <a:lnTo>
                  <a:pt x="2429013" y="2609"/>
                </a:lnTo>
                <a:lnTo>
                  <a:pt x="2380866" y="381"/>
                </a:lnTo>
                <a:close/>
              </a:path>
            </a:pathLst>
          </a:custGeom>
          <a:solidFill>
            <a:srgbClr val="000000">
              <a:alpha val="87841"/>
            </a:srgbClr>
          </a:solidFill>
        </p:spPr>
        <p:txBody>
          <a:bodyPr wrap="square" lIns="0" tIns="0" rIns="0" bIns="0" rtlCol="0"/>
          <a:lstStyle/>
          <a:p>
            <a:endParaRPr/>
          </a:p>
        </p:txBody>
      </p:sp>
      <p:sp>
        <p:nvSpPr>
          <p:cNvPr id="7" name="object 7"/>
          <p:cNvSpPr/>
          <p:nvPr/>
        </p:nvSpPr>
        <p:spPr>
          <a:xfrm>
            <a:off x="5305552" y="2656458"/>
            <a:ext cx="315722" cy="204342"/>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5628766" y="2555620"/>
            <a:ext cx="306705" cy="306705"/>
          </a:xfrm>
          <a:custGeom>
            <a:avLst/>
            <a:gdLst/>
            <a:ahLst/>
            <a:cxnLst/>
            <a:rect l="l" t="t" r="r" b="b"/>
            <a:pathLst>
              <a:path w="306704" h="306705">
                <a:moveTo>
                  <a:pt x="153288" y="0"/>
                </a:moveTo>
                <a:lnTo>
                  <a:pt x="104818" y="7809"/>
                </a:lnTo>
                <a:lnTo>
                  <a:pt x="62736" y="29561"/>
                </a:lnTo>
                <a:lnTo>
                  <a:pt x="29561" y="62736"/>
                </a:lnTo>
                <a:lnTo>
                  <a:pt x="7809" y="104818"/>
                </a:lnTo>
                <a:lnTo>
                  <a:pt x="0" y="153288"/>
                </a:lnTo>
                <a:lnTo>
                  <a:pt x="7809" y="201697"/>
                </a:lnTo>
                <a:lnTo>
                  <a:pt x="29561" y="243741"/>
                </a:lnTo>
                <a:lnTo>
                  <a:pt x="62736" y="276897"/>
                </a:lnTo>
                <a:lnTo>
                  <a:pt x="104818" y="298642"/>
                </a:lnTo>
                <a:lnTo>
                  <a:pt x="153288" y="306450"/>
                </a:lnTo>
                <a:lnTo>
                  <a:pt x="201710" y="298642"/>
                </a:lnTo>
                <a:lnTo>
                  <a:pt x="243786" y="276897"/>
                </a:lnTo>
                <a:lnTo>
                  <a:pt x="276979" y="243741"/>
                </a:lnTo>
                <a:lnTo>
                  <a:pt x="298755" y="201697"/>
                </a:lnTo>
                <a:lnTo>
                  <a:pt x="306578" y="153288"/>
                </a:lnTo>
                <a:lnTo>
                  <a:pt x="298755" y="104818"/>
                </a:lnTo>
                <a:lnTo>
                  <a:pt x="276979" y="62736"/>
                </a:lnTo>
                <a:lnTo>
                  <a:pt x="243786" y="29561"/>
                </a:lnTo>
                <a:lnTo>
                  <a:pt x="201710" y="7809"/>
                </a:lnTo>
                <a:lnTo>
                  <a:pt x="153288" y="0"/>
                </a:lnTo>
                <a:close/>
              </a:path>
            </a:pathLst>
          </a:custGeom>
          <a:solidFill>
            <a:srgbClr val="000000">
              <a:alpha val="87841"/>
            </a:srgbClr>
          </a:solidFill>
        </p:spPr>
        <p:txBody>
          <a:bodyPr wrap="square" lIns="0" tIns="0" rIns="0" bIns="0" rtlCol="0"/>
          <a:lstStyle/>
          <a:p>
            <a:endParaRPr/>
          </a:p>
        </p:txBody>
      </p:sp>
      <p:sp>
        <p:nvSpPr>
          <p:cNvPr id="9" name="object 9"/>
          <p:cNvSpPr/>
          <p:nvPr/>
        </p:nvSpPr>
        <p:spPr>
          <a:xfrm>
            <a:off x="5870725" y="1487729"/>
            <a:ext cx="3073400" cy="1840230"/>
          </a:xfrm>
          <a:custGeom>
            <a:avLst/>
            <a:gdLst/>
            <a:ahLst/>
            <a:cxnLst/>
            <a:rect l="l" t="t" r="r" b="b"/>
            <a:pathLst>
              <a:path w="3073400" h="1840229">
                <a:moveTo>
                  <a:pt x="279630" y="605738"/>
                </a:moveTo>
                <a:lnTo>
                  <a:pt x="275379" y="563185"/>
                </a:lnTo>
                <a:lnTo>
                  <a:pt x="276732" y="521354"/>
                </a:lnTo>
                <a:lnTo>
                  <a:pt x="283440" y="480514"/>
                </a:lnTo>
                <a:lnTo>
                  <a:pt x="295252" y="440932"/>
                </a:lnTo>
                <a:lnTo>
                  <a:pt x="311916" y="402876"/>
                </a:lnTo>
                <a:lnTo>
                  <a:pt x="333183" y="366616"/>
                </a:lnTo>
                <a:lnTo>
                  <a:pt x="358802" y="332419"/>
                </a:lnTo>
                <a:lnTo>
                  <a:pt x="388523" y="300553"/>
                </a:lnTo>
                <a:lnTo>
                  <a:pt x="422094" y="271287"/>
                </a:lnTo>
                <a:lnTo>
                  <a:pt x="459264" y="244888"/>
                </a:lnTo>
                <a:lnTo>
                  <a:pt x="499785" y="221626"/>
                </a:lnTo>
                <a:lnTo>
                  <a:pt x="543404" y="201768"/>
                </a:lnTo>
                <a:lnTo>
                  <a:pt x="589871" y="185582"/>
                </a:lnTo>
                <a:lnTo>
                  <a:pt x="638936" y="173338"/>
                </a:lnTo>
                <a:lnTo>
                  <a:pt x="690348" y="165302"/>
                </a:lnTo>
                <a:lnTo>
                  <a:pt x="743620" y="161839"/>
                </a:lnTo>
                <a:lnTo>
                  <a:pt x="796694" y="163209"/>
                </a:lnTo>
                <a:lnTo>
                  <a:pt x="849098" y="169334"/>
                </a:lnTo>
                <a:lnTo>
                  <a:pt x="900359" y="180137"/>
                </a:lnTo>
                <a:lnTo>
                  <a:pt x="950004" y="195541"/>
                </a:lnTo>
                <a:lnTo>
                  <a:pt x="997561" y="215467"/>
                </a:lnTo>
                <a:lnTo>
                  <a:pt x="1024735" y="179721"/>
                </a:lnTo>
                <a:lnTo>
                  <a:pt x="1056765" y="148022"/>
                </a:lnTo>
                <a:lnTo>
                  <a:pt x="1093041" y="120524"/>
                </a:lnTo>
                <a:lnTo>
                  <a:pt x="1132952" y="97380"/>
                </a:lnTo>
                <a:lnTo>
                  <a:pt x="1175889" y="78743"/>
                </a:lnTo>
                <a:lnTo>
                  <a:pt x="1221240" y="64765"/>
                </a:lnTo>
                <a:lnTo>
                  <a:pt x="1268395" y="55601"/>
                </a:lnTo>
                <a:lnTo>
                  <a:pt x="1316745" y="51401"/>
                </a:lnTo>
                <a:lnTo>
                  <a:pt x="1365678" y="52321"/>
                </a:lnTo>
                <a:lnTo>
                  <a:pt x="1414585" y="58513"/>
                </a:lnTo>
                <a:lnTo>
                  <a:pt x="1462856" y="70129"/>
                </a:lnTo>
                <a:lnTo>
                  <a:pt x="1509879" y="87324"/>
                </a:lnTo>
                <a:lnTo>
                  <a:pt x="1556218" y="111168"/>
                </a:lnTo>
                <a:lnTo>
                  <a:pt x="1597890" y="140156"/>
                </a:lnTo>
                <a:lnTo>
                  <a:pt x="1623975" y="104895"/>
                </a:lnTo>
                <a:lnTo>
                  <a:pt x="1655789" y="74325"/>
                </a:lnTo>
                <a:lnTo>
                  <a:pt x="1692474" y="48679"/>
                </a:lnTo>
                <a:lnTo>
                  <a:pt x="1733176" y="28190"/>
                </a:lnTo>
                <a:lnTo>
                  <a:pt x="1777039" y="13092"/>
                </a:lnTo>
                <a:lnTo>
                  <a:pt x="1823207" y="3617"/>
                </a:lnTo>
                <a:lnTo>
                  <a:pt x="1870825" y="0"/>
                </a:lnTo>
                <a:lnTo>
                  <a:pt x="1919035" y="2471"/>
                </a:lnTo>
                <a:lnTo>
                  <a:pt x="1966984" y="11266"/>
                </a:lnTo>
                <a:lnTo>
                  <a:pt x="2013815" y="26618"/>
                </a:lnTo>
                <a:lnTo>
                  <a:pt x="2072997" y="58082"/>
                </a:lnTo>
                <a:lnTo>
                  <a:pt x="2121892" y="99643"/>
                </a:lnTo>
                <a:lnTo>
                  <a:pt x="2157738" y="69943"/>
                </a:lnTo>
                <a:lnTo>
                  <a:pt x="2197512" y="45438"/>
                </a:lnTo>
                <a:lnTo>
                  <a:pt x="2240463" y="26179"/>
                </a:lnTo>
                <a:lnTo>
                  <a:pt x="2285840" y="12216"/>
                </a:lnTo>
                <a:lnTo>
                  <a:pt x="2332891" y="3600"/>
                </a:lnTo>
                <a:lnTo>
                  <a:pt x="2380866" y="381"/>
                </a:lnTo>
                <a:lnTo>
                  <a:pt x="2429013" y="2609"/>
                </a:lnTo>
                <a:lnTo>
                  <a:pt x="2476581" y="10335"/>
                </a:lnTo>
                <a:lnTo>
                  <a:pt x="2522820" y="23610"/>
                </a:lnTo>
                <a:lnTo>
                  <a:pt x="2566977" y="42482"/>
                </a:lnTo>
                <a:lnTo>
                  <a:pt x="2608302" y="67004"/>
                </a:lnTo>
                <a:lnTo>
                  <a:pt x="2650270" y="101450"/>
                </a:lnTo>
                <a:lnTo>
                  <a:pt x="2684105" y="140934"/>
                </a:lnTo>
                <a:lnTo>
                  <a:pt x="2709154" y="184536"/>
                </a:lnTo>
                <a:lnTo>
                  <a:pt x="2724761" y="231342"/>
                </a:lnTo>
                <a:lnTo>
                  <a:pt x="2773436" y="245114"/>
                </a:lnTo>
                <a:lnTo>
                  <a:pt x="2818349" y="263652"/>
                </a:lnTo>
                <a:lnTo>
                  <a:pt x="2859183" y="286501"/>
                </a:lnTo>
                <a:lnTo>
                  <a:pt x="2895618" y="313210"/>
                </a:lnTo>
                <a:lnTo>
                  <a:pt x="2927339" y="343324"/>
                </a:lnTo>
                <a:lnTo>
                  <a:pt x="2954028" y="376392"/>
                </a:lnTo>
                <a:lnTo>
                  <a:pt x="2975366" y="411959"/>
                </a:lnTo>
                <a:lnTo>
                  <a:pt x="2991038" y="449575"/>
                </a:lnTo>
                <a:lnTo>
                  <a:pt x="3000724" y="488785"/>
                </a:lnTo>
                <a:lnTo>
                  <a:pt x="3004108" y="529136"/>
                </a:lnTo>
                <a:lnTo>
                  <a:pt x="3000872" y="570176"/>
                </a:lnTo>
                <a:lnTo>
                  <a:pt x="2990699" y="611453"/>
                </a:lnTo>
                <a:lnTo>
                  <a:pt x="2973427" y="652093"/>
                </a:lnTo>
                <a:lnTo>
                  <a:pt x="3005051" y="690011"/>
                </a:lnTo>
                <a:lnTo>
                  <a:pt x="3030572" y="729795"/>
                </a:lnTo>
                <a:lnTo>
                  <a:pt x="3050056" y="771031"/>
                </a:lnTo>
                <a:lnTo>
                  <a:pt x="3063569" y="813306"/>
                </a:lnTo>
                <a:lnTo>
                  <a:pt x="3071177" y="856208"/>
                </a:lnTo>
                <a:lnTo>
                  <a:pt x="3072948" y="899324"/>
                </a:lnTo>
                <a:lnTo>
                  <a:pt x="3068947" y="942240"/>
                </a:lnTo>
                <a:lnTo>
                  <a:pt x="3059240" y="984544"/>
                </a:lnTo>
                <a:lnTo>
                  <a:pt x="3043895" y="1025822"/>
                </a:lnTo>
                <a:lnTo>
                  <a:pt x="3022977" y="1065663"/>
                </a:lnTo>
                <a:lnTo>
                  <a:pt x="2996553" y="1103652"/>
                </a:lnTo>
                <a:lnTo>
                  <a:pt x="2964690" y="1139377"/>
                </a:lnTo>
                <a:lnTo>
                  <a:pt x="2927452" y="1172425"/>
                </a:lnTo>
                <a:lnTo>
                  <a:pt x="2884908" y="1202384"/>
                </a:lnTo>
                <a:lnTo>
                  <a:pt x="2844154" y="1225314"/>
                </a:lnTo>
                <a:lnTo>
                  <a:pt x="2800919" y="1244641"/>
                </a:lnTo>
                <a:lnTo>
                  <a:pt x="2755557" y="1260238"/>
                </a:lnTo>
                <a:lnTo>
                  <a:pt x="2708421" y="1271976"/>
                </a:lnTo>
                <a:lnTo>
                  <a:pt x="2659864" y="1279727"/>
                </a:lnTo>
                <a:lnTo>
                  <a:pt x="2656231" y="1321704"/>
                </a:lnTo>
                <a:lnTo>
                  <a:pt x="2646471" y="1362085"/>
                </a:lnTo>
                <a:lnTo>
                  <a:pt x="2630971" y="1400558"/>
                </a:lnTo>
                <a:lnTo>
                  <a:pt x="2610119" y="1436812"/>
                </a:lnTo>
                <a:lnTo>
                  <a:pt x="2584303" y="1470535"/>
                </a:lnTo>
                <a:lnTo>
                  <a:pt x="2553910" y="1501416"/>
                </a:lnTo>
                <a:lnTo>
                  <a:pt x="2519328" y="1529142"/>
                </a:lnTo>
                <a:lnTo>
                  <a:pt x="2480946" y="1553404"/>
                </a:lnTo>
                <a:lnTo>
                  <a:pt x="2439150" y="1573889"/>
                </a:lnTo>
                <a:lnTo>
                  <a:pt x="2394329" y="1590285"/>
                </a:lnTo>
                <a:lnTo>
                  <a:pt x="2346870" y="1602282"/>
                </a:lnTo>
                <a:lnTo>
                  <a:pt x="2297161" y="1609568"/>
                </a:lnTo>
                <a:lnTo>
                  <a:pt x="2245590" y="1611832"/>
                </a:lnTo>
                <a:lnTo>
                  <a:pt x="2189162" y="1608288"/>
                </a:lnTo>
                <a:lnTo>
                  <a:pt x="2134116" y="1598528"/>
                </a:lnTo>
                <a:lnTo>
                  <a:pt x="2081212" y="1582721"/>
                </a:lnTo>
                <a:lnTo>
                  <a:pt x="2031214" y="1561032"/>
                </a:lnTo>
                <a:lnTo>
                  <a:pt x="2013385" y="1601281"/>
                </a:lnTo>
                <a:lnTo>
                  <a:pt x="1990824" y="1638966"/>
                </a:lnTo>
                <a:lnTo>
                  <a:pt x="1963897" y="1673927"/>
                </a:lnTo>
                <a:lnTo>
                  <a:pt x="1932969" y="1706003"/>
                </a:lnTo>
                <a:lnTo>
                  <a:pt x="1898405" y="1735036"/>
                </a:lnTo>
                <a:lnTo>
                  <a:pt x="1860571" y="1760865"/>
                </a:lnTo>
                <a:lnTo>
                  <a:pt x="1819831" y="1783330"/>
                </a:lnTo>
                <a:lnTo>
                  <a:pt x="1776552" y="1802272"/>
                </a:lnTo>
                <a:lnTo>
                  <a:pt x="1731099" y="1817530"/>
                </a:lnTo>
                <a:lnTo>
                  <a:pt x="1683836" y="1828945"/>
                </a:lnTo>
                <a:lnTo>
                  <a:pt x="1635130" y="1836357"/>
                </a:lnTo>
                <a:lnTo>
                  <a:pt x="1585344" y="1839607"/>
                </a:lnTo>
                <a:lnTo>
                  <a:pt x="1534846" y="1838533"/>
                </a:lnTo>
                <a:lnTo>
                  <a:pt x="1484000" y="1832977"/>
                </a:lnTo>
                <a:lnTo>
                  <a:pt x="1433171" y="1822779"/>
                </a:lnTo>
                <a:lnTo>
                  <a:pt x="1381300" y="1807234"/>
                </a:lnTo>
                <a:lnTo>
                  <a:pt x="1332277" y="1787063"/>
                </a:lnTo>
                <a:lnTo>
                  <a:pt x="1286534" y="1762533"/>
                </a:lnTo>
                <a:lnTo>
                  <a:pt x="1244505" y="1733907"/>
                </a:lnTo>
                <a:lnTo>
                  <a:pt x="1206626" y="1701450"/>
                </a:lnTo>
                <a:lnTo>
                  <a:pt x="1173329" y="1665426"/>
                </a:lnTo>
                <a:lnTo>
                  <a:pt x="1129392" y="1684890"/>
                </a:lnTo>
                <a:lnTo>
                  <a:pt x="1084289" y="1700775"/>
                </a:lnTo>
                <a:lnTo>
                  <a:pt x="1038285" y="1713134"/>
                </a:lnTo>
                <a:lnTo>
                  <a:pt x="991645" y="1722021"/>
                </a:lnTo>
                <a:lnTo>
                  <a:pt x="944636" y="1727490"/>
                </a:lnTo>
                <a:lnTo>
                  <a:pt x="897523" y="1729594"/>
                </a:lnTo>
                <a:lnTo>
                  <a:pt x="850571" y="1728387"/>
                </a:lnTo>
                <a:lnTo>
                  <a:pt x="804046" y="1723924"/>
                </a:lnTo>
                <a:lnTo>
                  <a:pt x="758214" y="1716257"/>
                </a:lnTo>
                <a:lnTo>
                  <a:pt x="713340" y="1705442"/>
                </a:lnTo>
                <a:lnTo>
                  <a:pt x="669690" y="1691531"/>
                </a:lnTo>
                <a:lnTo>
                  <a:pt x="627530" y="1674579"/>
                </a:lnTo>
                <a:lnTo>
                  <a:pt x="587125" y="1654639"/>
                </a:lnTo>
                <a:lnTo>
                  <a:pt x="548741" y="1631766"/>
                </a:lnTo>
                <a:lnTo>
                  <a:pt x="512644" y="1606012"/>
                </a:lnTo>
                <a:lnTo>
                  <a:pt x="479099" y="1577432"/>
                </a:lnTo>
                <a:lnTo>
                  <a:pt x="448371" y="1546080"/>
                </a:lnTo>
                <a:lnTo>
                  <a:pt x="420727" y="1512010"/>
                </a:lnTo>
                <a:lnTo>
                  <a:pt x="416917" y="1506549"/>
                </a:lnTo>
                <a:lnTo>
                  <a:pt x="415012" y="1503882"/>
                </a:lnTo>
                <a:lnTo>
                  <a:pt x="364632" y="1505379"/>
                </a:lnTo>
                <a:lnTo>
                  <a:pt x="315920" y="1500420"/>
                </a:lnTo>
                <a:lnTo>
                  <a:pt x="269585" y="1489462"/>
                </a:lnTo>
                <a:lnTo>
                  <a:pt x="226333" y="1472959"/>
                </a:lnTo>
                <a:lnTo>
                  <a:pt x="186872" y="1451367"/>
                </a:lnTo>
                <a:lnTo>
                  <a:pt x="151912" y="1425143"/>
                </a:lnTo>
                <a:lnTo>
                  <a:pt x="122158" y="1394741"/>
                </a:lnTo>
                <a:lnTo>
                  <a:pt x="98321" y="1360618"/>
                </a:lnTo>
                <a:lnTo>
                  <a:pt x="81106" y="1323228"/>
                </a:lnTo>
                <a:lnTo>
                  <a:pt x="71223" y="1283029"/>
                </a:lnTo>
                <a:lnTo>
                  <a:pt x="69669" y="1238989"/>
                </a:lnTo>
                <a:lnTo>
                  <a:pt x="77410" y="1195888"/>
                </a:lnTo>
                <a:lnTo>
                  <a:pt x="94083" y="1154665"/>
                </a:lnTo>
                <a:lnTo>
                  <a:pt x="119320" y="1116258"/>
                </a:lnTo>
                <a:lnTo>
                  <a:pt x="152757" y="1081607"/>
                </a:lnTo>
                <a:lnTo>
                  <a:pt x="107400" y="1055071"/>
                </a:lnTo>
                <a:lnTo>
                  <a:pt x="69582" y="1023273"/>
                </a:lnTo>
                <a:lnTo>
                  <a:pt x="39619" y="987189"/>
                </a:lnTo>
                <a:lnTo>
                  <a:pt x="17824" y="947794"/>
                </a:lnTo>
                <a:lnTo>
                  <a:pt x="4513" y="906062"/>
                </a:lnTo>
                <a:lnTo>
                  <a:pt x="0" y="862969"/>
                </a:lnTo>
                <a:lnTo>
                  <a:pt x="4599" y="819491"/>
                </a:lnTo>
                <a:lnTo>
                  <a:pt x="18625" y="776602"/>
                </a:lnTo>
                <a:lnTo>
                  <a:pt x="42394" y="735278"/>
                </a:lnTo>
                <a:lnTo>
                  <a:pt x="70230" y="702513"/>
                </a:lnTo>
                <a:lnTo>
                  <a:pt x="103580" y="674078"/>
                </a:lnTo>
                <a:lnTo>
                  <a:pt x="141692" y="650362"/>
                </a:lnTo>
                <a:lnTo>
                  <a:pt x="183816" y="631759"/>
                </a:lnTo>
                <a:lnTo>
                  <a:pt x="229199" y="618658"/>
                </a:lnTo>
                <a:lnTo>
                  <a:pt x="277090" y="611453"/>
                </a:lnTo>
                <a:lnTo>
                  <a:pt x="279630" y="605738"/>
                </a:lnTo>
                <a:close/>
              </a:path>
            </a:pathLst>
          </a:custGeom>
          <a:ln w="9524">
            <a:solidFill>
              <a:srgbClr val="FFFFFF"/>
            </a:solidFill>
          </a:ln>
        </p:spPr>
        <p:txBody>
          <a:bodyPr wrap="square" lIns="0" tIns="0" rIns="0" bIns="0" rtlCol="0"/>
          <a:lstStyle/>
          <a:p>
            <a:endParaRPr/>
          </a:p>
        </p:txBody>
      </p:sp>
      <p:sp>
        <p:nvSpPr>
          <p:cNvPr id="10" name="object 10"/>
          <p:cNvSpPr/>
          <p:nvPr/>
        </p:nvSpPr>
        <p:spPr>
          <a:xfrm>
            <a:off x="5300789" y="2651696"/>
            <a:ext cx="325247" cy="213867"/>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5628766" y="2555620"/>
            <a:ext cx="306705" cy="306705"/>
          </a:xfrm>
          <a:custGeom>
            <a:avLst/>
            <a:gdLst/>
            <a:ahLst/>
            <a:cxnLst/>
            <a:rect l="l" t="t" r="r" b="b"/>
            <a:pathLst>
              <a:path w="306704" h="306705">
                <a:moveTo>
                  <a:pt x="306578" y="153288"/>
                </a:moveTo>
                <a:lnTo>
                  <a:pt x="298755" y="201697"/>
                </a:lnTo>
                <a:lnTo>
                  <a:pt x="276979" y="243741"/>
                </a:lnTo>
                <a:lnTo>
                  <a:pt x="243786" y="276897"/>
                </a:lnTo>
                <a:lnTo>
                  <a:pt x="201710" y="298642"/>
                </a:lnTo>
                <a:lnTo>
                  <a:pt x="153288" y="306450"/>
                </a:lnTo>
                <a:lnTo>
                  <a:pt x="104818" y="298642"/>
                </a:lnTo>
                <a:lnTo>
                  <a:pt x="62736" y="276897"/>
                </a:lnTo>
                <a:lnTo>
                  <a:pt x="29561" y="243741"/>
                </a:lnTo>
                <a:lnTo>
                  <a:pt x="7809" y="201697"/>
                </a:lnTo>
                <a:lnTo>
                  <a:pt x="0" y="153288"/>
                </a:lnTo>
                <a:lnTo>
                  <a:pt x="7809" y="104818"/>
                </a:lnTo>
                <a:lnTo>
                  <a:pt x="29561" y="62736"/>
                </a:lnTo>
                <a:lnTo>
                  <a:pt x="62736" y="29561"/>
                </a:lnTo>
                <a:lnTo>
                  <a:pt x="104818" y="7809"/>
                </a:lnTo>
                <a:lnTo>
                  <a:pt x="153288" y="0"/>
                </a:lnTo>
                <a:lnTo>
                  <a:pt x="201710" y="7809"/>
                </a:lnTo>
                <a:lnTo>
                  <a:pt x="243786" y="29561"/>
                </a:lnTo>
                <a:lnTo>
                  <a:pt x="276979" y="62736"/>
                </a:lnTo>
                <a:lnTo>
                  <a:pt x="298755" y="104818"/>
                </a:lnTo>
                <a:lnTo>
                  <a:pt x="306578" y="153288"/>
                </a:lnTo>
                <a:close/>
              </a:path>
            </a:pathLst>
          </a:custGeom>
          <a:ln w="9525">
            <a:solidFill>
              <a:srgbClr val="FFFFFF"/>
            </a:solidFill>
          </a:ln>
        </p:spPr>
        <p:txBody>
          <a:bodyPr wrap="square" lIns="0" tIns="0" rIns="0" bIns="0" rtlCol="0"/>
          <a:lstStyle/>
          <a:p>
            <a:endParaRPr/>
          </a:p>
        </p:txBody>
      </p:sp>
      <p:sp>
        <p:nvSpPr>
          <p:cNvPr id="12" name="object 12"/>
          <p:cNvSpPr/>
          <p:nvPr/>
        </p:nvSpPr>
        <p:spPr>
          <a:xfrm>
            <a:off x="6026784" y="2562098"/>
            <a:ext cx="180340" cy="34290"/>
          </a:xfrm>
          <a:custGeom>
            <a:avLst/>
            <a:gdLst/>
            <a:ahLst/>
            <a:cxnLst/>
            <a:rect l="l" t="t" r="r" b="b"/>
            <a:pathLst>
              <a:path w="180339" h="34289">
                <a:moveTo>
                  <a:pt x="179959" y="33909"/>
                </a:moveTo>
                <a:lnTo>
                  <a:pt x="132963" y="34004"/>
                </a:lnTo>
                <a:lnTo>
                  <a:pt x="86788" y="28289"/>
                </a:lnTo>
                <a:lnTo>
                  <a:pt x="42209" y="16906"/>
                </a:lnTo>
                <a:lnTo>
                  <a:pt x="0" y="0"/>
                </a:lnTo>
              </a:path>
            </a:pathLst>
          </a:custGeom>
          <a:ln w="9525">
            <a:solidFill>
              <a:srgbClr val="FFFFFF"/>
            </a:solidFill>
          </a:ln>
        </p:spPr>
        <p:txBody>
          <a:bodyPr wrap="square" lIns="0" tIns="0" rIns="0" bIns="0" rtlCol="0"/>
          <a:lstStyle/>
          <a:p>
            <a:endParaRPr/>
          </a:p>
        </p:txBody>
      </p:sp>
      <p:sp>
        <p:nvSpPr>
          <p:cNvPr id="13" name="object 13"/>
          <p:cNvSpPr/>
          <p:nvPr/>
        </p:nvSpPr>
        <p:spPr>
          <a:xfrm>
            <a:off x="6286753" y="2967354"/>
            <a:ext cx="78740" cy="16510"/>
          </a:xfrm>
          <a:custGeom>
            <a:avLst/>
            <a:gdLst/>
            <a:ahLst/>
            <a:cxnLst/>
            <a:rect l="l" t="t" r="r" b="b"/>
            <a:pathLst>
              <a:path w="78739" h="16510">
                <a:moveTo>
                  <a:pt x="78740" y="0"/>
                </a:moveTo>
                <a:lnTo>
                  <a:pt x="59578" y="5593"/>
                </a:lnTo>
                <a:lnTo>
                  <a:pt x="40036" y="10175"/>
                </a:lnTo>
                <a:lnTo>
                  <a:pt x="20161" y="13733"/>
                </a:lnTo>
                <a:lnTo>
                  <a:pt x="0" y="16256"/>
                </a:lnTo>
              </a:path>
            </a:pathLst>
          </a:custGeom>
          <a:ln w="9525">
            <a:solidFill>
              <a:srgbClr val="FFFFFF"/>
            </a:solidFill>
          </a:ln>
        </p:spPr>
        <p:txBody>
          <a:bodyPr wrap="square" lIns="0" tIns="0" rIns="0" bIns="0" rtlCol="0"/>
          <a:lstStyle/>
          <a:p>
            <a:endParaRPr/>
          </a:p>
        </p:txBody>
      </p:sp>
      <p:sp>
        <p:nvSpPr>
          <p:cNvPr id="14" name="object 14"/>
          <p:cNvSpPr/>
          <p:nvPr/>
        </p:nvSpPr>
        <p:spPr>
          <a:xfrm>
            <a:off x="6996430" y="3071622"/>
            <a:ext cx="47625" cy="74295"/>
          </a:xfrm>
          <a:custGeom>
            <a:avLst/>
            <a:gdLst/>
            <a:ahLst/>
            <a:cxnLst/>
            <a:rect l="l" t="t" r="r" b="b"/>
            <a:pathLst>
              <a:path w="47625" h="74294">
                <a:moveTo>
                  <a:pt x="47498" y="74167"/>
                </a:moveTo>
                <a:lnTo>
                  <a:pt x="33807" y="56435"/>
                </a:lnTo>
                <a:lnTo>
                  <a:pt x="21320" y="38131"/>
                </a:lnTo>
                <a:lnTo>
                  <a:pt x="10046" y="19303"/>
                </a:lnTo>
                <a:lnTo>
                  <a:pt x="0" y="0"/>
                </a:lnTo>
              </a:path>
            </a:pathLst>
          </a:custGeom>
          <a:ln w="9524">
            <a:solidFill>
              <a:srgbClr val="FFFFFF"/>
            </a:solidFill>
          </a:ln>
        </p:spPr>
        <p:txBody>
          <a:bodyPr wrap="square" lIns="0" tIns="0" rIns="0" bIns="0" rtlCol="0"/>
          <a:lstStyle/>
          <a:p>
            <a:endParaRPr/>
          </a:p>
        </p:txBody>
      </p:sp>
      <p:sp>
        <p:nvSpPr>
          <p:cNvPr id="15" name="object 15"/>
          <p:cNvSpPr/>
          <p:nvPr/>
        </p:nvSpPr>
        <p:spPr>
          <a:xfrm>
            <a:off x="7902320" y="2961004"/>
            <a:ext cx="19050" cy="81280"/>
          </a:xfrm>
          <a:custGeom>
            <a:avLst/>
            <a:gdLst/>
            <a:ahLst/>
            <a:cxnLst/>
            <a:rect l="l" t="t" r="r" b="b"/>
            <a:pathLst>
              <a:path w="19050" h="81280">
                <a:moveTo>
                  <a:pt x="18923" y="0"/>
                </a:moveTo>
                <a:lnTo>
                  <a:pt x="16162" y="20611"/>
                </a:lnTo>
                <a:lnTo>
                  <a:pt x="12080" y="41068"/>
                </a:lnTo>
                <a:lnTo>
                  <a:pt x="6689" y="61311"/>
                </a:lnTo>
                <a:lnTo>
                  <a:pt x="0" y="81280"/>
                </a:lnTo>
              </a:path>
            </a:pathLst>
          </a:custGeom>
          <a:ln w="9525">
            <a:solidFill>
              <a:srgbClr val="FFFFFF"/>
            </a:solidFill>
          </a:ln>
        </p:spPr>
        <p:txBody>
          <a:bodyPr wrap="square" lIns="0" tIns="0" rIns="0" bIns="0" rtlCol="0"/>
          <a:lstStyle/>
          <a:p>
            <a:endParaRPr/>
          </a:p>
        </p:txBody>
      </p:sp>
      <p:sp>
        <p:nvSpPr>
          <p:cNvPr id="16" name="object 16"/>
          <p:cNvSpPr/>
          <p:nvPr/>
        </p:nvSpPr>
        <p:spPr>
          <a:xfrm>
            <a:off x="8297798" y="2458847"/>
            <a:ext cx="231140" cy="304165"/>
          </a:xfrm>
          <a:custGeom>
            <a:avLst/>
            <a:gdLst/>
            <a:ahLst/>
            <a:cxnLst/>
            <a:rect l="l" t="t" r="r" b="b"/>
            <a:pathLst>
              <a:path w="231140" h="304164">
                <a:moveTo>
                  <a:pt x="0" y="0"/>
                </a:moveTo>
                <a:lnTo>
                  <a:pt x="50889" y="23986"/>
                </a:lnTo>
                <a:lnTo>
                  <a:pt x="96389" y="53163"/>
                </a:lnTo>
                <a:lnTo>
                  <a:pt x="136048" y="86932"/>
                </a:lnTo>
                <a:lnTo>
                  <a:pt x="169417" y="124698"/>
                </a:lnTo>
                <a:lnTo>
                  <a:pt x="196048" y="165862"/>
                </a:lnTo>
                <a:lnTo>
                  <a:pt x="215491" y="209829"/>
                </a:lnTo>
                <a:lnTo>
                  <a:pt x="227295" y="256002"/>
                </a:lnTo>
                <a:lnTo>
                  <a:pt x="231012" y="303783"/>
                </a:lnTo>
              </a:path>
            </a:pathLst>
          </a:custGeom>
          <a:ln w="9525">
            <a:solidFill>
              <a:srgbClr val="FFFFFF"/>
            </a:solidFill>
          </a:ln>
        </p:spPr>
        <p:txBody>
          <a:bodyPr wrap="square" lIns="0" tIns="0" rIns="0" bIns="0" rtlCol="0"/>
          <a:lstStyle/>
          <a:p>
            <a:endParaRPr/>
          </a:p>
        </p:txBody>
      </p:sp>
      <p:sp>
        <p:nvSpPr>
          <p:cNvPr id="17" name="object 17"/>
          <p:cNvSpPr/>
          <p:nvPr/>
        </p:nvSpPr>
        <p:spPr>
          <a:xfrm>
            <a:off x="8739758" y="2135377"/>
            <a:ext cx="102870" cy="114300"/>
          </a:xfrm>
          <a:custGeom>
            <a:avLst/>
            <a:gdLst/>
            <a:ahLst/>
            <a:cxnLst/>
            <a:rect l="l" t="t" r="r" b="b"/>
            <a:pathLst>
              <a:path w="102870" h="114300">
                <a:moveTo>
                  <a:pt x="102870" y="0"/>
                </a:moveTo>
                <a:lnTo>
                  <a:pt x="83385" y="31978"/>
                </a:lnTo>
                <a:lnTo>
                  <a:pt x="59578" y="61801"/>
                </a:lnTo>
                <a:lnTo>
                  <a:pt x="31700" y="89171"/>
                </a:lnTo>
                <a:lnTo>
                  <a:pt x="0" y="113792"/>
                </a:lnTo>
              </a:path>
            </a:pathLst>
          </a:custGeom>
          <a:ln w="9525">
            <a:solidFill>
              <a:srgbClr val="FFFFFF"/>
            </a:solidFill>
          </a:ln>
        </p:spPr>
        <p:txBody>
          <a:bodyPr wrap="square" lIns="0" tIns="0" rIns="0" bIns="0" rtlCol="0"/>
          <a:lstStyle/>
          <a:p>
            <a:endParaRPr/>
          </a:p>
        </p:txBody>
      </p:sp>
      <p:sp>
        <p:nvSpPr>
          <p:cNvPr id="18" name="object 18"/>
          <p:cNvSpPr/>
          <p:nvPr/>
        </p:nvSpPr>
        <p:spPr>
          <a:xfrm>
            <a:off x="8595868" y="1712722"/>
            <a:ext cx="5715" cy="53975"/>
          </a:xfrm>
          <a:custGeom>
            <a:avLst/>
            <a:gdLst/>
            <a:ahLst/>
            <a:cxnLst/>
            <a:rect l="l" t="t" r="r" b="b"/>
            <a:pathLst>
              <a:path w="5715" h="53975">
                <a:moveTo>
                  <a:pt x="0" y="0"/>
                </a:moveTo>
                <a:lnTo>
                  <a:pt x="2549" y="13376"/>
                </a:lnTo>
                <a:lnTo>
                  <a:pt x="4302" y="26812"/>
                </a:lnTo>
                <a:lnTo>
                  <a:pt x="5268" y="40272"/>
                </a:lnTo>
                <a:lnTo>
                  <a:pt x="5460" y="53720"/>
                </a:lnTo>
              </a:path>
            </a:pathLst>
          </a:custGeom>
          <a:ln w="9525">
            <a:solidFill>
              <a:srgbClr val="FFFFFF"/>
            </a:solidFill>
          </a:ln>
        </p:spPr>
        <p:txBody>
          <a:bodyPr wrap="square" lIns="0" tIns="0" rIns="0" bIns="0" rtlCol="0"/>
          <a:lstStyle/>
          <a:p>
            <a:endParaRPr/>
          </a:p>
        </p:txBody>
      </p:sp>
      <p:sp>
        <p:nvSpPr>
          <p:cNvPr id="19" name="object 19"/>
          <p:cNvSpPr/>
          <p:nvPr/>
        </p:nvSpPr>
        <p:spPr>
          <a:xfrm>
            <a:off x="7939023" y="1581403"/>
            <a:ext cx="52705" cy="68580"/>
          </a:xfrm>
          <a:custGeom>
            <a:avLst/>
            <a:gdLst/>
            <a:ahLst/>
            <a:cxnLst/>
            <a:rect l="l" t="t" r="r" b="b"/>
            <a:pathLst>
              <a:path w="52704" h="68580">
                <a:moveTo>
                  <a:pt x="0" y="68580"/>
                </a:moveTo>
                <a:lnTo>
                  <a:pt x="10878" y="50274"/>
                </a:lnTo>
                <a:lnTo>
                  <a:pt x="23304" y="32718"/>
                </a:lnTo>
                <a:lnTo>
                  <a:pt x="37254" y="15948"/>
                </a:lnTo>
                <a:lnTo>
                  <a:pt x="52704" y="0"/>
                </a:lnTo>
              </a:path>
            </a:pathLst>
          </a:custGeom>
          <a:ln w="9525">
            <a:solidFill>
              <a:srgbClr val="FFFFFF"/>
            </a:solidFill>
          </a:ln>
        </p:spPr>
        <p:txBody>
          <a:bodyPr wrap="square" lIns="0" tIns="0" rIns="0" bIns="0" rtlCol="0"/>
          <a:lstStyle/>
          <a:p>
            <a:endParaRPr/>
          </a:p>
        </p:txBody>
      </p:sp>
      <p:sp>
        <p:nvSpPr>
          <p:cNvPr id="20" name="object 20"/>
          <p:cNvSpPr/>
          <p:nvPr/>
        </p:nvSpPr>
        <p:spPr>
          <a:xfrm>
            <a:off x="7446264" y="1623441"/>
            <a:ext cx="26034" cy="59690"/>
          </a:xfrm>
          <a:custGeom>
            <a:avLst/>
            <a:gdLst/>
            <a:ahLst/>
            <a:cxnLst/>
            <a:rect l="l" t="t" r="r" b="b"/>
            <a:pathLst>
              <a:path w="26034" h="59689">
                <a:moveTo>
                  <a:pt x="0" y="59182"/>
                </a:moveTo>
                <a:lnTo>
                  <a:pt x="4667" y="43951"/>
                </a:lnTo>
                <a:lnTo>
                  <a:pt x="10477" y="28971"/>
                </a:lnTo>
                <a:lnTo>
                  <a:pt x="17430" y="14301"/>
                </a:lnTo>
                <a:lnTo>
                  <a:pt x="25526" y="0"/>
                </a:lnTo>
              </a:path>
            </a:pathLst>
          </a:custGeom>
          <a:ln w="9525">
            <a:solidFill>
              <a:srgbClr val="FFFFFF"/>
            </a:solidFill>
          </a:ln>
        </p:spPr>
        <p:txBody>
          <a:bodyPr wrap="square" lIns="0" tIns="0" rIns="0" bIns="0" rtlCol="0"/>
          <a:lstStyle/>
          <a:p>
            <a:endParaRPr/>
          </a:p>
        </p:txBody>
      </p:sp>
      <p:sp>
        <p:nvSpPr>
          <p:cNvPr id="21" name="object 21"/>
          <p:cNvSpPr/>
          <p:nvPr/>
        </p:nvSpPr>
        <p:spPr>
          <a:xfrm>
            <a:off x="6867906" y="1702816"/>
            <a:ext cx="92710" cy="57785"/>
          </a:xfrm>
          <a:custGeom>
            <a:avLst/>
            <a:gdLst/>
            <a:ahLst/>
            <a:cxnLst/>
            <a:rect l="l" t="t" r="r" b="b"/>
            <a:pathLst>
              <a:path w="92709" h="57785">
                <a:moveTo>
                  <a:pt x="0" y="0"/>
                </a:moveTo>
                <a:lnTo>
                  <a:pt x="24659" y="12592"/>
                </a:lnTo>
                <a:lnTo>
                  <a:pt x="48307" y="26352"/>
                </a:lnTo>
                <a:lnTo>
                  <a:pt x="70883" y="41255"/>
                </a:lnTo>
                <a:lnTo>
                  <a:pt x="92328" y="57276"/>
                </a:lnTo>
              </a:path>
            </a:pathLst>
          </a:custGeom>
          <a:ln w="9525">
            <a:solidFill>
              <a:srgbClr val="FFFFFF"/>
            </a:solidFill>
          </a:ln>
        </p:spPr>
        <p:txBody>
          <a:bodyPr wrap="square" lIns="0" tIns="0" rIns="0" bIns="0" rtlCol="0"/>
          <a:lstStyle/>
          <a:p>
            <a:endParaRPr/>
          </a:p>
        </p:txBody>
      </p:sp>
      <p:sp>
        <p:nvSpPr>
          <p:cNvPr id="22" name="object 22"/>
          <p:cNvSpPr/>
          <p:nvPr/>
        </p:nvSpPr>
        <p:spPr>
          <a:xfrm>
            <a:off x="6150355" y="2093467"/>
            <a:ext cx="16510" cy="60325"/>
          </a:xfrm>
          <a:custGeom>
            <a:avLst/>
            <a:gdLst/>
            <a:ahLst/>
            <a:cxnLst/>
            <a:rect l="l" t="t" r="r" b="b"/>
            <a:pathLst>
              <a:path w="16510" h="60325">
                <a:moveTo>
                  <a:pt x="16129" y="60325"/>
                </a:moveTo>
                <a:lnTo>
                  <a:pt x="11037" y="45469"/>
                </a:lnTo>
                <a:lnTo>
                  <a:pt x="6635" y="30448"/>
                </a:lnTo>
                <a:lnTo>
                  <a:pt x="2948" y="15283"/>
                </a:lnTo>
                <a:lnTo>
                  <a:pt x="0" y="0"/>
                </a:lnTo>
              </a:path>
            </a:pathLst>
          </a:custGeom>
          <a:ln w="9524">
            <a:solidFill>
              <a:srgbClr val="FFFFFF"/>
            </a:solidFill>
          </a:ln>
        </p:spPr>
        <p:txBody>
          <a:bodyPr wrap="square" lIns="0" tIns="0" rIns="0" bIns="0" rtlCol="0"/>
          <a:lstStyle/>
          <a:p>
            <a:endParaRPr/>
          </a:p>
        </p:txBody>
      </p:sp>
      <p:sp>
        <p:nvSpPr>
          <p:cNvPr id="23" name="object 23"/>
          <p:cNvSpPr txBox="1"/>
          <p:nvPr/>
        </p:nvSpPr>
        <p:spPr>
          <a:xfrm>
            <a:off x="6507606" y="1973071"/>
            <a:ext cx="1582420" cy="756920"/>
          </a:xfrm>
          <a:prstGeom prst="rect">
            <a:avLst/>
          </a:prstGeom>
        </p:spPr>
        <p:txBody>
          <a:bodyPr vert="horz" wrap="square" lIns="0" tIns="12700" rIns="0" bIns="0" rtlCol="0">
            <a:spAutoFit/>
          </a:bodyPr>
          <a:lstStyle/>
          <a:p>
            <a:pPr marL="123825" marR="5080" indent="-111760">
              <a:lnSpc>
                <a:spcPct val="100000"/>
              </a:lnSpc>
              <a:spcBef>
                <a:spcPts val="100"/>
              </a:spcBef>
            </a:pPr>
            <a:r>
              <a:rPr sz="2400">
                <a:solidFill>
                  <a:srgbClr val="FFFFFF"/>
                </a:solidFill>
                <a:latin typeface="Helvetica"/>
                <a:cs typeface="Helvetica"/>
              </a:rPr>
              <a:t>I </a:t>
            </a:r>
            <a:r>
              <a:rPr sz="2400" spc="-5">
                <a:solidFill>
                  <a:srgbClr val="FFFFFF"/>
                </a:solidFill>
                <a:latin typeface="Helvetica"/>
                <a:cs typeface="Helvetica"/>
              </a:rPr>
              <a:t>don’t</a:t>
            </a:r>
            <a:r>
              <a:rPr sz="2400" spc="-90">
                <a:solidFill>
                  <a:srgbClr val="FFFFFF"/>
                </a:solidFill>
                <a:latin typeface="Helvetica"/>
                <a:cs typeface="Helvetica"/>
              </a:rPr>
              <a:t> </a:t>
            </a:r>
            <a:r>
              <a:rPr sz="2400" spc="-10">
                <a:solidFill>
                  <a:srgbClr val="FFFFFF"/>
                </a:solidFill>
                <a:latin typeface="Helvetica"/>
                <a:cs typeface="Helvetica"/>
              </a:rPr>
              <a:t>want  </a:t>
            </a:r>
            <a:r>
              <a:rPr sz="2400">
                <a:solidFill>
                  <a:srgbClr val="FFFFFF"/>
                </a:solidFill>
                <a:latin typeface="Helvetica"/>
                <a:cs typeface="Helvetica"/>
              </a:rPr>
              <a:t>to</a:t>
            </a:r>
            <a:r>
              <a:rPr sz="2400" spc="-40">
                <a:solidFill>
                  <a:srgbClr val="FFFFFF"/>
                </a:solidFill>
                <a:latin typeface="Helvetica"/>
                <a:cs typeface="Helvetica"/>
              </a:rPr>
              <a:t> </a:t>
            </a:r>
            <a:r>
              <a:rPr sz="2400" spc="-5">
                <a:solidFill>
                  <a:srgbClr val="FFFFFF"/>
                </a:solidFill>
                <a:latin typeface="Helvetica"/>
                <a:cs typeface="Helvetica"/>
              </a:rPr>
              <a:t>change</a:t>
            </a:r>
            <a:endParaRPr sz="2400">
              <a:latin typeface="Helvetica"/>
              <a:cs typeface="Helvetica"/>
            </a:endParaRPr>
          </a:p>
        </p:txBody>
      </p:sp>
      <p:sp>
        <p:nvSpPr>
          <p:cNvPr id="24" name="object 24"/>
          <p:cNvSpPr/>
          <p:nvPr/>
        </p:nvSpPr>
        <p:spPr>
          <a:xfrm>
            <a:off x="111252" y="1505711"/>
            <a:ext cx="3566160" cy="1915667"/>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775716" y="1915667"/>
            <a:ext cx="1685544" cy="1091184"/>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149813" y="1521003"/>
            <a:ext cx="3073400" cy="1840230"/>
          </a:xfrm>
          <a:custGeom>
            <a:avLst/>
            <a:gdLst/>
            <a:ahLst/>
            <a:cxnLst/>
            <a:rect l="l" t="t" r="r" b="b"/>
            <a:pathLst>
              <a:path w="3073400" h="1840229">
                <a:moveTo>
                  <a:pt x="1970452" y="1665426"/>
                </a:moveTo>
                <a:lnTo>
                  <a:pt x="1173399" y="1665426"/>
                </a:lnTo>
                <a:lnTo>
                  <a:pt x="1206687" y="1701503"/>
                </a:lnTo>
                <a:lnTo>
                  <a:pt x="1244543" y="1733996"/>
                </a:lnTo>
                <a:lnTo>
                  <a:pt x="1286540" y="1762644"/>
                </a:lnTo>
                <a:lnTo>
                  <a:pt x="1332253" y="1787186"/>
                </a:lnTo>
                <a:lnTo>
                  <a:pt x="1381253" y="1807360"/>
                </a:lnTo>
                <a:lnTo>
                  <a:pt x="1433114" y="1822906"/>
                </a:lnTo>
                <a:lnTo>
                  <a:pt x="1483965" y="1833080"/>
                </a:lnTo>
                <a:lnTo>
                  <a:pt x="1534827" y="1838616"/>
                </a:lnTo>
                <a:lnTo>
                  <a:pt x="1585336" y="1839673"/>
                </a:lnTo>
                <a:lnTo>
                  <a:pt x="1635127" y="1836410"/>
                </a:lnTo>
                <a:lnTo>
                  <a:pt x="1683836" y="1828988"/>
                </a:lnTo>
                <a:lnTo>
                  <a:pt x="1731097" y="1817566"/>
                </a:lnTo>
                <a:lnTo>
                  <a:pt x="1776546" y="1802304"/>
                </a:lnTo>
                <a:lnTo>
                  <a:pt x="1819819" y="1783362"/>
                </a:lnTo>
                <a:lnTo>
                  <a:pt x="1860550" y="1760900"/>
                </a:lnTo>
                <a:lnTo>
                  <a:pt x="1898376" y="1735078"/>
                </a:lnTo>
                <a:lnTo>
                  <a:pt x="1932932" y="1706056"/>
                </a:lnTo>
                <a:lnTo>
                  <a:pt x="1963852" y="1673993"/>
                </a:lnTo>
                <a:lnTo>
                  <a:pt x="1970452" y="1665426"/>
                </a:lnTo>
                <a:close/>
              </a:path>
              <a:path w="3073400" h="1840229">
                <a:moveTo>
                  <a:pt x="2550741" y="1504009"/>
                </a:moveTo>
                <a:lnTo>
                  <a:pt x="414968" y="1504009"/>
                </a:lnTo>
                <a:lnTo>
                  <a:pt x="418803" y="1509343"/>
                </a:lnTo>
                <a:lnTo>
                  <a:pt x="448410" y="1546081"/>
                </a:lnTo>
                <a:lnTo>
                  <a:pt x="479133" y="1577436"/>
                </a:lnTo>
                <a:lnTo>
                  <a:pt x="512675" y="1606021"/>
                </a:lnTo>
                <a:lnTo>
                  <a:pt x="548769" y="1631780"/>
                </a:lnTo>
                <a:lnTo>
                  <a:pt x="587152" y="1654660"/>
                </a:lnTo>
                <a:lnTo>
                  <a:pt x="627556" y="1674607"/>
                </a:lnTo>
                <a:lnTo>
                  <a:pt x="669716" y="1691566"/>
                </a:lnTo>
                <a:lnTo>
                  <a:pt x="713367" y="1705484"/>
                </a:lnTo>
                <a:lnTo>
                  <a:pt x="758242" y="1716305"/>
                </a:lnTo>
                <a:lnTo>
                  <a:pt x="804077" y="1723976"/>
                </a:lnTo>
                <a:lnTo>
                  <a:pt x="850605" y="1728442"/>
                </a:lnTo>
                <a:lnTo>
                  <a:pt x="897561" y="1729650"/>
                </a:lnTo>
                <a:lnTo>
                  <a:pt x="944678" y="1727545"/>
                </a:lnTo>
                <a:lnTo>
                  <a:pt x="991693" y="1722072"/>
                </a:lnTo>
                <a:lnTo>
                  <a:pt x="1038337" y="1713178"/>
                </a:lnTo>
                <a:lnTo>
                  <a:pt x="1084347" y="1700809"/>
                </a:lnTo>
                <a:lnTo>
                  <a:pt x="1129456" y="1684909"/>
                </a:lnTo>
                <a:lnTo>
                  <a:pt x="1173399" y="1665426"/>
                </a:lnTo>
                <a:lnTo>
                  <a:pt x="1970452" y="1665426"/>
                </a:lnTo>
                <a:lnTo>
                  <a:pt x="1990773" y="1639049"/>
                </a:lnTo>
                <a:lnTo>
                  <a:pt x="2013329" y="1601384"/>
                </a:lnTo>
                <a:lnTo>
                  <a:pt x="2031157" y="1561159"/>
                </a:lnTo>
                <a:lnTo>
                  <a:pt x="2465281" y="1561159"/>
                </a:lnTo>
                <a:lnTo>
                  <a:pt x="2480924" y="1553489"/>
                </a:lnTo>
                <a:lnTo>
                  <a:pt x="2519315" y="1529213"/>
                </a:lnTo>
                <a:lnTo>
                  <a:pt x="2550741" y="1504009"/>
                </a:lnTo>
                <a:close/>
              </a:path>
              <a:path w="3073400" h="1840229">
                <a:moveTo>
                  <a:pt x="2465281" y="1561159"/>
                </a:moveTo>
                <a:lnTo>
                  <a:pt x="2031157" y="1561159"/>
                </a:lnTo>
                <a:lnTo>
                  <a:pt x="2081155" y="1582794"/>
                </a:lnTo>
                <a:lnTo>
                  <a:pt x="2134059" y="1598608"/>
                </a:lnTo>
                <a:lnTo>
                  <a:pt x="2189105" y="1608397"/>
                </a:lnTo>
                <a:lnTo>
                  <a:pt x="2245533" y="1611959"/>
                </a:lnTo>
                <a:lnTo>
                  <a:pt x="2297106" y="1609693"/>
                </a:lnTo>
                <a:lnTo>
                  <a:pt x="2346821" y="1602401"/>
                </a:lnTo>
                <a:lnTo>
                  <a:pt x="2394287" y="1590395"/>
                </a:lnTo>
                <a:lnTo>
                  <a:pt x="2439118" y="1573987"/>
                </a:lnTo>
                <a:lnTo>
                  <a:pt x="2465281" y="1561159"/>
                </a:lnTo>
                <a:close/>
              </a:path>
              <a:path w="3073400" h="1840229">
                <a:moveTo>
                  <a:pt x="743598" y="161965"/>
                </a:moveTo>
                <a:lnTo>
                  <a:pt x="690342" y="165429"/>
                </a:lnTo>
                <a:lnTo>
                  <a:pt x="638926" y="173442"/>
                </a:lnTo>
                <a:lnTo>
                  <a:pt x="589858" y="185671"/>
                </a:lnTo>
                <a:lnTo>
                  <a:pt x="543388" y="201845"/>
                </a:lnTo>
                <a:lnTo>
                  <a:pt x="499768" y="221696"/>
                </a:lnTo>
                <a:lnTo>
                  <a:pt x="459248" y="244954"/>
                </a:lnTo>
                <a:lnTo>
                  <a:pt x="422078" y="271351"/>
                </a:lnTo>
                <a:lnTo>
                  <a:pt x="388509" y="300616"/>
                </a:lnTo>
                <a:lnTo>
                  <a:pt x="358791" y="332482"/>
                </a:lnTo>
                <a:lnTo>
                  <a:pt x="333175" y="366679"/>
                </a:lnTo>
                <a:lnTo>
                  <a:pt x="311912" y="402937"/>
                </a:lnTo>
                <a:lnTo>
                  <a:pt x="295251" y="440989"/>
                </a:lnTo>
                <a:lnTo>
                  <a:pt x="283444" y="480563"/>
                </a:lnTo>
                <a:lnTo>
                  <a:pt x="276741" y="521393"/>
                </a:lnTo>
                <a:lnTo>
                  <a:pt x="275393" y="563207"/>
                </a:lnTo>
                <a:lnTo>
                  <a:pt x="279649" y="605738"/>
                </a:lnTo>
                <a:lnTo>
                  <a:pt x="277058" y="611453"/>
                </a:lnTo>
                <a:lnTo>
                  <a:pt x="229157" y="618668"/>
                </a:lnTo>
                <a:lnTo>
                  <a:pt x="183776" y="631791"/>
                </a:lnTo>
                <a:lnTo>
                  <a:pt x="141661" y="650426"/>
                </a:lnTo>
                <a:lnTo>
                  <a:pt x="103557" y="674172"/>
                </a:lnTo>
                <a:lnTo>
                  <a:pt x="70209" y="702631"/>
                </a:lnTo>
                <a:lnTo>
                  <a:pt x="42362" y="735405"/>
                </a:lnTo>
                <a:lnTo>
                  <a:pt x="18615" y="776695"/>
                </a:lnTo>
                <a:lnTo>
                  <a:pt x="4598" y="819565"/>
                </a:lnTo>
                <a:lnTo>
                  <a:pt x="0" y="863035"/>
                </a:lnTo>
                <a:lnTo>
                  <a:pt x="4508" y="906125"/>
                </a:lnTo>
                <a:lnTo>
                  <a:pt x="17811" y="947857"/>
                </a:lnTo>
                <a:lnTo>
                  <a:pt x="39598" y="987250"/>
                </a:lnTo>
                <a:lnTo>
                  <a:pt x="69556" y="1023326"/>
                </a:lnTo>
                <a:lnTo>
                  <a:pt x="107373" y="1055105"/>
                </a:lnTo>
                <a:lnTo>
                  <a:pt x="152738" y="1081607"/>
                </a:lnTo>
                <a:lnTo>
                  <a:pt x="119312" y="1116272"/>
                </a:lnTo>
                <a:lnTo>
                  <a:pt x="94068" y="1154710"/>
                </a:lnTo>
                <a:lnTo>
                  <a:pt x="77389" y="1195971"/>
                </a:lnTo>
                <a:lnTo>
                  <a:pt x="69653" y="1239103"/>
                </a:lnTo>
                <a:lnTo>
                  <a:pt x="71242" y="1283156"/>
                </a:lnTo>
                <a:lnTo>
                  <a:pt x="81125" y="1323352"/>
                </a:lnTo>
                <a:lnTo>
                  <a:pt x="98337" y="1360732"/>
                </a:lnTo>
                <a:lnTo>
                  <a:pt x="122171" y="1394844"/>
                </a:lnTo>
                <a:lnTo>
                  <a:pt x="151920" y="1425233"/>
                </a:lnTo>
                <a:lnTo>
                  <a:pt x="186874" y="1451447"/>
                </a:lnTo>
                <a:lnTo>
                  <a:pt x="226327" y="1473031"/>
                </a:lnTo>
                <a:lnTo>
                  <a:pt x="269571" y="1489533"/>
                </a:lnTo>
                <a:lnTo>
                  <a:pt x="315898" y="1500498"/>
                </a:lnTo>
                <a:lnTo>
                  <a:pt x="364599" y="1505475"/>
                </a:lnTo>
                <a:lnTo>
                  <a:pt x="414968" y="1504009"/>
                </a:lnTo>
                <a:lnTo>
                  <a:pt x="2550741" y="1504009"/>
                </a:lnTo>
                <a:lnTo>
                  <a:pt x="2584301" y="1470577"/>
                </a:lnTo>
                <a:lnTo>
                  <a:pt x="2610118" y="1436841"/>
                </a:lnTo>
                <a:lnTo>
                  <a:pt x="2630966" y="1400576"/>
                </a:lnTo>
                <a:lnTo>
                  <a:pt x="2646456" y="1362093"/>
                </a:lnTo>
                <a:lnTo>
                  <a:pt x="2656199" y="1321706"/>
                </a:lnTo>
                <a:lnTo>
                  <a:pt x="2659807" y="1279727"/>
                </a:lnTo>
                <a:lnTo>
                  <a:pt x="2708364" y="1271977"/>
                </a:lnTo>
                <a:lnTo>
                  <a:pt x="2755500" y="1260246"/>
                </a:lnTo>
                <a:lnTo>
                  <a:pt x="2800862" y="1244669"/>
                </a:lnTo>
                <a:lnTo>
                  <a:pt x="2844097" y="1225379"/>
                </a:lnTo>
                <a:lnTo>
                  <a:pt x="2884851" y="1202511"/>
                </a:lnTo>
                <a:lnTo>
                  <a:pt x="2927395" y="1172527"/>
                </a:lnTo>
                <a:lnTo>
                  <a:pt x="2964633" y="1139458"/>
                </a:lnTo>
                <a:lnTo>
                  <a:pt x="2996496" y="1103715"/>
                </a:lnTo>
                <a:lnTo>
                  <a:pt x="3022920" y="1065712"/>
                </a:lnTo>
                <a:lnTo>
                  <a:pt x="3043838" y="1025862"/>
                </a:lnTo>
                <a:lnTo>
                  <a:pt x="3059184" y="984578"/>
                </a:lnTo>
                <a:lnTo>
                  <a:pt x="3068890" y="942272"/>
                </a:lnTo>
                <a:lnTo>
                  <a:pt x="3072891" y="899358"/>
                </a:lnTo>
                <a:lnTo>
                  <a:pt x="3071120" y="856248"/>
                </a:lnTo>
                <a:lnTo>
                  <a:pt x="3063512" y="813356"/>
                </a:lnTo>
                <a:lnTo>
                  <a:pt x="3049999" y="771094"/>
                </a:lnTo>
                <a:lnTo>
                  <a:pt x="3030515" y="729875"/>
                </a:lnTo>
                <a:lnTo>
                  <a:pt x="3004994" y="690113"/>
                </a:lnTo>
                <a:lnTo>
                  <a:pt x="2973370" y="652220"/>
                </a:lnTo>
                <a:lnTo>
                  <a:pt x="2978375" y="642171"/>
                </a:lnTo>
                <a:lnTo>
                  <a:pt x="3000942" y="570177"/>
                </a:lnTo>
                <a:lnTo>
                  <a:pt x="3004178" y="529137"/>
                </a:lnTo>
                <a:lnTo>
                  <a:pt x="3000792" y="488787"/>
                </a:lnTo>
                <a:lnTo>
                  <a:pt x="2991103" y="449579"/>
                </a:lnTo>
                <a:lnTo>
                  <a:pt x="2975427" y="411969"/>
                </a:lnTo>
                <a:lnTo>
                  <a:pt x="2954082" y="376407"/>
                </a:lnTo>
                <a:lnTo>
                  <a:pt x="2927384" y="343349"/>
                </a:lnTo>
                <a:lnTo>
                  <a:pt x="2895651" y="313247"/>
                </a:lnTo>
                <a:lnTo>
                  <a:pt x="2859199" y="286555"/>
                </a:lnTo>
                <a:lnTo>
                  <a:pt x="2818346" y="263726"/>
                </a:lnTo>
                <a:lnTo>
                  <a:pt x="2773409" y="245212"/>
                </a:lnTo>
                <a:lnTo>
                  <a:pt x="2724704" y="231469"/>
                </a:lnTo>
                <a:lnTo>
                  <a:pt x="2719371" y="215467"/>
                </a:lnTo>
                <a:lnTo>
                  <a:pt x="997517" y="215467"/>
                </a:lnTo>
                <a:lnTo>
                  <a:pt x="949986" y="195594"/>
                </a:lnTo>
                <a:lnTo>
                  <a:pt x="900347" y="180227"/>
                </a:lnTo>
                <a:lnTo>
                  <a:pt x="849082" y="169445"/>
                </a:lnTo>
                <a:lnTo>
                  <a:pt x="796672" y="163331"/>
                </a:lnTo>
                <a:lnTo>
                  <a:pt x="743598" y="161965"/>
                </a:lnTo>
                <a:close/>
              </a:path>
              <a:path w="3073400" h="1840229">
                <a:moveTo>
                  <a:pt x="1316688" y="51496"/>
                </a:moveTo>
                <a:lnTo>
                  <a:pt x="1268339" y="55680"/>
                </a:lnTo>
                <a:lnTo>
                  <a:pt x="1221184" y="64829"/>
                </a:lnTo>
                <a:lnTo>
                  <a:pt x="1175834" y="78791"/>
                </a:lnTo>
                <a:lnTo>
                  <a:pt x="1132899" y="97413"/>
                </a:lnTo>
                <a:lnTo>
                  <a:pt x="1092990" y="120544"/>
                </a:lnTo>
                <a:lnTo>
                  <a:pt x="1056716" y="148031"/>
                </a:lnTo>
                <a:lnTo>
                  <a:pt x="1024688" y="179723"/>
                </a:lnTo>
                <a:lnTo>
                  <a:pt x="997517" y="215467"/>
                </a:lnTo>
                <a:lnTo>
                  <a:pt x="2719371" y="215467"/>
                </a:lnTo>
                <a:lnTo>
                  <a:pt x="2709097" y="184643"/>
                </a:lnTo>
                <a:lnTo>
                  <a:pt x="2684048" y="140997"/>
                </a:lnTo>
                <a:lnTo>
                  <a:pt x="2683328" y="140156"/>
                </a:lnTo>
                <a:lnTo>
                  <a:pt x="1597833" y="140156"/>
                </a:lnTo>
                <a:lnTo>
                  <a:pt x="1577634" y="125045"/>
                </a:lnTo>
                <a:lnTo>
                  <a:pt x="1533521" y="98633"/>
                </a:lnTo>
                <a:lnTo>
                  <a:pt x="1462799" y="70254"/>
                </a:lnTo>
                <a:lnTo>
                  <a:pt x="1414529" y="58631"/>
                </a:lnTo>
                <a:lnTo>
                  <a:pt x="1365622" y="52428"/>
                </a:lnTo>
                <a:lnTo>
                  <a:pt x="1316688" y="51496"/>
                </a:lnTo>
                <a:close/>
              </a:path>
              <a:path w="3073400" h="1840229">
                <a:moveTo>
                  <a:pt x="1870768" y="0"/>
                </a:moveTo>
                <a:lnTo>
                  <a:pt x="1823150" y="3617"/>
                </a:lnTo>
                <a:lnTo>
                  <a:pt x="1776982" y="13092"/>
                </a:lnTo>
                <a:lnTo>
                  <a:pt x="1733120" y="28190"/>
                </a:lnTo>
                <a:lnTo>
                  <a:pt x="1692417" y="48679"/>
                </a:lnTo>
                <a:lnTo>
                  <a:pt x="1655732" y="74325"/>
                </a:lnTo>
                <a:lnTo>
                  <a:pt x="1623918" y="104895"/>
                </a:lnTo>
                <a:lnTo>
                  <a:pt x="1597833" y="140156"/>
                </a:lnTo>
                <a:lnTo>
                  <a:pt x="2683328" y="140156"/>
                </a:lnTo>
                <a:lnTo>
                  <a:pt x="2650213" y="101470"/>
                </a:lnTo>
                <a:lnTo>
                  <a:pt x="2647987" y="99643"/>
                </a:lnTo>
                <a:lnTo>
                  <a:pt x="2121962" y="99643"/>
                </a:lnTo>
                <a:lnTo>
                  <a:pt x="2098858" y="77695"/>
                </a:lnTo>
                <a:lnTo>
                  <a:pt x="2044506" y="40992"/>
                </a:lnTo>
                <a:lnTo>
                  <a:pt x="1966927" y="11266"/>
                </a:lnTo>
                <a:lnTo>
                  <a:pt x="1918978" y="2471"/>
                </a:lnTo>
                <a:lnTo>
                  <a:pt x="1870768" y="0"/>
                </a:lnTo>
                <a:close/>
              </a:path>
              <a:path w="3073400" h="1840229">
                <a:moveTo>
                  <a:pt x="2380821" y="476"/>
                </a:moveTo>
                <a:lnTo>
                  <a:pt x="2332855" y="3695"/>
                </a:lnTo>
                <a:lnTo>
                  <a:pt x="2285816" y="12304"/>
                </a:lnTo>
                <a:lnTo>
                  <a:pt x="2240455" y="26255"/>
                </a:lnTo>
                <a:lnTo>
                  <a:pt x="2197525" y="45495"/>
                </a:lnTo>
                <a:lnTo>
                  <a:pt x="2157777" y="69974"/>
                </a:lnTo>
                <a:lnTo>
                  <a:pt x="2121962" y="99643"/>
                </a:lnTo>
                <a:lnTo>
                  <a:pt x="2647987" y="99643"/>
                </a:lnTo>
                <a:lnTo>
                  <a:pt x="2608245" y="67004"/>
                </a:lnTo>
                <a:lnTo>
                  <a:pt x="2566920" y="42514"/>
                </a:lnTo>
                <a:lnTo>
                  <a:pt x="2522763" y="23666"/>
                </a:lnTo>
                <a:lnTo>
                  <a:pt x="2476527" y="10411"/>
                </a:lnTo>
                <a:lnTo>
                  <a:pt x="2428962" y="2698"/>
                </a:lnTo>
                <a:lnTo>
                  <a:pt x="2380821" y="476"/>
                </a:lnTo>
                <a:close/>
              </a:path>
            </a:pathLst>
          </a:custGeom>
          <a:solidFill>
            <a:srgbClr val="000000">
              <a:alpha val="87841"/>
            </a:srgbClr>
          </a:solidFill>
        </p:spPr>
        <p:txBody>
          <a:bodyPr wrap="square" lIns="0" tIns="0" rIns="0" bIns="0" rtlCol="0"/>
          <a:lstStyle/>
          <a:p>
            <a:endParaRPr/>
          </a:p>
        </p:txBody>
      </p:sp>
      <p:sp>
        <p:nvSpPr>
          <p:cNvPr id="27" name="object 27"/>
          <p:cNvSpPr/>
          <p:nvPr/>
        </p:nvSpPr>
        <p:spPr>
          <a:xfrm>
            <a:off x="3375278" y="2655442"/>
            <a:ext cx="263651" cy="204343"/>
          </a:xfrm>
          <a:prstGeom prst="rect">
            <a:avLst/>
          </a:prstGeom>
          <a:blipFill>
            <a:blip r:embed="rId8" cstate="print"/>
            <a:stretch>
              <a:fillRect/>
            </a:stretch>
          </a:blipFill>
        </p:spPr>
        <p:txBody>
          <a:bodyPr wrap="square" lIns="0" tIns="0" rIns="0" bIns="0" rtlCol="0"/>
          <a:lstStyle/>
          <a:p>
            <a:endParaRPr/>
          </a:p>
        </p:txBody>
      </p:sp>
      <p:sp>
        <p:nvSpPr>
          <p:cNvPr id="28" name="object 28"/>
          <p:cNvSpPr/>
          <p:nvPr/>
        </p:nvSpPr>
        <p:spPr>
          <a:xfrm>
            <a:off x="3113277" y="2566289"/>
            <a:ext cx="306705" cy="306705"/>
          </a:xfrm>
          <a:custGeom>
            <a:avLst/>
            <a:gdLst/>
            <a:ahLst/>
            <a:cxnLst/>
            <a:rect l="l" t="t" r="r" b="b"/>
            <a:pathLst>
              <a:path w="306704" h="306705">
                <a:moveTo>
                  <a:pt x="153288" y="0"/>
                </a:moveTo>
                <a:lnTo>
                  <a:pt x="104818" y="7822"/>
                </a:lnTo>
                <a:lnTo>
                  <a:pt x="62736" y="29598"/>
                </a:lnTo>
                <a:lnTo>
                  <a:pt x="29561" y="62791"/>
                </a:lnTo>
                <a:lnTo>
                  <a:pt x="7809" y="104867"/>
                </a:lnTo>
                <a:lnTo>
                  <a:pt x="0" y="153288"/>
                </a:lnTo>
                <a:lnTo>
                  <a:pt x="7809" y="201710"/>
                </a:lnTo>
                <a:lnTo>
                  <a:pt x="29561" y="243786"/>
                </a:lnTo>
                <a:lnTo>
                  <a:pt x="62736" y="276979"/>
                </a:lnTo>
                <a:lnTo>
                  <a:pt x="104818" y="298755"/>
                </a:lnTo>
                <a:lnTo>
                  <a:pt x="153288" y="306577"/>
                </a:lnTo>
                <a:lnTo>
                  <a:pt x="201697" y="298755"/>
                </a:lnTo>
                <a:lnTo>
                  <a:pt x="243741" y="276979"/>
                </a:lnTo>
                <a:lnTo>
                  <a:pt x="276897" y="243786"/>
                </a:lnTo>
                <a:lnTo>
                  <a:pt x="298642" y="201710"/>
                </a:lnTo>
                <a:lnTo>
                  <a:pt x="306450" y="153288"/>
                </a:lnTo>
                <a:lnTo>
                  <a:pt x="298642" y="104867"/>
                </a:lnTo>
                <a:lnTo>
                  <a:pt x="276897" y="62791"/>
                </a:lnTo>
                <a:lnTo>
                  <a:pt x="243741" y="29598"/>
                </a:lnTo>
                <a:lnTo>
                  <a:pt x="201697" y="7822"/>
                </a:lnTo>
                <a:lnTo>
                  <a:pt x="153288" y="0"/>
                </a:lnTo>
                <a:close/>
              </a:path>
            </a:pathLst>
          </a:custGeom>
          <a:solidFill>
            <a:srgbClr val="000000">
              <a:alpha val="87841"/>
            </a:srgbClr>
          </a:solidFill>
        </p:spPr>
        <p:txBody>
          <a:bodyPr wrap="square" lIns="0" tIns="0" rIns="0" bIns="0" rtlCol="0"/>
          <a:lstStyle/>
          <a:p>
            <a:endParaRPr/>
          </a:p>
        </p:txBody>
      </p:sp>
      <p:sp>
        <p:nvSpPr>
          <p:cNvPr id="29" name="object 29"/>
          <p:cNvSpPr/>
          <p:nvPr/>
        </p:nvSpPr>
        <p:spPr>
          <a:xfrm>
            <a:off x="149813" y="1521003"/>
            <a:ext cx="3073400" cy="1840230"/>
          </a:xfrm>
          <a:custGeom>
            <a:avLst/>
            <a:gdLst/>
            <a:ahLst/>
            <a:cxnLst/>
            <a:rect l="l" t="t" r="r" b="b"/>
            <a:pathLst>
              <a:path w="3073400" h="1840229">
                <a:moveTo>
                  <a:pt x="279649" y="605738"/>
                </a:moveTo>
                <a:lnTo>
                  <a:pt x="275393" y="563207"/>
                </a:lnTo>
                <a:lnTo>
                  <a:pt x="276741" y="521393"/>
                </a:lnTo>
                <a:lnTo>
                  <a:pt x="283444" y="480563"/>
                </a:lnTo>
                <a:lnTo>
                  <a:pt x="295251" y="440989"/>
                </a:lnTo>
                <a:lnTo>
                  <a:pt x="311912" y="402937"/>
                </a:lnTo>
                <a:lnTo>
                  <a:pt x="333175" y="366679"/>
                </a:lnTo>
                <a:lnTo>
                  <a:pt x="358791" y="332482"/>
                </a:lnTo>
                <a:lnTo>
                  <a:pt x="388509" y="300616"/>
                </a:lnTo>
                <a:lnTo>
                  <a:pt x="422078" y="271351"/>
                </a:lnTo>
                <a:lnTo>
                  <a:pt x="459248" y="244954"/>
                </a:lnTo>
                <a:lnTo>
                  <a:pt x="499768" y="221696"/>
                </a:lnTo>
                <a:lnTo>
                  <a:pt x="543388" y="201845"/>
                </a:lnTo>
                <a:lnTo>
                  <a:pt x="589858" y="185671"/>
                </a:lnTo>
                <a:lnTo>
                  <a:pt x="638926" y="173442"/>
                </a:lnTo>
                <a:lnTo>
                  <a:pt x="690342" y="165429"/>
                </a:lnTo>
                <a:lnTo>
                  <a:pt x="743598" y="161965"/>
                </a:lnTo>
                <a:lnTo>
                  <a:pt x="796672" y="163331"/>
                </a:lnTo>
                <a:lnTo>
                  <a:pt x="849082" y="169445"/>
                </a:lnTo>
                <a:lnTo>
                  <a:pt x="900347" y="180227"/>
                </a:lnTo>
                <a:lnTo>
                  <a:pt x="949986" y="195594"/>
                </a:lnTo>
                <a:lnTo>
                  <a:pt x="997517" y="215467"/>
                </a:lnTo>
                <a:lnTo>
                  <a:pt x="1024688" y="179723"/>
                </a:lnTo>
                <a:lnTo>
                  <a:pt x="1056716" y="148031"/>
                </a:lnTo>
                <a:lnTo>
                  <a:pt x="1092990" y="120544"/>
                </a:lnTo>
                <a:lnTo>
                  <a:pt x="1132899" y="97413"/>
                </a:lnTo>
                <a:lnTo>
                  <a:pt x="1175834" y="78791"/>
                </a:lnTo>
                <a:lnTo>
                  <a:pt x="1221184" y="64829"/>
                </a:lnTo>
                <a:lnTo>
                  <a:pt x="1268339" y="55680"/>
                </a:lnTo>
                <a:lnTo>
                  <a:pt x="1316688" y="51496"/>
                </a:lnTo>
                <a:lnTo>
                  <a:pt x="1365622" y="52428"/>
                </a:lnTo>
                <a:lnTo>
                  <a:pt x="1414529" y="58631"/>
                </a:lnTo>
                <a:lnTo>
                  <a:pt x="1462799" y="70254"/>
                </a:lnTo>
                <a:lnTo>
                  <a:pt x="1509822" y="87451"/>
                </a:lnTo>
                <a:lnTo>
                  <a:pt x="1556161" y="111184"/>
                </a:lnTo>
                <a:lnTo>
                  <a:pt x="1597833" y="140156"/>
                </a:lnTo>
                <a:lnTo>
                  <a:pt x="1623918" y="104895"/>
                </a:lnTo>
                <a:lnTo>
                  <a:pt x="1655732" y="74325"/>
                </a:lnTo>
                <a:lnTo>
                  <a:pt x="1692417" y="48679"/>
                </a:lnTo>
                <a:lnTo>
                  <a:pt x="1733120" y="28190"/>
                </a:lnTo>
                <a:lnTo>
                  <a:pt x="1776982" y="13092"/>
                </a:lnTo>
                <a:lnTo>
                  <a:pt x="1823150" y="3617"/>
                </a:lnTo>
                <a:lnTo>
                  <a:pt x="1870768" y="0"/>
                </a:lnTo>
                <a:lnTo>
                  <a:pt x="1918978" y="2471"/>
                </a:lnTo>
                <a:lnTo>
                  <a:pt x="1966927" y="11266"/>
                </a:lnTo>
                <a:lnTo>
                  <a:pt x="2013758" y="26618"/>
                </a:lnTo>
                <a:lnTo>
                  <a:pt x="2072956" y="58082"/>
                </a:lnTo>
                <a:lnTo>
                  <a:pt x="2121962" y="99643"/>
                </a:lnTo>
                <a:lnTo>
                  <a:pt x="2157777" y="69974"/>
                </a:lnTo>
                <a:lnTo>
                  <a:pt x="2197525" y="45495"/>
                </a:lnTo>
                <a:lnTo>
                  <a:pt x="2240455" y="26255"/>
                </a:lnTo>
                <a:lnTo>
                  <a:pt x="2285816" y="12304"/>
                </a:lnTo>
                <a:lnTo>
                  <a:pt x="2332855" y="3695"/>
                </a:lnTo>
                <a:lnTo>
                  <a:pt x="2380821" y="476"/>
                </a:lnTo>
                <a:lnTo>
                  <a:pt x="2428962" y="2698"/>
                </a:lnTo>
                <a:lnTo>
                  <a:pt x="2476527" y="10411"/>
                </a:lnTo>
                <a:lnTo>
                  <a:pt x="2522763" y="23666"/>
                </a:lnTo>
                <a:lnTo>
                  <a:pt x="2566920" y="42514"/>
                </a:lnTo>
                <a:lnTo>
                  <a:pt x="2608245" y="67004"/>
                </a:lnTo>
                <a:lnTo>
                  <a:pt x="2650213" y="101470"/>
                </a:lnTo>
                <a:lnTo>
                  <a:pt x="2684048" y="140997"/>
                </a:lnTo>
                <a:lnTo>
                  <a:pt x="2709097" y="184643"/>
                </a:lnTo>
                <a:lnTo>
                  <a:pt x="2724704" y="231469"/>
                </a:lnTo>
                <a:lnTo>
                  <a:pt x="2773409" y="245212"/>
                </a:lnTo>
                <a:lnTo>
                  <a:pt x="2818346" y="263726"/>
                </a:lnTo>
                <a:lnTo>
                  <a:pt x="2859199" y="286555"/>
                </a:lnTo>
                <a:lnTo>
                  <a:pt x="2895651" y="313247"/>
                </a:lnTo>
                <a:lnTo>
                  <a:pt x="2927384" y="343349"/>
                </a:lnTo>
                <a:lnTo>
                  <a:pt x="2954082" y="376407"/>
                </a:lnTo>
                <a:lnTo>
                  <a:pt x="2975427" y="411969"/>
                </a:lnTo>
                <a:lnTo>
                  <a:pt x="2991103" y="449579"/>
                </a:lnTo>
                <a:lnTo>
                  <a:pt x="3000792" y="488787"/>
                </a:lnTo>
                <a:lnTo>
                  <a:pt x="3004178" y="529137"/>
                </a:lnTo>
                <a:lnTo>
                  <a:pt x="3000942" y="570177"/>
                </a:lnTo>
                <a:lnTo>
                  <a:pt x="2990769" y="611453"/>
                </a:lnTo>
                <a:lnTo>
                  <a:pt x="2973370" y="652220"/>
                </a:lnTo>
                <a:lnTo>
                  <a:pt x="3004994" y="690113"/>
                </a:lnTo>
                <a:lnTo>
                  <a:pt x="3030515" y="729875"/>
                </a:lnTo>
                <a:lnTo>
                  <a:pt x="3049999" y="771094"/>
                </a:lnTo>
                <a:lnTo>
                  <a:pt x="3063512" y="813356"/>
                </a:lnTo>
                <a:lnTo>
                  <a:pt x="3071120" y="856248"/>
                </a:lnTo>
                <a:lnTo>
                  <a:pt x="3072891" y="899358"/>
                </a:lnTo>
                <a:lnTo>
                  <a:pt x="3068890" y="942272"/>
                </a:lnTo>
                <a:lnTo>
                  <a:pt x="3059184" y="984578"/>
                </a:lnTo>
                <a:lnTo>
                  <a:pt x="3043838" y="1025862"/>
                </a:lnTo>
                <a:lnTo>
                  <a:pt x="3022920" y="1065712"/>
                </a:lnTo>
                <a:lnTo>
                  <a:pt x="2996496" y="1103715"/>
                </a:lnTo>
                <a:lnTo>
                  <a:pt x="2964633" y="1139458"/>
                </a:lnTo>
                <a:lnTo>
                  <a:pt x="2927395" y="1172527"/>
                </a:lnTo>
                <a:lnTo>
                  <a:pt x="2884851" y="1202511"/>
                </a:lnTo>
                <a:lnTo>
                  <a:pt x="2844097" y="1225379"/>
                </a:lnTo>
                <a:lnTo>
                  <a:pt x="2800862" y="1244669"/>
                </a:lnTo>
                <a:lnTo>
                  <a:pt x="2755500" y="1260246"/>
                </a:lnTo>
                <a:lnTo>
                  <a:pt x="2708364" y="1271977"/>
                </a:lnTo>
                <a:lnTo>
                  <a:pt x="2659807" y="1279727"/>
                </a:lnTo>
                <a:lnTo>
                  <a:pt x="2656199" y="1321706"/>
                </a:lnTo>
                <a:lnTo>
                  <a:pt x="2646456" y="1362093"/>
                </a:lnTo>
                <a:lnTo>
                  <a:pt x="2630966" y="1400576"/>
                </a:lnTo>
                <a:lnTo>
                  <a:pt x="2610118" y="1436841"/>
                </a:lnTo>
                <a:lnTo>
                  <a:pt x="2584301" y="1470577"/>
                </a:lnTo>
                <a:lnTo>
                  <a:pt x="2553904" y="1501472"/>
                </a:lnTo>
                <a:lnTo>
                  <a:pt x="2519315" y="1529213"/>
                </a:lnTo>
                <a:lnTo>
                  <a:pt x="2480924" y="1553489"/>
                </a:lnTo>
                <a:lnTo>
                  <a:pt x="2439118" y="1573987"/>
                </a:lnTo>
                <a:lnTo>
                  <a:pt x="2394287" y="1590395"/>
                </a:lnTo>
                <a:lnTo>
                  <a:pt x="2346821" y="1602401"/>
                </a:lnTo>
                <a:lnTo>
                  <a:pt x="2297106" y="1609693"/>
                </a:lnTo>
                <a:lnTo>
                  <a:pt x="2245533" y="1611959"/>
                </a:lnTo>
                <a:lnTo>
                  <a:pt x="2189105" y="1608397"/>
                </a:lnTo>
                <a:lnTo>
                  <a:pt x="2134059" y="1598608"/>
                </a:lnTo>
                <a:lnTo>
                  <a:pt x="2081155" y="1582794"/>
                </a:lnTo>
                <a:lnTo>
                  <a:pt x="2031157" y="1561159"/>
                </a:lnTo>
                <a:lnTo>
                  <a:pt x="2013329" y="1601384"/>
                </a:lnTo>
                <a:lnTo>
                  <a:pt x="1990773" y="1639049"/>
                </a:lnTo>
                <a:lnTo>
                  <a:pt x="1963852" y="1673993"/>
                </a:lnTo>
                <a:lnTo>
                  <a:pt x="1932932" y="1706056"/>
                </a:lnTo>
                <a:lnTo>
                  <a:pt x="1898376" y="1735078"/>
                </a:lnTo>
                <a:lnTo>
                  <a:pt x="1860550" y="1760900"/>
                </a:lnTo>
                <a:lnTo>
                  <a:pt x="1819819" y="1783362"/>
                </a:lnTo>
                <a:lnTo>
                  <a:pt x="1776546" y="1802304"/>
                </a:lnTo>
                <a:lnTo>
                  <a:pt x="1731097" y="1817566"/>
                </a:lnTo>
                <a:lnTo>
                  <a:pt x="1683836" y="1828988"/>
                </a:lnTo>
                <a:lnTo>
                  <a:pt x="1635127" y="1836410"/>
                </a:lnTo>
                <a:lnTo>
                  <a:pt x="1585336" y="1839673"/>
                </a:lnTo>
                <a:lnTo>
                  <a:pt x="1534827" y="1838616"/>
                </a:lnTo>
                <a:lnTo>
                  <a:pt x="1483965" y="1833080"/>
                </a:lnTo>
                <a:lnTo>
                  <a:pt x="1433114" y="1822906"/>
                </a:lnTo>
                <a:lnTo>
                  <a:pt x="1381253" y="1807360"/>
                </a:lnTo>
                <a:lnTo>
                  <a:pt x="1332253" y="1787186"/>
                </a:lnTo>
                <a:lnTo>
                  <a:pt x="1286540" y="1762644"/>
                </a:lnTo>
                <a:lnTo>
                  <a:pt x="1244543" y="1733996"/>
                </a:lnTo>
                <a:lnTo>
                  <a:pt x="1206687" y="1701503"/>
                </a:lnTo>
                <a:lnTo>
                  <a:pt x="1173399" y="1665426"/>
                </a:lnTo>
                <a:lnTo>
                  <a:pt x="1129456" y="1684909"/>
                </a:lnTo>
                <a:lnTo>
                  <a:pt x="1084347" y="1700809"/>
                </a:lnTo>
                <a:lnTo>
                  <a:pt x="1038337" y="1713178"/>
                </a:lnTo>
                <a:lnTo>
                  <a:pt x="991693" y="1722072"/>
                </a:lnTo>
                <a:lnTo>
                  <a:pt x="944678" y="1727545"/>
                </a:lnTo>
                <a:lnTo>
                  <a:pt x="897561" y="1729650"/>
                </a:lnTo>
                <a:lnTo>
                  <a:pt x="850605" y="1728442"/>
                </a:lnTo>
                <a:lnTo>
                  <a:pt x="804077" y="1723976"/>
                </a:lnTo>
                <a:lnTo>
                  <a:pt x="758242" y="1716305"/>
                </a:lnTo>
                <a:lnTo>
                  <a:pt x="713367" y="1705484"/>
                </a:lnTo>
                <a:lnTo>
                  <a:pt x="669716" y="1691566"/>
                </a:lnTo>
                <a:lnTo>
                  <a:pt x="627556" y="1674607"/>
                </a:lnTo>
                <a:lnTo>
                  <a:pt x="587152" y="1654660"/>
                </a:lnTo>
                <a:lnTo>
                  <a:pt x="548769" y="1631780"/>
                </a:lnTo>
                <a:lnTo>
                  <a:pt x="512675" y="1606021"/>
                </a:lnTo>
                <a:lnTo>
                  <a:pt x="479133" y="1577436"/>
                </a:lnTo>
                <a:lnTo>
                  <a:pt x="448410" y="1546081"/>
                </a:lnTo>
                <a:lnTo>
                  <a:pt x="420772" y="1512010"/>
                </a:lnTo>
                <a:lnTo>
                  <a:pt x="414968" y="1504009"/>
                </a:lnTo>
                <a:lnTo>
                  <a:pt x="364599" y="1505475"/>
                </a:lnTo>
                <a:lnTo>
                  <a:pt x="315898" y="1500498"/>
                </a:lnTo>
                <a:lnTo>
                  <a:pt x="269571" y="1489533"/>
                </a:lnTo>
                <a:lnTo>
                  <a:pt x="226327" y="1473031"/>
                </a:lnTo>
                <a:lnTo>
                  <a:pt x="186874" y="1451447"/>
                </a:lnTo>
                <a:lnTo>
                  <a:pt x="151920" y="1425233"/>
                </a:lnTo>
                <a:lnTo>
                  <a:pt x="122171" y="1394844"/>
                </a:lnTo>
                <a:lnTo>
                  <a:pt x="98337" y="1360732"/>
                </a:lnTo>
                <a:lnTo>
                  <a:pt x="81125" y="1323352"/>
                </a:lnTo>
                <a:lnTo>
                  <a:pt x="71242" y="1283156"/>
                </a:lnTo>
                <a:lnTo>
                  <a:pt x="69653" y="1239103"/>
                </a:lnTo>
                <a:lnTo>
                  <a:pt x="77389" y="1195971"/>
                </a:lnTo>
                <a:lnTo>
                  <a:pt x="94068" y="1154710"/>
                </a:lnTo>
                <a:lnTo>
                  <a:pt x="119312" y="1116272"/>
                </a:lnTo>
                <a:lnTo>
                  <a:pt x="152738" y="1081607"/>
                </a:lnTo>
                <a:lnTo>
                  <a:pt x="107373" y="1055105"/>
                </a:lnTo>
                <a:lnTo>
                  <a:pt x="69556" y="1023326"/>
                </a:lnTo>
                <a:lnTo>
                  <a:pt x="39598" y="987250"/>
                </a:lnTo>
                <a:lnTo>
                  <a:pt x="17811" y="947857"/>
                </a:lnTo>
                <a:lnTo>
                  <a:pt x="4508" y="906125"/>
                </a:lnTo>
                <a:lnTo>
                  <a:pt x="0" y="863035"/>
                </a:lnTo>
                <a:lnTo>
                  <a:pt x="4598" y="819565"/>
                </a:lnTo>
                <a:lnTo>
                  <a:pt x="18615" y="776695"/>
                </a:lnTo>
                <a:lnTo>
                  <a:pt x="42362" y="735405"/>
                </a:lnTo>
                <a:lnTo>
                  <a:pt x="70209" y="702631"/>
                </a:lnTo>
                <a:lnTo>
                  <a:pt x="103557" y="674172"/>
                </a:lnTo>
                <a:lnTo>
                  <a:pt x="141661" y="650426"/>
                </a:lnTo>
                <a:lnTo>
                  <a:pt x="183776" y="631791"/>
                </a:lnTo>
                <a:lnTo>
                  <a:pt x="229157" y="618668"/>
                </a:lnTo>
                <a:lnTo>
                  <a:pt x="277058" y="611453"/>
                </a:lnTo>
                <a:lnTo>
                  <a:pt x="279649" y="605738"/>
                </a:lnTo>
                <a:close/>
              </a:path>
            </a:pathLst>
          </a:custGeom>
          <a:ln w="9525">
            <a:solidFill>
              <a:srgbClr val="FFFFFF"/>
            </a:solidFill>
          </a:ln>
        </p:spPr>
        <p:txBody>
          <a:bodyPr wrap="square" lIns="0" tIns="0" rIns="0" bIns="0" rtlCol="0"/>
          <a:lstStyle/>
          <a:p>
            <a:endParaRPr/>
          </a:p>
        </p:txBody>
      </p:sp>
      <p:sp>
        <p:nvSpPr>
          <p:cNvPr id="30" name="object 30"/>
          <p:cNvSpPr/>
          <p:nvPr/>
        </p:nvSpPr>
        <p:spPr>
          <a:xfrm>
            <a:off x="3370516" y="2650680"/>
            <a:ext cx="273176" cy="213868"/>
          </a:xfrm>
          <a:prstGeom prst="rect">
            <a:avLst/>
          </a:prstGeom>
          <a:blipFill>
            <a:blip r:embed="rId9" cstate="print"/>
            <a:stretch>
              <a:fillRect/>
            </a:stretch>
          </a:blipFill>
        </p:spPr>
        <p:txBody>
          <a:bodyPr wrap="square" lIns="0" tIns="0" rIns="0" bIns="0" rtlCol="0"/>
          <a:lstStyle/>
          <a:p>
            <a:endParaRPr/>
          </a:p>
        </p:txBody>
      </p:sp>
      <p:sp>
        <p:nvSpPr>
          <p:cNvPr id="31" name="object 31"/>
          <p:cNvSpPr/>
          <p:nvPr/>
        </p:nvSpPr>
        <p:spPr>
          <a:xfrm>
            <a:off x="3113277" y="2566289"/>
            <a:ext cx="306705" cy="306705"/>
          </a:xfrm>
          <a:custGeom>
            <a:avLst/>
            <a:gdLst/>
            <a:ahLst/>
            <a:cxnLst/>
            <a:rect l="l" t="t" r="r" b="b"/>
            <a:pathLst>
              <a:path w="306704" h="306705">
                <a:moveTo>
                  <a:pt x="306450" y="153288"/>
                </a:moveTo>
                <a:lnTo>
                  <a:pt x="298642" y="201710"/>
                </a:lnTo>
                <a:lnTo>
                  <a:pt x="276897" y="243786"/>
                </a:lnTo>
                <a:lnTo>
                  <a:pt x="243741" y="276979"/>
                </a:lnTo>
                <a:lnTo>
                  <a:pt x="201697" y="298755"/>
                </a:lnTo>
                <a:lnTo>
                  <a:pt x="153288" y="306577"/>
                </a:lnTo>
                <a:lnTo>
                  <a:pt x="104818" y="298755"/>
                </a:lnTo>
                <a:lnTo>
                  <a:pt x="62736" y="276979"/>
                </a:lnTo>
                <a:lnTo>
                  <a:pt x="29561" y="243786"/>
                </a:lnTo>
                <a:lnTo>
                  <a:pt x="7809" y="201710"/>
                </a:lnTo>
                <a:lnTo>
                  <a:pt x="0" y="153288"/>
                </a:lnTo>
                <a:lnTo>
                  <a:pt x="7809" y="104867"/>
                </a:lnTo>
                <a:lnTo>
                  <a:pt x="29561" y="62791"/>
                </a:lnTo>
                <a:lnTo>
                  <a:pt x="62736" y="29598"/>
                </a:lnTo>
                <a:lnTo>
                  <a:pt x="104818" y="7822"/>
                </a:lnTo>
                <a:lnTo>
                  <a:pt x="153288" y="0"/>
                </a:lnTo>
                <a:lnTo>
                  <a:pt x="201697" y="7822"/>
                </a:lnTo>
                <a:lnTo>
                  <a:pt x="243741" y="29598"/>
                </a:lnTo>
                <a:lnTo>
                  <a:pt x="276897" y="62791"/>
                </a:lnTo>
                <a:lnTo>
                  <a:pt x="298642" y="104867"/>
                </a:lnTo>
                <a:lnTo>
                  <a:pt x="306450" y="153288"/>
                </a:lnTo>
                <a:close/>
              </a:path>
            </a:pathLst>
          </a:custGeom>
          <a:ln w="9525">
            <a:solidFill>
              <a:srgbClr val="FFFFFF"/>
            </a:solidFill>
          </a:ln>
        </p:spPr>
        <p:txBody>
          <a:bodyPr wrap="square" lIns="0" tIns="0" rIns="0" bIns="0" rtlCol="0"/>
          <a:lstStyle/>
          <a:p>
            <a:endParaRPr/>
          </a:p>
        </p:txBody>
      </p:sp>
      <p:sp>
        <p:nvSpPr>
          <p:cNvPr id="32" name="object 32"/>
          <p:cNvSpPr/>
          <p:nvPr/>
        </p:nvSpPr>
        <p:spPr>
          <a:xfrm>
            <a:off x="305841" y="2595498"/>
            <a:ext cx="180340" cy="34290"/>
          </a:xfrm>
          <a:custGeom>
            <a:avLst/>
            <a:gdLst/>
            <a:ahLst/>
            <a:cxnLst/>
            <a:rect l="l" t="t" r="r" b="b"/>
            <a:pathLst>
              <a:path w="180340" h="34289">
                <a:moveTo>
                  <a:pt x="179946" y="33909"/>
                </a:moveTo>
                <a:lnTo>
                  <a:pt x="132979" y="33932"/>
                </a:lnTo>
                <a:lnTo>
                  <a:pt x="86806" y="28193"/>
                </a:lnTo>
                <a:lnTo>
                  <a:pt x="42216" y="16835"/>
                </a:lnTo>
                <a:lnTo>
                  <a:pt x="0" y="0"/>
                </a:lnTo>
              </a:path>
            </a:pathLst>
          </a:custGeom>
          <a:ln w="9525">
            <a:solidFill>
              <a:srgbClr val="FFFFFF"/>
            </a:solidFill>
          </a:ln>
        </p:spPr>
        <p:txBody>
          <a:bodyPr wrap="square" lIns="0" tIns="0" rIns="0" bIns="0" rtlCol="0"/>
          <a:lstStyle/>
          <a:p>
            <a:endParaRPr/>
          </a:p>
        </p:txBody>
      </p:sp>
      <p:sp>
        <p:nvSpPr>
          <p:cNvPr id="33" name="object 33"/>
          <p:cNvSpPr/>
          <p:nvPr/>
        </p:nvSpPr>
        <p:spPr>
          <a:xfrm>
            <a:off x="565835" y="3000629"/>
            <a:ext cx="78740" cy="16510"/>
          </a:xfrm>
          <a:custGeom>
            <a:avLst/>
            <a:gdLst/>
            <a:ahLst/>
            <a:cxnLst/>
            <a:rect l="l" t="t" r="r" b="b"/>
            <a:pathLst>
              <a:path w="78740" h="16510">
                <a:moveTo>
                  <a:pt x="78727" y="0"/>
                </a:moveTo>
                <a:lnTo>
                  <a:pt x="59571" y="5665"/>
                </a:lnTo>
                <a:lnTo>
                  <a:pt x="40020" y="10271"/>
                </a:lnTo>
                <a:lnTo>
                  <a:pt x="20141" y="13805"/>
                </a:lnTo>
                <a:lnTo>
                  <a:pt x="0" y="16256"/>
                </a:lnTo>
              </a:path>
            </a:pathLst>
          </a:custGeom>
          <a:ln w="9525">
            <a:solidFill>
              <a:srgbClr val="FFFFFF"/>
            </a:solidFill>
          </a:ln>
        </p:spPr>
        <p:txBody>
          <a:bodyPr wrap="square" lIns="0" tIns="0" rIns="0" bIns="0" rtlCol="0"/>
          <a:lstStyle/>
          <a:p>
            <a:endParaRPr/>
          </a:p>
        </p:txBody>
      </p:sp>
      <p:sp>
        <p:nvSpPr>
          <p:cNvPr id="34" name="object 34"/>
          <p:cNvSpPr/>
          <p:nvPr/>
        </p:nvSpPr>
        <p:spPr>
          <a:xfrm>
            <a:off x="1275588" y="3105023"/>
            <a:ext cx="47625" cy="74295"/>
          </a:xfrm>
          <a:custGeom>
            <a:avLst/>
            <a:gdLst/>
            <a:ahLst/>
            <a:cxnLst/>
            <a:rect l="l" t="t" r="r" b="b"/>
            <a:pathLst>
              <a:path w="47625" h="74294">
                <a:moveTo>
                  <a:pt x="47371" y="74040"/>
                </a:moveTo>
                <a:lnTo>
                  <a:pt x="33754" y="56310"/>
                </a:lnTo>
                <a:lnTo>
                  <a:pt x="21304" y="38020"/>
                </a:lnTo>
                <a:lnTo>
                  <a:pt x="10044" y="19230"/>
                </a:lnTo>
                <a:lnTo>
                  <a:pt x="0" y="0"/>
                </a:lnTo>
              </a:path>
            </a:pathLst>
          </a:custGeom>
          <a:ln w="9525">
            <a:solidFill>
              <a:srgbClr val="FFFFFF"/>
            </a:solidFill>
          </a:ln>
        </p:spPr>
        <p:txBody>
          <a:bodyPr wrap="square" lIns="0" tIns="0" rIns="0" bIns="0" rtlCol="0"/>
          <a:lstStyle/>
          <a:p>
            <a:endParaRPr/>
          </a:p>
        </p:txBody>
      </p:sp>
      <p:sp>
        <p:nvSpPr>
          <p:cNvPr id="35" name="object 35"/>
          <p:cNvSpPr/>
          <p:nvPr/>
        </p:nvSpPr>
        <p:spPr>
          <a:xfrm>
            <a:off x="2181351" y="2994405"/>
            <a:ext cx="19050" cy="81280"/>
          </a:xfrm>
          <a:custGeom>
            <a:avLst/>
            <a:gdLst/>
            <a:ahLst/>
            <a:cxnLst/>
            <a:rect l="l" t="t" r="r" b="b"/>
            <a:pathLst>
              <a:path w="19050" h="81280">
                <a:moveTo>
                  <a:pt x="18923" y="0"/>
                </a:moveTo>
                <a:lnTo>
                  <a:pt x="16162" y="20593"/>
                </a:lnTo>
                <a:lnTo>
                  <a:pt x="12080" y="41020"/>
                </a:lnTo>
                <a:lnTo>
                  <a:pt x="6689" y="61257"/>
                </a:lnTo>
                <a:lnTo>
                  <a:pt x="0" y="81280"/>
                </a:lnTo>
              </a:path>
            </a:pathLst>
          </a:custGeom>
          <a:ln w="9525">
            <a:solidFill>
              <a:srgbClr val="FFFFFF"/>
            </a:solidFill>
          </a:ln>
        </p:spPr>
        <p:txBody>
          <a:bodyPr wrap="square" lIns="0" tIns="0" rIns="0" bIns="0" rtlCol="0"/>
          <a:lstStyle/>
          <a:p>
            <a:endParaRPr/>
          </a:p>
        </p:txBody>
      </p:sp>
      <p:sp>
        <p:nvSpPr>
          <p:cNvPr id="36" name="object 36"/>
          <p:cNvSpPr/>
          <p:nvPr/>
        </p:nvSpPr>
        <p:spPr>
          <a:xfrm>
            <a:off x="2576957" y="2492120"/>
            <a:ext cx="231140" cy="304165"/>
          </a:xfrm>
          <a:custGeom>
            <a:avLst/>
            <a:gdLst/>
            <a:ahLst/>
            <a:cxnLst/>
            <a:rect l="l" t="t" r="r" b="b"/>
            <a:pathLst>
              <a:path w="231139" h="304164">
                <a:moveTo>
                  <a:pt x="0" y="0"/>
                </a:moveTo>
                <a:lnTo>
                  <a:pt x="50853" y="23986"/>
                </a:lnTo>
                <a:lnTo>
                  <a:pt x="96335" y="53163"/>
                </a:lnTo>
                <a:lnTo>
                  <a:pt x="135992" y="86932"/>
                </a:lnTo>
                <a:lnTo>
                  <a:pt x="169370" y="124698"/>
                </a:lnTo>
                <a:lnTo>
                  <a:pt x="196015" y="165862"/>
                </a:lnTo>
                <a:lnTo>
                  <a:pt x="215473" y="209829"/>
                </a:lnTo>
                <a:lnTo>
                  <a:pt x="227290" y="256002"/>
                </a:lnTo>
                <a:lnTo>
                  <a:pt x="231012" y="303783"/>
                </a:lnTo>
              </a:path>
            </a:pathLst>
          </a:custGeom>
          <a:ln w="9525">
            <a:solidFill>
              <a:srgbClr val="FFFFFF"/>
            </a:solidFill>
          </a:ln>
        </p:spPr>
        <p:txBody>
          <a:bodyPr wrap="square" lIns="0" tIns="0" rIns="0" bIns="0" rtlCol="0"/>
          <a:lstStyle/>
          <a:p>
            <a:endParaRPr/>
          </a:p>
        </p:txBody>
      </p:sp>
      <p:sp>
        <p:nvSpPr>
          <p:cNvPr id="37" name="object 37"/>
          <p:cNvSpPr/>
          <p:nvPr/>
        </p:nvSpPr>
        <p:spPr>
          <a:xfrm>
            <a:off x="3018917" y="2168651"/>
            <a:ext cx="102870" cy="114300"/>
          </a:xfrm>
          <a:custGeom>
            <a:avLst/>
            <a:gdLst/>
            <a:ahLst/>
            <a:cxnLst/>
            <a:rect l="l" t="t" r="r" b="b"/>
            <a:pathLst>
              <a:path w="102869" h="114300">
                <a:moveTo>
                  <a:pt x="102869" y="0"/>
                </a:moveTo>
                <a:lnTo>
                  <a:pt x="83313" y="31980"/>
                </a:lnTo>
                <a:lnTo>
                  <a:pt x="59483" y="61817"/>
                </a:lnTo>
                <a:lnTo>
                  <a:pt x="31628" y="89225"/>
                </a:lnTo>
                <a:lnTo>
                  <a:pt x="0" y="113919"/>
                </a:lnTo>
              </a:path>
            </a:pathLst>
          </a:custGeom>
          <a:ln w="9525">
            <a:solidFill>
              <a:srgbClr val="FFFFFF"/>
            </a:solidFill>
          </a:ln>
        </p:spPr>
        <p:txBody>
          <a:bodyPr wrap="square" lIns="0" tIns="0" rIns="0" bIns="0" rtlCol="0"/>
          <a:lstStyle/>
          <a:p>
            <a:endParaRPr/>
          </a:p>
        </p:txBody>
      </p:sp>
      <p:sp>
        <p:nvSpPr>
          <p:cNvPr id="38" name="object 38"/>
          <p:cNvSpPr/>
          <p:nvPr/>
        </p:nvSpPr>
        <p:spPr>
          <a:xfrm>
            <a:off x="2874898" y="1745995"/>
            <a:ext cx="5715" cy="53975"/>
          </a:xfrm>
          <a:custGeom>
            <a:avLst/>
            <a:gdLst/>
            <a:ahLst/>
            <a:cxnLst/>
            <a:rect l="l" t="t" r="r" b="b"/>
            <a:pathLst>
              <a:path w="5714" h="53975">
                <a:moveTo>
                  <a:pt x="0" y="0"/>
                </a:moveTo>
                <a:lnTo>
                  <a:pt x="2567" y="13378"/>
                </a:lnTo>
                <a:lnTo>
                  <a:pt x="4349" y="26828"/>
                </a:lnTo>
                <a:lnTo>
                  <a:pt x="5322" y="40326"/>
                </a:lnTo>
                <a:lnTo>
                  <a:pt x="5461" y="53848"/>
                </a:lnTo>
              </a:path>
            </a:pathLst>
          </a:custGeom>
          <a:ln w="9525">
            <a:solidFill>
              <a:srgbClr val="FFFFFF"/>
            </a:solidFill>
          </a:ln>
        </p:spPr>
        <p:txBody>
          <a:bodyPr wrap="square" lIns="0" tIns="0" rIns="0" bIns="0" rtlCol="0"/>
          <a:lstStyle/>
          <a:p>
            <a:endParaRPr/>
          </a:p>
        </p:txBody>
      </p:sp>
      <p:sp>
        <p:nvSpPr>
          <p:cNvPr id="39" name="object 39"/>
          <p:cNvSpPr/>
          <p:nvPr/>
        </p:nvSpPr>
        <p:spPr>
          <a:xfrm>
            <a:off x="2218054" y="1614677"/>
            <a:ext cx="52705" cy="68580"/>
          </a:xfrm>
          <a:custGeom>
            <a:avLst/>
            <a:gdLst/>
            <a:ahLst/>
            <a:cxnLst/>
            <a:rect l="l" t="t" r="r" b="b"/>
            <a:pathLst>
              <a:path w="52705" h="68580">
                <a:moveTo>
                  <a:pt x="0" y="68580"/>
                </a:moveTo>
                <a:lnTo>
                  <a:pt x="10896" y="50327"/>
                </a:lnTo>
                <a:lnTo>
                  <a:pt x="23352" y="32765"/>
                </a:lnTo>
                <a:lnTo>
                  <a:pt x="37308" y="15966"/>
                </a:lnTo>
                <a:lnTo>
                  <a:pt x="52705" y="0"/>
                </a:lnTo>
              </a:path>
            </a:pathLst>
          </a:custGeom>
          <a:ln w="9524">
            <a:solidFill>
              <a:srgbClr val="FFFFFF"/>
            </a:solidFill>
          </a:ln>
        </p:spPr>
        <p:txBody>
          <a:bodyPr wrap="square" lIns="0" tIns="0" rIns="0" bIns="0" rtlCol="0"/>
          <a:lstStyle/>
          <a:p>
            <a:endParaRPr/>
          </a:p>
        </p:txBody>
      </p:sp>
      <p:sp>
        <p:nvSpPr>
          <p:cNvPr id="40" name="object 40"/>
          <p:cNvSpPr/>
          <p:nvPr/>
        </p:nvSpPr>
        <p:spPr>
          <a:xfrm>
            <a:off x="1725295" y="1656842"/>
            <a:ext cx="26034" cy="59690"/>
          </a:xfrm>
          <a:custGeom>
            <a:avLst/>
            <a:gdLst/>
            <a:ahLst/>
            <a:cxnLst/>
            <a:rect l="l" t="t" r="r" b="b"/>
            <a:pathLst>
              <a:path w="26035" h="59689">
                <a:moveTo>
                  <a:pt x="0" y="59182"/>
                </a:moveTo>
                <a:lnTo>
                  <a:pt x="4685" y="43898"/>
                </a:lnTo>
                <a:lnTo>
                  <a:pt x="10525" y="28924"/>
                </a:lnTo>
                <a:lnTo>
                  <a:pt x="17484" y="14283"/>
                </a:lnTo>
                <a:lnTo>
                  <a:pt x="25527" y="0"/>
                </a:lnTo>
              </a:path>
            </a:pathLst>
          </a:custGeom>
          <a:ln w="9525">
            <a:solidFill>
              <a:srgbClr val="FFFFFF"/>
            </a:solidFill>
          </a:ln>
        </p:spPr>
        <p:txBody>
          <a:bodyPr wrap="square" lIns="0" tIns="0" rIns="0" bIns="0" rtlCol="0"/>
          <a:lstStyle/>
          <a:p>
            <a:endParaRPr/>
          </a:p>
        </p:txBody>
      </p:sp>
      <p:sp>
        <p:nvSpPr>
          <p:cNvPr id="41" name="object 41"/>
          <p:cNvSpPr/>
          <p:nvPr/>
        </p:nvSpPr>
        <p:spPr>
          <a:xfrm>
            <a:off x="1146962" y="1736089"/>
            <a:ext cx="92710" cy="57785"/>
          </a:xfrm>
          <a:custGeom>
            <a:avLst/>
            <a:gdLst/>
            <a:ahLst/>
            <a:cxnLst/>
            <a:rect l="l" t="t" r="r" b="b"/>
            <a:pathLst>
              <a:path w="92709" h="57785">
                <a:moveTo>
                  <a:pt x="0" y="0"/>
                </a:moveTo>
                <a:lnTo>
                  <a:pt x="24656" y="12612"/>
                </a:lnTo>
                <a:lnTo>
                  <a:pt x="48309" y="26416"/>
                </a:lnTo>
                <a:lnTo>
                  <a:pt x="70892" y="41362"/>
                </a:lnTo>
                <a:lnTo>
                  <a:pt x="92341" y="57404"/>
                </a:lnTo>
              </a:path>
            </a:pathLst>
          </a:custGeom>
          <a:ln w="9525">
            <a:solidFill>
              <a:srgbClr val="FFFFFF"/>
            </a:solidFill>
          </a:ln>
        </p:spPr>
        <p:txBody>
          <a:bodyPr wrap="square" lIns="0" tIns="0" rIns="0" bIns="0" rtlCol="0"/>
          <a:lstStyle/>
          <a:p>
            <a:endParaRPr/>
          </a:p>
        </p:txBody>
      </p:sp>
      <p:sp>
        <p:nvSpPr>
          <p:cNvPr id="42" name="object 42"/>
          <p:cNvSpPr/>
          <p:nvPr/>
        </p:nvSpPr>
        <p:spPr>
          <a:xfrm>
            <a:off x="429463" y="2126742"/>
            <a:ext cx="16510" cy="60960"/>
          </a:xfrm>
          <a:custGeom>
            <a:avLst/>
            <a:gdLst/>
            <a:ahLst/>
            <a:cxnLst/>
            <a:rect l="l" t="t" r="r" b="b"/>
            <a:pathLst>
              <a:path w="16509" h="60960">
                <a:moveTo>
                  <a:pt x="16116" y="60452"/>
                </a:moveTo>
                <a:lnTo>
                  <a:pt x="10992" y="45523"/>
                </a:lnTo>
                <a:lnTo>
                  <a:pt x="6596" y="30464"/>
                </a:lnTo>
                <a:lnTo>
                  <a:pt x="2930" y="15285"/>
                </a:lnTo>
                <a:lnTo>
                  <a:pt x="0" y="0"/>
                </a:lnTo>
              </a:path>
            </a:pathLst>
          </a:custGeom>
          <a:ln w="9525">
            <a:solidFill>
              <a:srgbClr val="FFFFFF"/>
            </a:solidFill>
          </a:ln>
        </p:spPr>
        <p:txBody>
          <a:bodyPr wrap="square" lIns="0" tIns="0" rIns="0" bIns="0" rtlCol="0"/>
          <a:lstStyle/>
          <a:p>
            <a:endParaRPr/>
          </a:p>
        </p:txBody>
      </p:sp>
      <p:sp>
        <p:nvSpPr>
          <p:cNvPr id="43" name="object 43"/>
          <p:cNvSpPr txBox="1"/>
          <p:nvPr/>
        </p:nvSpPr>
        <p:spPr>
          <a:xfrm>
            <a:off x="988567" y="2006346"/>
            <a:ext cx="1177290" cy="756920"/>
          </a:xfrm>
          <a:prstGeom prst="rect">
            <a:avLst/>
          </a:prstGeom>
        </p:spPr>
        <p:txBody>
          <a:bodyPr vert="horz" wrap="square" lIns="0" tIns="12700" rIns="0" bIns="0" rtlCol="0">
            <a:spAutoFit/>
          </a:bodyPr>
          <a:lstStyle/>
          <a:p>
            <a:pPr marL="90170" marR="5080" indent="-78105">
              <a:lnSpc>
                <a:spcPct val="100000"/>
              </a:lnSpc>
              <a:spcBef>
                <a:spcPts val="100"/>
              </a:spcBef>
            </a:pPr>
            <a:r>
              <a:rPr sz="2400">
                <a:solidFill>
                  <a:srgbClr val="FFFFFF"/>
                </a:solidFill>
                <a:latin typeface="Helvetica"/>
                <a:cs typeface="Helvetica"/>
              </a:rPr>
              <a:t>I </a:t>
            </a:r>
            <a:r>
              <a:rPr sz="2400" spc="-5">
                <a:solidFill>
                  <a:srgbClr val="FFFFFF"/>
                </a:solidFill>
                <a:latin typeface="Helvetica"/>
                <a:cs typeface="Helvetica"/>
              </a:rPr>
              <a:t>want</a:t>
            </a:r>
            <a:r>
              <a:rPr sz="2400" spc="-90">
                <a:solidFill>
                  <a:srgbClr val="FFFFFF"/>
                </a:solidFill>
                <a:latin typeface="Helvetica"/>
                <a:cs typeface="Helvetica"/>
              </a:rPr>
              <a:t> </a:t>
            </a:r>
            <a:r>
              <a:rPr sz="2400">
                <a:solidFill>
                  <a:srgbClr val="FFFFFF"/>
                </a:solidFill>
                <a:latin typeface="Helvetica"/>
                <a:cs typeface="Helvetica"/>
              </a:rPr>
              <a:t>to  </a:t>
            </a:r>
            <a:r>
              <a:rPr sz="2400" spc="-5">
                <a:solidFill>
                  <a:srgbClr val="FFFFFF"/>
                </a:solidFill>
                <a:latin typeface="Helvetica"/>
                <a:cs typeface="Helvetica"/>
              </a:rPr>
              <a:t>change</a:t>
            </a:r>
            <a:endParaRPr sz="2400">
              <a:latin typeface="Helvetica"/>
              <a:cs typeface="Helvetica"/>
            </a:endParaRPr>
          </a:p>
        </p:txBody>
      </p:sp>
      <p:sp>
        <p:nvSpPr>
          <p:cNvPr id="44" name="object 44"/>
          <p:cNvSpPr/>
          <p:nvPr/>
        </p:nvSpPr>
        <p:spPr>
          <a:xfrm>
            <a:off x="80776" y="3526526"/>
            <a:ext cx="3343647" cy="3070873"/>
          </a:xfrm>
          <a:prstGeom prst="rect">
            <a:avLst/>
          </a:prstGeom>
          <a:blipFill>
            <a:blip r:embed="rId10" cstate="print"/>
            <a:stretch>
              <a:fillRect/>
            </a:stretch>
          </a:blipFill>
        </p:spPr>
        <p:txBody>
          <a:bodyPr wrap="square" lIns="0" tIns="0" rIns="0" bIns="0" rtlCol="0"/>
          <a:lstStyle/>
          <a:p>
            <a:endParaRPr/>
          </a:p>
        </p:txBody>
      </p:sp>
      <p:sp>
        <p:nvSpPr>
          <p:cNvPr id="45" name="object 45"/>
          <p:cNvSpPr/>
          <p:nvPr/>
        </p:nvSpPr>
        <p:spPr>
          <a:xfrm>
            <a:off x="289559" y="4579620"/>
            <a:ext cx="3025140" cy="2112264"/>
          </a:xfrm>
          <a:prstGeom prst="rect">
            <a:avLst/>
          </a:prstGeom>
          <a:blipFill>
            <a:blip r:embed="rId11" cstate="print"/>
            <a:stretch>
              <a:fillRect/>
            </a:stretch>
          </a:blipFill>
        </p:spPr>
        <p:txBody>
          <a:bodyPr wrap="square" lIns="0" tIns="0" rIns="0" bIns="0" rtlCol="0"/>
          <a:lstStyle/>
          <a:p>
            <a:endParaRPr/>
          </a:p>
        </p:txBody>
      </p:sp>
      <p:sp>
        <p:nvSpPr>
          <p:cNvPr id="46" name="object 46"/>
          <p:cNvSpPr/>
          <p:nvPr/>
        </p:nvSpPr>
        <p:spPr>
          <a:xfrm>
            <a:off x="119053" y="3532378"/>
            <a:ext cx="3267710" cy="3003550"/>
          </a:xfrm>
          <a:custGeom>
            <a:avLst/>
            <a:gdLst/>
            <a:ahLst/>
            <a:cxnLst/>
            <a:rect l="l" t="t" r="r" b="b"/>
            <a:pathLst>
              <a:path w="3267710" h="3003550">
                <a:moveTo>
                  <a:pt x="3267401" y="1051814"/>
                </a:moveTo>
                <a:lnTo>
                  <a:pt x="0" y="1051814"/>
                </a:lnTo>
                <a:lnTo>
                  <a:pt x="0" y="3003143"/>
                </a:lnTo>
                <a:lnTo>
                  <a:pt x="3267401" y="3003143"/>
                </a:lnTo>
                <a:lnTo>
                  <a:pt x="3267401" y="1051814"/>
                </a:lnTo>
                <a:close/>
              </a:path>
              <a:path w="3267710" h="3003550">
                <a:moveTo>
                  <a:pt x="1773627" y="750824"/>
                </a:moveTo>
                <a:lnTo>
                  <a:pt x="1493846" y="750824"/>
                </a:lnTo>
                <a:lnTo>
                  <a:pt x="1493846" y="1051814"/>
                </a:lnTo>
                <a:lnTo>
                  <a:pt x="1773627" y="1051814"/>
                </a:lnTo>
                <a:lnTo>
                  <a:pt x="1773627" y="750824"/>
                </a:lnTo>
                <a:close/>
              </a:path>
              <a:path w="3267710" h="3003550">
                <a:moveTo>
                  <a:pt x="1633673" y="0"/>
                </a:moveTo>
                <a:lnTo>
                  <a:pt x="1309823" y="750824"/>
                </a:lnTo>
                <a:lnTo>
                  <a:pt x="1957650" y="750824"/>
                </a:lnTo>
                <a:lnTo>
                  <a:pt x="1633673" y="0"/>
                </a:lnTo>
                <a:close/>
              </a:path>
            </a:pathLst>
          </a:custGeom>
          <a:solidFill>
            <a:srgbClr val="000000">
              <a:alpha val="81959"/>
            </a:srgbClr>
          </a:solidFill>
        </p:spPr>
        <p:txBody>
          <a:bodyPr wrap="square" lIns="0" tIns="0" rIns="0" bIns="0" rtlCol="0"/>
          <a:lstStyle/>
          <a:p>
            <a:endParaRPr/>
          </a:p>
        </p:txBody>
      </p:sp>
      <p:sp>
        <p:nvSpPr>
          <p:cNvPr id="47" name="object 47"/>
          <p:cNvSpPr/>
          <p:nvPr/>
        </p:nvSpPr>
        <p:spPr>
          <a:xfrm>
            <a:off x="119053" y="3532378"/>
            <a:ext cx="3267710" cy="3003550"/>
          </a:xfrm>
          <a:custGeom>
            <a:avLst/>
            <a:gdLst/>
            <a:ahLst/>
            <a:cxnLst/>
            <a:rect l="l" t="t" r="r" b="b"/>
            <a:pathLst>
              <a:path w="3267710" h="3003550">
                <a:moveTo>
                  <a:pt x="0" y="1051814"/>
                </a:moveTo>
                <a:lnTo>
                  <a:pt x="1493846" y="1051814"/>
                </a:lnTo>
                <a:lnTo>
                  <a:pt x="1493846" y="750824"/>
                </a:lnTo>
                <a:lnTo>
                  <a:pt x="1309823" y="750824"/>
                </a:lnTo>
                <a:lnTo>
                  <a:pt x="1633673" y="0"/>
                </a:lnTo>
                <a:lnTo>
                  <a:pt x="1957650" y="750824"/>
                </a:lnTo>
                <a:lnTo>
                  <a:pt x="1773627" y="750824"/>
                </a:lnTo>
                <a:lnTo>
                  <a:pt x="1773627" y="1051814"/>
                </a:lnTo>
                <a:lnTo>
                  <a:pt x="3267401" y="1051814"/>
                </a:lnTo>
                <a:lnTo>
                  <a:pt x="3267401" y="3003143"/>
                </a:lnTo>
                <a:lnTo>
                  <a:pt x="0" y="3003143"/>
                </a:lnTo>
                <a:lnTo>
                  <a:pt x="0" y="1051814"/>
                </a:lnTo>
                <a:close/>
              </a:path>
            </a:pathLst>
          </a:custGeom>
          <a:ln w="9525">
            <a:solidFill>
              <a:srgbClr val="FFFFFF"/>
            </a:solidFill>
          </a:ln>
        </p:spPr>
        <p:txBody>
          <a:bodyPr wrap="square" lIns="0" tIns="0" rIns="0" bIns="0" rtlCol="0"/>
          <a:lstStyle/>
          <a:p>
            <a:endParaRPr/>
          </a:p>
        </p:txBody>
      </p:sp>
      <p:sp>
        <p:nvSpPr>
          <p:cNvPr id="48" name="object 48"/>
          <p:cNvSpPr txBox="1"/>
          <p:nvPr/>
        </p:nvSpPr>
        <p:spPr>
          <a:xfrm>
            <a:off x="532587" y="4685487"/>
            <a:ext cx="2439035" cy="1732280"/>
          </a:xfrm>
          <a:prstGeom prst="rect">
            <a:avLst/>
          </a:prstGeom>
        </p:spPr>
        <p:txBody>
          <a:bodyPr vert="horz" wrap="square" lIns="0" tIns="12065" rIns="0" bIns="0" rtlCol="0">
            <a:spAutoFit/>
          </a:bodyPr>
          <a:lstStyle/>
          <a:p>
            <a:pPr marL="12700" marR="5080" algn="ctr">
              <a:lnSpc>
                <a:spcPct val="100000"/>
              </a:lnSpc>
              <a:spcBef>
                <a:spcPts val="95"/>
              </a:spcBef>
            </a:pPr>
            <a:r>
              <a:rPr sz="2800" spc="-5">
                <a:solidFill>
                  <a:srgbClr val="FFFFFF"/>
                </a:solidFill>
                <a:latin typeface="Arial"/>
                <a:cs typeface="Arial"/>
              </a:rPr>
              <a:t>This </a:t>
            </a:r>
            <a:r>
              <a:rPr sz="2800">
                <a:solidFill>
                  <a:srgbClr val="FFFFFF"/>
                </a:solidFill>
                <a:latin typeface="Arial"/>
                <a:cs typeface="Arial"/>
              </a:rPr>
              <a:t>side</a:t>
            </a:r>
            <a:r>
              <a:rPr sz="2800" spc="-25">
                <a:solidFill>
                  <a:srgbClr val="FFFFFF"/>
                </a:solidFill>
                <a:latin typeface="Arial"/>
                <a:cs typeface="Arial"/>
              </a:rPr>
              <a:t> </a:t>
            </a:r>
            <a:r>
              <a:rPr sz="2800" spc="-5">
                <a:solidFill>
                  <a:srgbClr val="FFFFFF"/>
                </a:solidFill>
                <a:latin typeface="Arial"/>
                <a:cs typeface="Arial"/>
              </a:rPr>
              <a:t>of</a:t>
            </a:r>
            <a:r>
              <a:rPr sz="2800" spc="-35">
                <a:solidFill>
                  <a:srgbClr val="FFFFFF"/>
                </a:solidFill>
                <a:latin typeface="Arial"/>
                <a:cs typeface="Arial"/>
              </a:rPr>
              <a:t> </a:t>
            </a:r>
            <a:r>
              <a:rPr sz="2800">
                <a:solidFill>
                  <a:srgbClr val="FFFFFF"/>
                </a:solidFill>
                <a:latin typeface="Arial"/>
                <a:cs typeface="Arial"/>
              </a:rPr>
              <a:t>the </a:t>
            </a:r>
            <a:r>
              <a:rPr sz="2800" spc="-5">
                <a:solidFill>
                  <a:srgbClr val="FFFFFF"/>
                </a:solidFill>
                <a:latin typeface="Arial"/>
                <a:cs typeface="Arial"/>
              </a:rPr>
              <a:t> </a:t>
            </a:r>
            <a:r>
              <a:rPr sz="2800">
                <a:solidFill>
                  <a:srgbClr val="FFFFFF"/>
                </a:solidFill>
                <a:latin typeface="Arial"/>
                <a:cs typeface="Arial"/>
              </a:rPr>
              <a:t>ambivalence </a:t>
            </a:r>
            <a:r>
              <a:rPr sz="2800" spc="-5">
                <a:solidFill>
                  <a:srgbClr val="FFFFFF"/>
                </a:solidFill>
                <a:latin typeface="Arial"/>
                <a:cs typeface="Arial"/>
              </a:rPr>
              <a:t>is  </a:t>
            </a:r>
            <a:r>
              <a:rPr sz="2800">
                <a:solidFill>
                  <a:srgbClr val="FFFFFF"/>
                </a:solidFill>
                <a:latin typeface="Arial"/>
                <a:cs typeface="Arial"/>
              </a:rPr>
              <a:t>called </a:t>
            </a:r>
            <a:r>
              <a:rPr sz="2800" b="1" spc="-5">
                <a:solidFill>
                  <a:srgbClr val="FFFFFF"/>
                </a:solidFill>
                <a:latin typeface="Arial"/>
                <a:cs typeface="Arial"/>
              </a:rPr>
              <a:t>Change  Talk</a:t>
            </a:r>
            <a:endParaRPr sz="2800">
              <a:latin typeface="Arial"/>
              <a:cs typeface="Arial"/>
            </a:endParaRPr>
          </a:p>
        </p:txBody>
      </p:sp>
      <p:sp>
        <p:nvSpPr>
          <p:cNvPr id="49" name="object 49"/>
          <p:cNvSpPr/>
          <p:nvPr/>
        </p:nvSpPr>
        <p:spPr>
          <a:xfrm>
            <a:off x="5594603" y="3502152"/>
            <a:ext cx="3361944" cy="3096768"/>
          </a:xfrm>
          <a:prstGeom prst="rect">
            <a:avLst/>
          </a:prstGeom>
          <a:blipFill>
            <a:blip r:embed="rId12" cstate="print"/>
            <a:stretch>
              <a:fillRect/>
            </a:stretch>
          </a:blipFill>
        </p:spPr>
        <p:txBody>
          <a:bodyPr wrap="square" lIns="0" tIns="0" rIns="0" bIns="0" rtlCol="0"/>
          <a:lstStyle/>
          <a:p>
            <a:endParaRPr/>
          </a:p>
        </p:txBody>
      </p:sp>
      <p:sp>
        <p:nvSpPr>
          <p:cNvPr id="50" name="object 50"/>
          <p:cNvSpPr/>
          <p:nvPr/>
        </p:nvSpPr>
        <p:spPr>
          <a:xfrm>
            <a:off x="5812535" y="4573523"/>
            <a:ext cx="3025140" cy="2112264"/>
          </a:xfrm>
          <a:prstGeom prst="rect">
            <a:avLst/>
          </a:prstGeom>
          <a:blipFill>
            <a:blip r:embed="rId13" cstate="print"/>
            <a:stretch>
              <a:fillRect/>
            </a:stretch>
          </a:blipFill>
        </p:spPr>
        <p:txBody>
          <a:bodyPr wrap="square" lIns="0" tIns="0" rIns="0" bIns="0" rtlCol="0"/>
          <a:lstStyle/>
          <a:p>
            <a:endParaRPr/>
          </a:p>
        </p:txBody>
      </p:sp>
      <p:sp>
        <p:nvSpPr>
          <p:cNvPr id="51" name="object 51"/>
          <p:cNvSpPr/>
          <p:nvPr/>
        </p:nvSpPr>
        <p:spPr>
          <a:xfrm>
            <a:off x="5642102" y="3526028"/>
            <a:ext cx="3267710" cy="3003550"/>
          </a:xfrm>
          <a:custGeom>
            <a:avLst/>
            <a:gdLst/>
            <a:ahLst/>
            <a:cxnLst/>
            <a:rect l="l" t="t" r="r" b="b"/>
            <a:pathLst>
              <a:path w="3267709" h="3003550">
                <a:moveTo>
                  <a:pt x="3267329" y="1051814"/>
                </a:moveTo>
                <a:lnTo>
                  <a:pt x="0" y="1051814"/>
                </a:lnTo>
                <a:lnTo>
                  <a:pt x="0" y="3003143"/>
                </a:lnTo>
                <a:lnTo>
                  <a:pt x="3267329" y="3003143"/>
                </a:lnTo>
                <a:lnTo>
                  <a:pt x="3267329" y="1051814"/>
                </a:lnTo>
                <a:close/>
              </a:path>
              <a:path w="3267709" h="3003550">
                <a:moveTo>
                  <a:pt x="1773554" y="750824"/>
                </a:moveTo>
                <a:lnTo>
                  <a:pt x="1493774" y="750824"/>
                </a:lnTo>
                <a:lnTo>
                  <a:pt x="1493774" y="1051814"/>
                </a:lnTo>
                <a:lnTo>
                  <a:pt x="1773554" y="1051814"/>
                </a:lnTo>
                <a:lnTo>
                  <a:pt x="1773554" y="750824"/>
                </a:lnTo>
                <a:close/>
              </a:path>
              <a:path w="3267709" h="3003550">
                <a:moveTo>
                  <a:pt x="1633727" y="0"/>
                </a:moveTo>
                <a:lnTo>
                  <a:pt x="1309751" y="750824"/>
                </a:lnTo>
                <a:lnTo>
                  <a:pt x="1957577" y="750824"/>
                </a:lnTo>
                <a:lnTo>
                  <a:pt x="1633727" y="0"/>
                </a:lnTo>
                <a:close/>
              </a:path>
            </a:pathLst>
          </a:custGeom>
          <a:solidFill>
            <a:srgbClr val="000000">
              <a:alpha val="81959"/>
            </a:srgbClr>
          </a:solidFill>
        </p:spPr>
        <p:txBody>
          <a:bodyPr wrap="square" lIns="0" tIns="0" rIns="0" bIns="0" rtlCol="0"/>
          <a:lstStyle/>
          <a:p>
            <a:endParaRPr/>
          </a:p>
        </p:txBody>
      </p:sp>
      <p:sp>
        <p:nvSpPr>
          <p:cNvPr id="52" name="object 52"/>
          <p:cNvSpPr/>
          <p:nvPr/>
        </p:nvSpPr>
        <p:spPr>
          <a:xfrm>
            <a:off x="5642102" y="3526028"/>
            <a:ext cx="3267710" cy="3003550"/>
          </a:xfrm>
          <a:custGeom>
            <a:avLst/>
            <a:gdLst/>
            <a:ahLst/>
            <a:cxnLst/>
            <a:rect l="l" t="t" r="r" b="b"/>
            <a:pathLst>
              <a:path w="3267709" h="3003550">
                <a:moveTo>
                  <a:pt x="0" y="1051814"/>
                </a:moveTo>
                <a:lnTo>
                  <a:pt x="1493774" y="1051814"/>
                </a:lnTo>
                <a:lnTo>
                  <a:pt x="1493774" y="750824"/>
                </a:lnTo>
                <a:lnTo>
                  <a:pt x="1309751" y="750824"/>
                </a:lnTo>
                <a:lnTo>
                  <a:pt x="1633727" y="0"/>
                </a:lnTo>
                <a:lnTo>
                  <a:pt x="1957577" y="750824"/>
                </a:lnTo>
                <a:lnTo>
                  <a:pt x="1773554" y="750824"/>
                </a:lnTo>
                <a:lnTo>
                  <a:pt x="1773554" y="1051814"/>
                </a:lnTo>
                <a:lnTo>
                  <a:pt x="3267329" y="1051814"/>
                </a:lnTo>
                <a:lnTo>
                  <a:pt x="3267329" y="3003143"/>
                </a:lnTo>
                <a:lnTo>
                  <a:pt x="0" y="3003143"/>
                </a:lnTo>
                <a:lnTo>
                  <a:pt x="0" y="1051814"/>
                </a:lnTo>
                <a:close/>
              </a:path>
            </a:pathLst>
          </a:custGeom>
          <a:ln w="9525">
            <a:solidFill>
              <a:srgbClr val="FFFFFF"/>
            </a:solidFill>
          </a:ln>
        </p:spPr>
        <p:txBody>
          <a:bodyPr wrap="square" lIns="0" tIns="0" rIns="0" bIns="0" rtlCol="0"/>
          <a:lstStyle/>
          <a:p>
            <a:endParaRPr/>
          </a:p>
        </p:txBody>
      </p:sp>
      <p:sp>
        <p:nvSpPr>
          <p:cNvPr id="53" name="object 53"/>
          <p:cNvSpPr txBox="1"/>
          <p:nvPr/>
        </p:nvSpPr>
        <p:spPr>
          <a:xfrm>
            <a:off x="6056503" y="4679137"/>
            <a:ext cx="2438400" cy="1732914"/>
          </a:xfrm>
          <a:prstGeom prst="rect">
            <a:avLst/>
          </a:prstGeom>
        </p:spPr>
        <p:txBody>
          <a:bodyPr vert="horz" wrap="square" lIns="0" tIns="12065" rIns="0" bIns="0" rtlCol="0">
            <a:spAutoFit/>
          </a:bodyPr>
          <a:lstStyle/>
          <a:p>
            <a:pPr marL="12700" marR="5080" algn="ctr">
              <a:lnSpc>
                <a:spcPct val="100000"/>
              </a:lnSpc>
              <a:spcBef>
                <a:spcPts val="95"/>
              </a:spcBef>
            </a:pPr>
            <a:r>
              <a:rPr sz="2800" spc="-5">
                <a:solidFill>
                  <a:srgbClr val="FFFFFF"/>
                </a:solidFill>
                <a:latin typeface="Arial"/>
                <a:cs typeface="Arial"/>
              </a:rPr>
              <a:t>This </a:t>
            </a:r>
            <a:r>
              <a:rPr sz="2800">
                <a:solidFill>
                  <a:srgbClr val="FFFFFF"/>
                </a:solidFill>
                <a:latin typeface="Arial"/>
                <a:cs typeface="Arial"/>
              </a:rPr>
              <a:t>side</a:t>
            </a:r>
            <a:r>
              <a:rPr sz="2800" spc="-30">
                <a:solidFill>
                  <a:srgbClr val="FFFFFF"/>
                </a:solidFill>
                <a:latin typeface="Arial"/>
                <a:cs typeface="Arial"/>
              </a:rPr>
              <a:t> </a:t>
            </a:r>
            <a:r>
              <a:rPr sz="2800" spc="-5">
                <a:solidFill>
                  <a:srgbClr val="FFFFFF"/>
                </a:solidFill>
                <a:latin typeface="Arial"/>
                <a:cs typeface="Arial"/>
              </a:rPr>
              <a:t>of</a:t>
            </a:r>
            <a:r>
              <a:rPr sz="2800" spc="-20">
                <a:solidFill>
                  <a:srgbClr val="FFFFFF"/>
                </a:solidFill>
                <a:latin typeface="Arial"/>
                <a:cs typeface="Arial"/>
              </a:rPr>
              <a:t> </a:t>
            </a:r>
            <a:r>
              <a:rPr sz="2800" spc="-5">
                <a:solidFill>
                  <a:srgbClr val="FFFFFF"/>
                </a:solidFill>
                <a:latin typeface="Arial"/>
                <a:cs typeface="Arial"/>
              </a:rPr>
              <a:t>the  ambivalence is  called </a:t>
            </a:r>
            <a:r>
              <a:rPr sz="2800" b="1" spc="-5">
                <a:solidFill>
                  <a:srgbClr val="FFFFFF"/>
                </a:solidFill>
                <a:latin typeface="Arial"/>
                <a:cs typeface="Arial"/>
              </a:rPr>
              <a:t>Sustain  Talk</a:t>
            </a:r>
            <a:endParaRPr sz="2800">
              <a:latin typeface="Arial"/>
              <a:cs typeface="Arial"/>
            </a:endParaRPr>
          </a:p>
        </p:txBody>
      </p:sp>
      <p:sp>
        <p:nvSpPr>
          <p:cNvPr id="54" name="object 54"/>
          <p:cNvSpPr/>
          <p:nvPr/>
        </p:nvSpPr>
        <p:spPr>
          <a:xfrm>
            <a:off x="3337178" y="2207386"/>
            <a:ext cx="2318258" cy="2235581"/>
          </a:xfrm>
          <a:prstGeom prst="rect">
            <a:avLst/>
          </a:prstGeom>
          <a:blipFill>
            <a:blip r:embed="rId14" cstate="print"/>
            <a:stretch>
              <a:fillRect/>
            </a:stretch>
          </a:blipFill>
        </p:spPr>
        <p:txBody>
          <a:bodyPr wrap="square" lIns="0" tIns="0" rIns="0" bIns="0" rtlCol="0"/>
          <a:lstStyle/>
          <a:p>
            <a:endParaRPr/>
          </a:p>
        </p:txBody>
      </p:sp>
      <p:sp>
        <p:nvSpPr>
          <p:cNvPr id="55" name="object 55"/>
          <p:cNvSpPr/>
          <p:nvPr/>
        </p:nvSpPr>
        <p:spPr>
          <a:xfrm>
            <a:off x="3318128" y="2188336"/>
            <a:ext cx="2357120" cy="2273935"/>
          </a:xfrm>
          <a:custGeom>
            <a:avLst/>
            <a:gdLst/>
            <a:ahLst/>
            <a:cxnLst/>
            <a:rect l="l" t="t" r="r" b="b"/>
            <a:pathLst>
              <a:path w="2357120" h="2273935">
                <a:moveTo>
                  <a:pt x="1178306" y="0"/>
                </a:moveTo>
                <a:lnTo>
                  <a:pt x="1238758" y="1650"/>
                </a:lnTo>
                <a:lnTo>
                  <a:pt x="1298829" y="6096"/>
                </a:lnTo>
                <a:lnTo>
                  <a:pt x="1357630" y="12953"/>
                </a:lnTo>
                <a:lnTo>
                  <a:pt x="1415796" y="22987"/>
                </a:lnTo>
                <a:lnTo>
                  <a:pt x="1472692" y="35940"/>
                </a:lnTo>
                <a:lnTo>
                  <a:pt x="1528699" y="51180"/>
                </a:lnTo>
                <a:lnTo>
                  <a:pt x="1583055" y="68961"/>
                </a:lnTo>
                <a:lnTo>
                  <a:pt x="1636903" y="89153"/>
                </a:lnTo>
                <a:lnTo>
                  <a:pt x="1739646" y="137160"/>
                </a:lnTo>
                <a:lnTo>
                  <a:pt x="1836801" y="193928"/>
                </a:lnTo>
                <a:lnTo>
                  <a:pt x="1927606" y="259334"/>
                </a:lnTo>
                <a:lnTo>
                  <a:pt x="2011045" y="332739"/>
                </a:lnTo>
                <a:lnTo>
                  <a:pt x="2087372" y="413512"/>
                </a:lnTo>
                <a:lnTo>
                  <a:pt x="2155190" y="501014"/>
                </a:lnTo>
                <a:lnTo>
                  <a:pt x="2213991" y="594487"/>
                </a:lnTo>
                <a:lnTo>
                  <a:pt x="2240280" y="644016"/>
                </a:lnTo>
                <a:lnTo>
                  <a:pt x="2263775" y="694054"/>
                </a:lnTo>
                <a:lnTo>
                  <a:pt x="2285111" y="745743"/>
                </a:lnTo>
                <a:lnTo>
                  <a:pt x="2303399" y="798702"/>
                </a:lnTo>
                <a:lnTo>
                  <a:pt x="2319528" y="852804"/>
                </a:lnTo>
                <a:lnTo>
                  <a:pt x="2332355" y="907668"/>
                </a:lnTo>
                <a:lnTo>
                  <a:pt x="2342896" y="963802"/>
                </a:lnTo>
                <a:lnTo>
                  <a:pt x="2350643" y="1020826"/>
                </a:lnTo>
                <a:lnTo>
                  <a:pt x="2355088" y="1078484"/>
                </a:lnTo>
                <a:lnTo>
                  <a:pt x="2356612" y="1137030"/>
                </a:lnTo>
                <a:lnTo>
                  <a:pt x="2355088" y="1195577"/>
                </a:lnTo>
                <a:lnTo>
                  <a:pt x="2350643" y="1253363"/>
                </a:lnTo>
                <a:lnTo>
                  <a:pt x="2342896" y="1310259"/>
                </a:lnTo>
                <a:lnTo>
                  <a:pt x="2332863" y="1366012"/>
                </a:lnTo>
                <a:lnTo>
                  <a:pt x="2319528" y="1421383"/>
                </a:lnTo>
                <a:lnTo>
                  <a:pt x="2303780" y="1475105"/>
                </a:lnTo>
                <a:lnTo>
                  <a:pt x="2285111" y="1528064"/>
                </a:lnTo>
                <a:lnTo>
                  <a:pt x="2263775" y="1579752"/>
                </a:lnTo>
                <a:lnTo>
                  <a:pt x="2240280" y="1630171"/>
                </a:lnTo>
                <a:lnTo>
                  <a:pt x="2213991" y="1679320"/>
                </a:lnTo>
                <a:lnTo>
                  <a:pt x="2155190" y="1772665"/>
                </a:lnTo>
                <a:lnTo>
                  <a:pt x="2087372" y="1860295"/>
                </a:lnTo>
                <a:lnTo>
                  <a:pt x="2011045" y="1940940"/>
                </a:lnTo>
                <a:lnTo>
                  <a:pt x="1927606" y="2014346"/>
                </a:lnTo>
                <a:lnTo>
                  <a:pt x="1836801" y="2079752"/>
                </a:lnTo>
                <a:lnTo>
                  <a:pt x="1739646" y="2136648"/>
                </a:lnTo>
                <a:lnTo>
                  <a:pt x="1636903" y="2184527"/>
                </a:lnTo>
                <a:lnTo>
                  <a:pt x="1583055" y="2204847"/>
                </a:lnTo>
                <a:lnTo>
                  <a:pt x="1528318" y="2222500"/>
                </a:lnTo>
                <a:lnTo>
                  <a:pt x="1472692" y="2237867"/>
                </a:lnTo>
                <a:lnTo>
                  <a:pt x="1415288" y="2250694"/>
                </a:lnTo>
                <a:lnTo>
                  <a:pt x="1357630" y="2260473"/>
                </a:lnTo>
                <a:lnTo>
                  <a:pt x="1298448" y="2267712"/>
                </a:lnTo>
                <a:lnTo>
                  <a:pt x="1238758" y="2272157"/>
                </a:lnTo>
                <a:lnTo>
                  <a:pt x="1178306" y="2273681"/>
                </a:lnTo>
                <a:lnTo>
                  <a:pt x="1117854" y="2272157"/>
                </a:lnTo>
                <a:lnTo>
                  <a:pt x="1057783" y="2267712"/>
                </a:lnTo>
                <a:lnTo>
                  <a:pt x="998982" y="2260854"/>
                </a:lnTo>
                <a:lnTo>
                  <a:pt x="940816" y="2250694"/>
                </a:lnTo>
                <a:lnTo>
                  <a:pt x="883920" y="2237867"/>
                </a:lnTo>
                <a:lnTo>
                  <a:pt x="827913" y="2222500"/>
                </a:lnTo>
                <a:lnTo>
                  <a:pt x="773557" y="2204847"/>
                </a:lnTo>
                <a:lnTo>
                  <a:pt x="719709" y="2184527"/>
                </a:lnTo>
                <a:lnTo>
                  <a:pt x="616966" y="2136648"/>
                </a:lnTo>
                <a:lnTo>
                  <a:pt x="519811" y="2079752"/>
                </a:lnTo>
                <a:lnTo>
                  <a:pt x="429006" y="2014346"/>
                </a:lnTo>
                <a:lnTo>
                  <a:pt x="345567" y="1940940"/>
                </a:lnTo>
                <a:lnTo>
                  <a:pt x="269240" y="1860295"/>
                </a:lnTo>
                <a:lnTo>
                  <a:pt x="201422" y="1772665"/>
                </a:lnTo>
                <a:lnTo>
                  <a:pt x="142240" y="1679194"/>
                </a:lnTo>
                <a:lnTo>
                  <a:pt x="116332" y="1630171"/>
                </a:lnTo>
                <a:lnTo>
                  <a:pt x="92456" y="1579752"/>
                </a:lnTo>
                <a:lnTo>
                  <a:pt x="71500" y="1527937"/>
                </a:lnTo>
                <a:lnTo>
                  <a:pt x="52832" y="1475105"/>
                </a:lnTo>
                <a:lnTo>
                  <a:pt x="37084" y="1421002"/>
                </a:lnTo>
                <a:lnTo>
                  <a:pt x="23875" y="1366139"/>
                </a:lnTo>
                <a:lnTo>
                  <a:pt x="13335" y="1310259"/>
                </a:lnTo>
                <a:lnTo>
                  <a:pt x="6096" y="1253363"/>
                </a:lnTo>
                <a:lnTo>
                  <a:pt x="1143" y="1195577"/>
                </a:lnTo>
                <a:lnTo>
                  <a:pt x="0" y="1137030"/>
                </a:lnTo>
                <a:lnTo>
                  <a:pt x="1650" y="1078484"/>
                </a:lnTo>
                <a:lnTo>
                  <a:pt x="6096" y="1020826"/>
                </a:lnTo>
                <a:lnTo>
                  <a:pt x="13716" y="963802"/>
                </a:lnTo>
                <a:lnTo>
                  <a:pt x="23749" y="907668"/>
                </a:lnTo>
                <a:lnTo>
                  <a:pt x="37084" y="852804"/>
                </a:lnTo>
                <a:lnTo>
                  <a:pt x="52832" y="798702"/>
                </a:lnTo>
                <a:lnTo>
                  <a:pt x="71500" y="745743"/>
                </a:lnTo>
                <a:lnTo>
                  <a:pt x="92837" y="694054"/>
                </a:lnTo>
                <a:lnTo>
                  <a:pt x="116332" y="644016"/>
                </a:lnTo>
                <a:lnTo>
                  <a:pt x="142621" y="594487"/>
                </a:lnTo>
                <a:lnTo>
                  <a:pt x="201422" y="501014"/>
                </a:lnTo>
                <a:lnTo>
                  <a:pt x="269240" y="413512"/>
                </a:lnTo>
                <a:lnTo>
                  <a:pt x="345567" y="332739"/>
                </a:lnTo>
                <a:lnTo>
                  <a:pt x="429006" y="259334"/>
                </a:lnTo>
                <a:lnTo>
                  <a:pt x="519811" y="193928"/>
                </a:lnTo>
                <a:lnTo>
                  <a:pt x="616966" y="137160"/>
                </a:lnTo>
                <a:lnTo>
                  <a:pt x="719709" y="89153"/>
                </a:lnTo>
                <a:lnTo>
                  <a:pt x="773557" y="68961"/>
                </a:lnTo>
                <a:lnTo>
                  <a:pt x="827913" y="51180"/>
                </a:lnTo>
                <a:lnTo>
                  <a:pt x="883920" y="35940"/>
                </a:lnTo>
                <a:lnTo>
                  <a:pt x="940816" y="22987"/>
                </a:lnTo>
                <a:lnTo>
                  <a:pt x="998982" y="12953"/>
                </a:lnTo>
                <a:lnTo>
                  <a:pt x="1057783" y="6096"/>
                </a:lnTo>
                <a:lnTo>
                  <a:pt x="1117473" y="1650"/>
                </a:lnTo>
                <a:lnTo>
                  <a:pt x="1178306" y="0"/>
                </a:lnTo>
                <a:close/>
              </a:path>
            </a:pathLst>
          </a:custGeom>
          <a:ln w="38100">
            <a:solidFill>
              <a:srgbClr val="000000"/>
            </a:solidFill>
          </a:ln>
        </p:spPr>
        <p:txBody>
          <a:bodyPr wrap="square" lIns="0" tIns="0" rIns="0" bIns="0" rtlCol="0"/>
          <a:lstStyle/>
          <a:p>
            <a:endParaRPr/>
          </a:p>
        </p:txBody>
      </p:sp>
      <p:sp>
        <p:nvSpPr>
          <p:cNvPr id="56" name="object 56"/>
          <p:cNvSpPr txBox="1">
            <a:spLocks noGrp="1"/>
          </p:cNvSpPr>
          <p:nvPr>
            <p:ph type="sldNum" sz="quarter" idx="7"/>
          </p:nvPr>
        </p:nvSpPr>
        <p:spPr>
          <a:xfrm>
            <a:off x="8360664" y="6369662"/>
            <a:ext cx="274320" cy="225425"/>
          </a:xfrm>
          <a:prstGeom prst="rect">
            <a:avLst/>
          </a:prstGeom>
        </p:spPr>
        <p:txBody>
          <a:bodyPr vert="horz" wrap="square" lIns="0" tIns="0" rIns="0" bIns="0" rtlCol="0">
            <a:spAutoFit/>
          </a:bodyPr>
          <a:lstStyle>
            <a:defPPr>
              <a:defRPr lang="en-US"/>
            </a:defPPr>
            <a:lvl1pPr marL="0" algn="l" defTabSz="914400" rtl="0" eaLnBrk="1" latinLnBrk="0" hangingPunct="1">
              <a:defRPr sz="1400" b="0" i="0" kern="1200">
                <a:solidFill>
                  <a:schemeClr val="tx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ts val="1655"/>
              </a:lnSpc>
            </a:pPr>
            <a:fld id="{81D60167-4931-47E6-BA6A-407CBD079E47}" type="slidenum">
              <a:rPr lang="en-US" smtClean="0"/>
              <a:pPr marL="38100">
                <a:lnSpc>
                  <a:spcPts val="1655"/>
                </a:lnSpc>
              </a:pPr>
              <a:t>39</a:t>
            </a:fld>
            <a:endParaRPr/>
          </a:p>
        </p:txBody>
      </p:sp>
    </p:spTree>
    <p:extLst>
      <p:ext uri="{BB962C8B-B14F-4D97-AF65-F5344CB8AC3E}">
        <p14:creationId xmlns:p14="http://schemas.microsoft.com/office/powerpoint/2010/main" val="3784592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58334C-396D-470C-8B17-E713FE36DA35}"/>
              </a:ext>
            </a:extLst>
          </p:cNvPr>
          <p:cNvSpPr>
            <a:spLocks noGrp="1"/>
          </p:cNvSpPr>
          <p:nvPr>
            <p:ph sz="half" idx="1"/>
          </p:nvPr>
        </p:nvSpPr>
        <p:spPr>
          <a:xfrm>
            <a:off x="1804396" y="2226469"/>
            <a:ext cx="7339604" cy="3774281"/>
          </a:xfrm>
        </p:spPr>
        <p:txBody>
          <a:bodyPr>
            <a:normAutofit/>
          </a:bodyPr>
          <a:lstStyle/>
          <a:p>
            <a:pPr marL="0">
              <a:lnSpc>
                <a:spcPct val="80000"/>
              </a:lnSpc>
              <a:spcBef>
                <a:spcPts val="450"/>
              </a:spcBef>
            </a:pPr>
            <a:endParaRPr lang="en-US" dirty="0">
              <a:effectLst/>
              <a:ea typeface="Verdana" panose="020B0604030504040204" pitchFamily="34" charset="0"/>
              <a:cs typeface="Calibri" panose="020F0502020204030204" pitchFamily="34" charset="0"/>
            </a:endParaRPr>
          </a:p>
          <a:p>
            <a:pPr marL="175022" lvl="1" indent="-175022">
              <a:lnSpc>
                <a:spcPct val="80000"/>
              </a:lnSpc>
              <a:spcBef>
                <a:spcPts val="450"/>
              </a:spcBef>
            </a:pPr>
            <a:r>
              <a:rPr lang="en-US" sz="2100" dirty="0">
                <a:ea typeface="Verdana" panose="020B0604030504040204" pitchFamily="34" charset="0"/>
                <a:cs typeface="Calibri" panose="020F0502020204030204" pitchFamily="34" charset="0"/>
              </a:rPr>
              <a:t>Nurses (NCPD) </a:t>
            </a:r>
            <a:br>
              <a:rPr lang="en-US" sz="2100" dirty="0">
                <a:ea typeface="Verdana" panose="020B0604030504040204" pitchFamily="34" charset="0"/>
                <a:cs typeface="Calibri" panose="020F0502020204030204" pitchFamily="34" charset="0"/>
              </a:rPr>
            </a:br>
            <a:r>
              <a:rPr lang="en-US" sz="2100" dirty="0">
                <a:ea typeface="Verdana" panose="020B0604030504040204" pitchFamily="34" charset="0"/>
                <a:cs typeface="Calibri" panose="020F0502020204030204" pitchFamily="34" charset="0"/>
              </a:rPr>
              <a:t>The Texas Department of State Health Services Continuing Education Program is accredited as a provider of nursing continuing professional development by the American Nurses Credentialing Center’s Commission on Accreditation.</a:t>
            </a:r>
          </a:p>
          <a:p>
            <a:pPr marL="175022" lvl="1" indent="0">
              <a:lnSpc>
                <a:spcPct val="80000"/>
              </a:lnSpc>
              <a:spcBef>
                <a:spcPts val="450"/>
              </a:spcBef>
              <a:buNone/>
            </a:pPr>
            <a:r>
              <a:rPr lang="en-US" sz="2100" dirty="0">
                <a:ea typeface="Verdana" panose="020B0604030504040204" pitchFamily="34" charset="0"/>
                <a:cs typeface="Calibri" panose="020F0502020204030204" pitchFamily="34" charset="0"/>
              </a:rPr>
              <a:t>The Texas Department of State Health Services Continuing Education Program has designated a maximum of 6.00 contact hours of Nursing Continuing Professional Development.</a:t>
            </a:r>
          </a:p>
          <a:p>
            <a:pPr marL="175022" lvl="1" indent="0">
              <a:lnSpc>
                <a:spcPct val="80000"/>
              </a:lnSpc>
              <a:spcBef>
                <a:spcPts val="450"/>
              </a:spcBef>
              <a:buNone/>
            </a:pPr>
            <a:r>
              <a:rPr lang="en-US" sz="2100" dirty="0">
                <a:ea typeface="Verdana" panose="020B0604030504040204" pitchFamily="34" charset="0"/>
                <a:cs typeface="Calibri" panose="020F0502020204030204" pitchFamily="34" charset="0"/>
              </a:rPr>
              <a:t>This activity is a Joint Providership between The Texas Department of State Health Services Continuing Education Program and Texas Council of Community Centers.</a:t>
            </a:r>
          </a:p>
          <a:p>
            <a:pPr marL="175022" lvl="1" indent="-175022">
              <a:lnSpc>
                <a:spcPct val="80000"/>
              </a:lnSpc>
              <a:spcBef>
                <a:spcPts val="450"/>
              </a:spcBef>
            </a:pPr>
            <a:endParaRPr lang="en-US" dirty="0">
              <a:effectLst/>
              <a:highlight>
                <a:srgbClr val="FFFF00"/>
              </a:highlight>
              <a:ea typeface="Verdana" panose="020B0604030504040204" pitchFamily="34" charset="0"/>
              <a:cs typeface="Calibri" panose="020F0502020204030204" pitchFamily="34" charset="0"/>
            </a:endParaRPr>
          </a:p>
        </p:txBody>
      </p:sp>
      <p:sp>
        <p:nvSpPr>
          <p:cNvPr id="4" name="Title 3">
            <a:extLst>
              <a:ext uri="{FF2B5EF4-FFF2-40B4-BE49-F238E27FC236}">
                <a16:creationId xmlns:a16="http://schemas.microsoft.com/office/drawing/2014/main" id="{5EA79F93-12B5-45EE-AD5E-412DFD820E1A}"/>
              </a:ext>
            </a:extLst>
          </p:cNvPr>
          <p:cNvSpPr>
            <a:spLocks noGrp="1"/>
          </p:cNvSpPr>
          <p:nvPr>
            <p:ph type="title"/>
          </p:nvPr>
        </p:nvSpPr>
        <p:spPr>
          <a:xfrm>
            <a:off x="1804399" y="1198332"/>
            <a:ext cx="6710951" cy="994172"/>
          </a:xfrm>
        </p:spPr>
        <p:txBody>
          <a:bodyPr>
            <a:normAutofit fontScale="90000"/>
          </a:bodyPr>
          <a:lstStyle/>
          <a:p>
            <a:pPr>
              <a:spcBef>
                <a:spcPts val="900"/>
              </a:spcBef>
              <a:spcAft>
                <a:spcPts val="900"/>
              </a:spcAft>
            </a:pPr>
            <a:r>
              <a:rPr lang="en-US" dirty="0"/>
              <a:t>Continuing Education</a:t>
            </a:r>
            <a:br>
              <a:rPr lang="en-US" dirty="0"/>
            </a:br>
            <a:br>
              <a:rPr lang="en-US" sz="1200" dirty="0"/>
            </a:br>
            <a:r>
              <a:rPr lang="en-US" sz="2100" b="0" dirty="0">
                <a:solidFill>
                  <a:schemeClr val="tx1"/>
                </a:solidFill>
              </a:rPr>
              <a:t>Continuing education is approved for these professions:</a:t>
            </a:r>
          </a:p>
        </p:txBody>
      </p:sp>
    </p:spTree>
    <p:extLst>
      <p:ext uri="{BB962C8B-B14F-4D97-AF65-F5344CB8AC3E}">
        <p14:creationId xmlns:p14="http://schemas.microsoft.com/office/powerpoint/2010/main" val="2193206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6064" y="6352743"/>
            <a:ext cx="223520" cy="240029"/>
          </a:xfrm>
          <a:prstGeom prst="rect">
            <a:avLst/>
          </a:prstGeom>
        </p:spPr>
        <p:txBody>
          <a:bodyPr vert="horz" wrap="square" lIns="0" tIns="13335" rIns="0" bIns="0" rtlCol="0">
            <a:spAutoFit/>
          </a:bodyPr>
          <a:lstStyle/>
          <a:p>
            <a:pPr marL="12700">
              <a:lnSpc>
                <a:spcPct val="100000"/>
              </a:lnSpc>
              <a:spcBef>
                <a:spcPts val="105"/>
              </a:spcBef>
            </a:pPr>
            <a:r>
              <a:rPr sz="1400" spc="-5">
                <a:latin typeface="Arial"/>
                <a:cs typeface="Arial"/>
              </a:rPr>
              <a:t>45</a:t>
            </a:r>
            <a:endParaRPr sz="1400">
              <a:latin typeface="Arial"/>
              <a:cs typeface="Arial"/>
            </a:endParaRPr>
          </a:p>
        </p:txBody>
      </p:sp>
      <p:sp>
        <p:nvSpPr>
          <p:cNvPr id="3" name="object 3"/>
          <p:cNvSpPr/>
          <p:nvPr/>
        </p:nvSpPr>
        <p:spPr>
          <a:xfrm>
            <a:off x="173734" y="1589532"/>
            <a:ext cx="8726427" cy="167792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67483" y="1546860"/>
            <a:ext cx="5623560" cy="171297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07606" y="1600200"/>
            <a:ext cx="8658517" cy="161010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326136" y="1741932"/>
            <a:ext cx="1816608" cy="1373124"/>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68630" y="1761235"/>
            <a:ext cx="1731695" cy="128816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173734" y="3360420"/>
            <a:ext cx="8726427" cy="1677923"/>
          </a:xfrm>
          <a:prstGeom prst="rect">
            <a:avLst/>
          </a:prstGeom>
          <a:blipFill>
            <a:blip r:embed="rId7" cstate="print"/>
            <a:stretch>
              <a:fillRect/>
            </a:stretch>
          </a:blipFill>
        </p:spPr>
        <p:txBody>
          <a:bodyPr wrap="square" lIns="0" tIns="0" rIns="0" bIns="0" rtlCol="0"/>
          <a:lstStyle/>
          <a:p>
            <a:endParaRPr/>
          </a:p>
        </p:txBody>
      </p:sp>
      <p:sp>
        <p:nvSpPr>
          <p:cNvPr id="9" name="object 9"/>
          <p:cNvSpPr/>
          <p:nvPr/>
        </p:nvSpPr>
        <p:spPr>
          <a:xfrm>
            <a:off x="1967483" y="3317747"/>
            <a:ext cx="6475476" cy="1712976"/>
          </a:xfrm>
          <a:prstGeom prst="rect">
            <a:avLst/>
          </a:prstGeom>
          <a:blipFill>
            <a:blip r:embed="rId8" cstate="print"/>
            <a:stretch>
              <a:fillRect/>
            </a:stretch>
          </a:blipFill>
        </p:spPr>
        <p:txBody>
          <a:bodyPr wrap="square" lIns="0" tIns="0" rIns="0" bIns="0" rtlCol="0"/>
          <a:lstStyle/>
          <a:p>
            <a:endParaRPr/>
          </a:p>
        </p:txBody>
      </p:sp>
      <p:sp>
        <p:nvSpPr>
          <p:cNvPr id="10" name="object 10"/>
          <p:cNvSpPr/>
          <p:nvPr/>
        </p:nvSpPr>
        <p:spPr>
          <a:xfrm>
            <a:off x="207606" y="3371341"/>
            <a:ext cx="8658517" cy="1610233"/>
          </a:xfrm>
          <a:prstGeom prst="rect">
            <a:avLst/>
          </a:prstGeom>
          <a:blipFill>
            <a:blip r:embed="rId9" cstate="print"/>
            <a:stretch>
              <a:fillRect/>
            </a:stretch>
          </a:blipFill>
        </p:spPr>
        <p:txBody>
          <a:bodyPr wrap="square" lIns="0" tIns="0" rIns="0" bIns="0" rtlCol="0"/>
          <a:lstStyle/>
          <a:p>
            <a:endParaRPr/>
          </a:p>
        </p:txBody>
      </p:sp>
      <p:sp>
        <p:nvSpPr>
          <p:cNvPr id="11" name="object 11"/>
          <p:cNvSpPr txBox="1"/>
          <p:nvPr/>
        </p:nvSpPr>
        <p:spPr>
          <a:xfrm>
            <a:off x="2187067" y="1506877"/>
            <a:ext cx="6009640" cy="3325495"/>
          </a:xfrm>
          <a:prstGeom prst="rect">
            <a:avLst/>
          </a:prstGeom>
        </p:spPr>
        <p:txBody>
          <a:bodyPr vert="horz" wrap="square" lIns="0" tIns="133350" rIns="0" bIns="0" rtlCol="0">
            <a:spAutoFit/>
          </a:bodyPr>
          <a:lstStyle/>
          <a:p>
            <a:pPr marL="12700">
              <a:lnSpc>
                <a:spcPct val="100000"/>
              </a:lnSpc>
              <a:spcBef>
                <a:spcPts val="1050"/>
              </a:spcBef>
            </a:pPr>
            <a:r>
              <a:rPr sz="2600" u="heavy">
                <a:uFill>
                  <a:solidFill>
                    <a:srgbClr val="000000"/>
                  </a:solidFill>
                </a:uFill>
                <a:latin typeface="Arial"/>
                <a:cs typeface="Arial"/>
              </a:rPr>
              <a:t>E</a:t>
            </a:r>
            <a:r>
              <a:rPr sz="2600">
                <a:latin typeface="Arial"/>
                <a:cs typeface="Arial"/>
              </a:rPr>
              <a:t>laborate</a:t>
            </a:r>
          </a:p>
          <a:p>
            <a:pPr marL="241300" indent="-228600">
              <a:lnSpc>
                <a:spcPct val="100000"/>
              </a:lnSpc>
              <a:spcBef>
                <a:spcPts val="735"/>
              </a:spcBef>
              <a:buChar char="•"/>
              <a:tabLst>
                <a:tab pos="240665" algn="l"/>
                <a:tab pos="241300" algn="l"/>
              </a:tabLst>
            </a:pPr>
            <a:r>
              <a:rPr sz="2000" spc="-45">
                <a:latin typeface="Arial"/>
                <a:cs typeface="Arial"/>
              </a:rPr>
              <a:t>“Tell </a:t>
            </a:r>
            <a:r>
              <a:rPr sz="2000">
                <a:latin typeface="Arial"/>
                <a:cs typeface="Arial"/>
              </a:rPr>
              <a:t>me</a:t>
            </a:r>
            <a:r>
              <a:rPr sz="2000" spc="20">
                <a:latin typeface="Arial"/>
                <a:cs typeface="Arial"/>
              </a:rPr>
              <a:t> </a:t>
            </a:r>
            <a:r>
              <a:rPr sz="2000">
                <a:latin typeface="Arial"/>
                <a:cs typeface="Arial"/>
              </a:rPr>
              <a:t>more.”</a:t>
            </a:r>
          </a:p>
          <a:p>
            <a:pPr marL="241300" indent="-228600">
              <a:lnSpc>
                <a:spcPct val="100000"/>
              </a:lnSpc>
              <a:spcBef>
                <a:spcPts val="15"/>
              </a:spcBef>
              <a:buChar char="•"/>
              <a:tabLst>
                <a:tab pos="240665" algn="l"/>
                <a:tab pos="241300" algn="l"/>
              </a:tabLst>
            </a:pPr>
            <a:r>
              <a:rPr sz="2000">
                <a:latin typeface="Arial"/>
                <a:cs typeface="Arial"/>
              </a:rPr>
              <a:t>“Why </a:t>
            </a:r>
            <a:r>
              <a:rPr sz="2000" spc="-5">
                <a:latin typeface="Arial"/>
                <a:cs typeface="Arial"/>
              </a:rPr>
              <a:t>did you decide </a:t>
            </a:r>
            <a:r>
              <a:rPr sz="2000">
                <a:latin typeface="Arial"/>
                <a:cs typeface="Arial"/>
              </a:rPr>
              <a:t>to make that</a:t>
            </a:r>
            <a:r>
              <a:rPr sz="2000" spc="-60">
                <a:latin typeface="Arial"/>
                <a:cs typeface="Arial"/>
              </a:rPr>
              <a:t> </a:t>
            </a:r>
            <a:r>
              <a:rPr sz="2000" spc="-5">
                <a:latin typeface="Arial"/>
                <a:cs typeface="Arial"/>
              </a:rPr>
              <a:t>change?”</a:t>
            </a:r>
            <a:endParaRPr sz="2000">
              <a:latin typeface="Arial"/>
              <a:cs typeface="Arial"/>
            </a:endParaRPr>
          </a:p>
          <a:p>
            <a:pPr marL="241300" indent="-228600">
              <a:lnSpc>
                <a:spcPct val="100000"/>
              </a:lnSpc>
              <a:spcBef>
                <a:spcPts val="10"/>
              </a:spcBef>
              <a:buChar char="•"/>
              <a:tabLst>
                <a:tab pos="240665" algn="l"/>
                <a:tab pos="241300" algn="l"/>
              </a:tabLst>
            </a:pPr>
            <a:r>
              <a:rPr sz="2000">
                <a:latin typeface="Arial"/>
                <a:cs typeface="Arial"/>
              </a:rPr>
              <a:t>“What are some</a:t>
            </a:r>
            <a:r>
              <a:rPr sz="2000" spc="-60">
                <a:latin typeface="Arial"/>
                <a:cs typeface="Arial"/>
              </a:rPr>
              <a:t> </a:t>
            </a:r>
            <a:r>
              <a:rPr sz="2000" spc="-5">
                <a:latin typeface="Arial"/>
                <a:cs typeface="Arial"/>
              </a:rPr>
              <a:t>examples?”</a:t>
            </a:r>
            <a:endParaRPr sz="2000">
              <a:latin typeface="Arial"/>
              <a:cs typeface="Arial"/>
            </a:endParaRPr>
          </a:p>
          <a:p>
            <a:pPr>
              <a:lnSpc>
                <a:spcPct val="100000"/>
              </a:lnSpc>
              <a:buFont typeface="Arial"/>
              <a:buChar char="•"/>
            </a:pPr>
            <a:endParaRPr sz="2500">
              <a:latin typeface="Arial"/>
              <a:cs typeface="Arial"/>
            </a:endParaRPr>
          </a:p>
          <a:p>
            <a:pPr marL="12700">
              <a:lnSpc>
                <a:spcPct val="100000"/>
              </a:lnSpc>
            </a:pPr>
            <a:r>
              <a:rPr sz="2600" u="heavy" spc="-10">
                <a:uFill>
                  <a:solidFill>
                    <a:srgbClr val="000000"/>
                  </a:solidFill>
                </a:uFill>
                <a:latin typeface="Arial"/>
                <a:cs typeface="Arial"/>
              </a:rPr>
              <a:t>A</a:t>
            </a:r>
            <a:r>
              <a:rPr sz="2600" spc="-10">
                <a:latin typeface="Arial"/>
                <a:cs typeface="Arial"/>
              </a:rPr>
              <a:t>ffirm</a:t>
            </a:r>
            <a:endParaRPr sz="2600">
              <a:latin typeface="Arial"/>
              <a:cs typeface="Arial"/>
            </a:endParaRPr>
          </a:p>
          <a:p>
            <a:pPr marL="241300" indent="-228600">
              <a:lnSpc>
                <a:spcPct val="100000"/>
              </a:lnSpc>
              <a:spcBef>
                <a:spcPts val="730"/>
              </a:spcBef>
              <a:buChar char="•"/>
              <a:tabLst>
                <a:tab pos="240665" algn="l"/>
                <a:tab pos="241300" algn="l"/>
              </a:tabLst>
            </a:pPr>
            <a:r>
              <a:rPr sz="2000" spc="-50">
                <a:latin typeface="Arial"/>
                <a:cs typeface="Arial"/>
              </a:rPr>
              <a:t>“You </a:t>
            </a:r>
            <a:r>
              <a:rPr sz="2000" spc="-5">
                <a:latin typeface="Arial"/>
                <a:cs typeface="Arial"/>
              </a:rPr>
              <a:t>want </a:t>
            </a:r>
            <a:r>
              <a:rPr sz="2000">
                <a:latin typeface="Arial"/>
                <a:cs typeface="Arial"/>
              </a:rPr>
              <a:t>to set a </a:t>
            </a:r>
            <a:r>
              <a:rPr sz="2000" spc="-5">
                <a:latin typeface="Arial"/>
                <a:cs typeface="Arial"/>
              </a:rPr>
              <a:t>good example </a:t>
            </a:r>
            <a:r>
              <a:rPr sz="2000">
                <a:latin typeface="Arial"/>
                <a:cs typeface="Arial"/>
              </a:rPr>
              <a:t>to your </a:t>
            </a:r>
            <a:r>
              <a:rPr sz="2000" spc="-15">
                <a:latin typeface="Arial"/>
                <a:cs typeface="Arial"/>
              </a:rPr>
              <a:t>daughter.”</a:t>
            </a:r>
            <a:endParaRPr sz="2000">
              <a:latin typeface="Arial"/>
              <a:cs typeface="Arial"/>
            </a:endParaRPr>
          </a:p>
          <a:p>
            <a:pPr marL="241300" indent="-228600">
              <a:lnSpc>
                <a:spcPct val="100000"/>
              </a:lnSpc>
              <a:spcBef>
                <a:spcPts val="15"/>
              </a:spcBef>
              <a:buChar char="•"/>
              <a:tabLst>
                <a:tab pos="240665" algn="l"/>
                <a:tab pos="241300" algn="l"/>
              </a:tabLst>
            </a:pPr>
            <a:r>
              <a:rPr sz="2000">
                <a:latin typeface="Arial"/>
                <a:cs typeface="Arial"/>
              </a:rPr>
              <a:t>“It takes a </a:t>
            </a:r>
            <a:r>
              <a:rPr sz="2000" spc="-5">
                <a:latin typeface="Arial"/>
                <a:cs typeface="Arial"/>
              </a:rPr>
              <a:t>lot of </a:t>
            </a:r>
            <a:r>
              <a:rPr sz="2000">
                <a:latin typeface="Arial"/>
                <a:cs typeface="Arial"/>
              </a:rPr>
              <a:t>strength to make those</a:t>
            </a:r>
            <a:r>
              <a:rPr sz="2000" spc="-125">
                <a:latin typeface="Arial"/>
                <a:cs typeface="Arial"/>
              </a:rPr>
              <a:t> </a:t>
            </a:r>
            <a:r>
              <a:rPr sz="2000">
                <a:latin typeface="Arial"/>
                <a:cs typeface="Arial"/>
              </a:rPr>
              <a:t>changes.”</a:t>
            </a:r>
          </a:p>
          <a:p>
            <a:pPr marL="241300" indent="-228600">
              <a:lnSpc>
                <a:spcPct val="100000"/>
              </a:lnSpc>
              <a:spcBef>
                <a:spcPts val="10"/>
              </a:spcBef>
              <a:buChar char="•"/>
              <a:tabLst>
                <a:tab pos="240665" algn="l"/>
                <a:tab pos="241300" algn="l"/>
              </a:tabLst>
            </a:pPr>
            <a:r>
              <a:rPr sz="2000" spc="-50">
                <a:latin typeface="Arial"/>
                <a:cs typeface="Arial"/>
              </a:rPr>
              <a:t>“You </a:t>
            </a:r>
            <a:r>
              <a:rPr sz="2000">
                <a:latin typeface="Arial"/>
                <a:cs typeface="Arial"/>
              </a:rPr>
              <a:t>are committed to making these</a:t>
            </a:r>
            <a:r>
              <a:rPr sz="2000" spc="-65">
                <a:latin typeface="Arial"/>
                <a:cs typeface="Arial"/>
              </a:rPr>
              <a:t> </a:t>
            </a:r>
            <a:r>
              <a:rPr sz="2000">
                <a:latin typeface="Arial"/>
                <a:cs typeface="Arial"/>
              </a:rPr>
              <a:t>changes.”</a:t>
            </a:r>
          </a:p>
        </p:txBody>
      </p:sp>
      <p:sp>
        <p:nvSpPr>
          <p:cNvPr id="12" name="object 12"/>
          <p:cNvSpPr/>
          <p:nvPr/>
        </p:nvSpPr>
        <p:spPr>
          <a:xfrm>
            <a:off x="326136" y="3512820"/>
            <a:ext cx="1816608" cy="1373123"/>
          </a:xfrm>
          <a:prstGeom prst="rect">
            <a:avLst/>
          </a:prstGeom>
          <a:blipFill>
            <a:blip r:embed="rId10" cstate="print"/>
            <a:stretch>
              <a:fillRect/>
            </a:stretch>
          </a:blipFill>
        </p:spPr>
        <p:txBody>
          <a:bodyPr wrap="square" lIns="0" tIns="0" rIns="0" bIns="0" rtlCol="0"/>
          <a:lstStyle/>
          <a:p>
            <a:endParaRPr/>
          </a:p>
        </p:txBody>
      </p:sp>
      <p:sp>
        <p:nvSpPr>
          <p:cNvPr id="13" name="object 13"/>
          <p:cNvSpPr/>
          <p:nvPr/>
        </p:nvSpPr>
        <p:spPr>
          <a:xfrm>
            <a:off x="368630" y="3532378"/>
            <a:ext cx="1731695" cy="1288161"/>
          </a:xfrm>
          <a:prstGeom prst="rect">
            <a:avLst/>
          </a:prstGeom>
          <a:blipFill>
            <a:blip r:embed="rId11" cstate="print"/>
            <a:stretch>
              <a:fillRect/>
            </a:stretch>
          </a:blipFill>
        </p:spPr>
        <p:txBody>
          <a:bodyPr wrap="square" lIns="0" tIns="0" rIns="0" bIns="0" rtlCol="0"/>
          <a:lstStyle/>
          <a:p>
            <a:endParaRPr/>
          </a:p>
        </p:txBody>
      </p:sp>
      <p:sp>
        <p:nvSpPr>
          <p:cNvPr id="14" name="object 14"/>
          <p:cNvSpPr/>
          <p:nvPr/>
        </p:nvSpPr>
        <p:spPr>
          <a:xfrm>
            <a:off x="164592" y="5122162"/>
            <a:ext cx="8744712" cy="1696212"/>
          </a:xfrm>
          <a:prstGeom prst="rect">
            <a:avLst/>
          </a:prstGeom>
          <a:blipFill>
            <a:blip r:embed="rId12" cstate="print"/>
            <a:stretch>
              <a:fillRect/>
            </a:stretch>
          </a:blipFill>
        </p:spPr>
        <p:txBody>
          <a:bodyPr wrap="square" lIns="0" tIns="0" rIns="0" bIns="0" rtlCol="0"/>
          <a:lstStyle/>
          <a:p>
            <a:endParaRPr/>
          </a:p>
        </p:txBody>
      </p:sp>
      <p:sp>
        <p:nvSpPr>
          <p:cNvPr id="15" name="object 15"/>
          <p:cNvSpPr/>
          <p:nvPr/>
        </p:nvSpPr>
        <p:spPr>
          <a:xfrm>
            <a:off x="1967483" y="5088634"/>
            <a:ext cx="6356604" cy="1712976"/>
          </a:xfrm>
          <a:prstGeom prst="rect">
            <a:avLst/>
          </a:prstGeom>
          <a:blipFill>
            <a:blip r:embed="rId13" cstate="print"/>
            <a:stretch>
              <a:fillRect/>
            </a:stretch>
          </a:blipFill>
        </p:spPr>
        <p:txBody>
          <a:bodyPr wrap="square" lIns="0" tIns="0" rIns="0" bIns="0" rtlCol="0"/>
          <a:lstStyle/>
          <a:p>
            <a:endParaRPr/>
          </a:p>
        </p:txBody>
      </p:sp>
      <p:sp>
        <p:nvSpPr>
          <p:cNvPr id="16" name="object 16"/>
          <p:cNvSpPr/>
          <p:nvPr/>
        </p:nvSpPr>
        <p:spPr>
          <a:xfrm>
            <a:off x="207606" y="5142484"/>
            <a:ext cx="8658517" cy="1610193"/>
          </a:xfrm>
          <a:prstGeom prst="rect">
            <a:avLst/>
          </a:prstGeom>
          <a:blipFill>
            <a:blip r:embed="rId14" cstate="print"/>
            <a:stretch>
              <a:fillRect/>
            </a:stretch>
          </a:blipFill>
        </p:spPr>
        <p:txBody>
          <a:bodyPr wrap="square" lIns="0" tIns="0" rIns="0" bIns="0" rtlCol="0"/>
          <a:lstStyle/>
          <a:p>
            <a:endParaRPr/>
          </a:p>
        </p:txBody>
      </p:sp>
      <p:sp>
        <p:nvSpPr>
          <p:cNvPr id="17" name="object 17"/>
          <p:cNvSpPr txBox="1"/>
          <p:nvPr/>
        </p:nvSpPr>
        <p:spPr>
          <a:xfrm>
            <a:off x="2187067" y="5050270"/>
            <a:ext cx="5889625" cy="1553210"/>
          </a:xfrm>
          <a:prstGeom prst="rect">
            <a:avLst/>
          </a:prstGeom>
        </p:spPr>
        <p:txBody>
          <a:bodyPr vert="horz" wrap="square" lIns="0" tIns="133350" rIns="0" bIns="0" rtlCol="0">
            <a:spAutoFit/>
          </a:bodyPr>
          <a:lstStyle/>
          <a:p>
            <a:pPr marL="12700">
              <a:lnSpc>
                <a:spcPct val="100000"/>
              </a:lnSpc>
              <a:spcBef>
                <a:spcPts val="1050"/>
              </a:spcBef>
            </a:pPr>
            <a:r>
              <a:rPr sz="2600" u="heavy">
                <a:uFill>
                  <a:solidFill>
                    <a:srgbClr val="000000"/>
                  </a:solidFill>
                </a:uFill>
                <a:latin typeface="Arial"/>
                <a:cs typeface="Arial"/>
              </a:rPr>
              <a:t>R</a:t>
            </a:r>
            <a:r>
              <a:rPr sz="2600">
                <a:latin typeface="Arial"/>
                <a:cs typeface="Arial"/>
              </a:rPr>
              <a:t>eflect</a:t>
            </a:r>
          </a:p>
          <a:p>
            <a:pPr marL="241300" indent="-228600">
              <a:lnSpc>
                <a:spcPct val="100000"/>
              </a:lnSpc>
              <a:spcBef>
                <a:spcPts val="735"/>
              </a:spcBef>
              <a:buChar char="•"/>
              <a:tabLst>
                <a:tab pos="240665" algn="l"/>
                <a:tab pos="241300" algn="l"/>
              </a:tabLst>
            </a:pPr>
            <a:r>
              <a:rPr sz="2000">
                <a:latin typeface="Arial"/>
                <a:cs typeface="Arial"/>
              </a:rPr>
              <a:t>“It sounds </a:t>
            </a:r>
            <a:r>
              <a:rPr sz="2000" spc="-5">
                <a:latin typeface="Arial"/>
                <a:cs typeface="Arial"/>
              </a:rPr>
              <a:t>like </a:t>
            </a:r>
            <a:r>
              <a:rPr sz="2000">
                <a:latin typeface="Arial"/>
                <a:cs typeface="Arial"/>
              </a:rPr>
              <a:t>you are ready to stop </a:t>
            </a:r>
            <a:r>
              <a:rPr sz="2000" spc="-5">
                <a:latin typeface="Arial"/>
                <a:cs typeface="Arial"/>
              </a:rPr>
              <a:t>using</a:t>
            </a:r>
            <a:r>
              <a:rPr sz="2000" spc="-114">
                <a:latin typeface="Arial"/>
                <a:cs typeface="Arial"/>
              </a:rPr>
              <a:t> </a:t>
            </a:r>
            <a:r>
              <a:rPr sz="2000" spc="-5">
                <a:latin typeface="Arial"/>
                <a:cs typeface="Arial"/>
              </a:rPr>
              <a:t>heroin.”</a:t>
            </a:r>
            <a:endParaRPr sz="2000">
              <a:latin typeface="Arial"/>
              <a:cs typeface="Arial"/>
            </a:endParaRPr>
          </a:p>
          <a:p>
            <a:pPr marL="241300" indent="-228600">
              <a:lnSpc>
                <a:spcPct val="100000"/>
              </a:lnSpc>
              <a:spcBef>
                <a:spcPts val="10"/>
              </a:spcBef>
              <a:buChar char="•"/>
              <a:tabLst>
                <a:tab pos="240665" algn="l"/>
                <a:tab pos="241300" algn="l"/>
              </a:tabLst>
            </a:pPr>
            <a:r>
              <a:rPr sz="2000" spc="-30">
                <a:latin typeface="Arial"/>
                <a:cs typeface="Arial"/>
              </a:rPr>
              <a:t>“You’re </a:t>
            </a:r>
            <a:r>
              <a:rPr sz="2000" spc="-5">
                <a:latin typeface="Arial"/>
                <a:cs typeface="Arial"/>
              </a:rPr>
              <a:t>going </a:t>
            </a:r>
            <a:r>
              <a:rPr sz="2000">
                <a:latin typeface="Arial"/>
                <a:cs typeface="Arial"/>
              </a:rPr>
              <a:t>to try </a:t>
            </a:r>
            <a:r>
              <a:rPr sz="2000" spc="-5">
                <a:latin typeface="Arial"/>
                <a:cs typeface="Arial"/>
              </a:rPr>
              <a:t>jogging</a:t>
            </a:r>
            <a:r>
              <a:rPr sz="2000" spc="-40">
                <a:latin typeface="Arial"/>
                <a:cs typeface="Arial"/>
              </a:rPr>
              <a:t> </a:t>
            </a:r>
            <a:r>
              <a:rPr sz="2000" spc="-5">
                <a:latin typeface="Arial"/>
                <a:cs typeface="Arial"/>
              </a:rPr>
              <a:t>again.”</a:t>
            </a:r>
            <a:endParaRPr sz="2000">
              <a:latin typeface="Arial"/>
              <a:cs typeface="Arial"/>
            </a:endParaRPr>
          </a:p>
          <a:p>
            <a:pPr marL="241300" indent="-228600">
              <a:lnSpc>
                <a:spcPct val="100000"/>
              </a:lnSpc>
              <a:spcBef>
                <a:spcPts val="10"/>
              </a:spcBef>
              <a:buChar char="•"/>
              <a:tabLst>
                <a:tab pos="240665" algn="l"/>
                <a:tab pos="241300" algn="l"/>
              </a:tabLst>
            </a:pPr>
            <a:r>
              <a:rPr sz="2000">
                <a:latin typeface="Arial"/>
                <a:cs typeface="Arial"/>
              </a:rPr>
              <a:t>“The recent </a:t>
            </a:r>
            <a:r>
              <a:rPr sz="2000" spc="-5">
                <a:latin typeface="Arial"/>
                <a:cs typeface="Arial"/>
              </a:rPr>
              <a:t>heart attack really opened </a:t>
            </a:r>
            <a:r>
              <a:rPr sz="2000">
                <a:latin typeface="Arial"/>
                <a:cs typeface="Arial"/>
              </a:rPr>
              <a:t>your</a:t>
            </a:r>
            <a:r>
              <a:rPr sz="2000" spc="-75">
                <a:latin typeface="Arial"/>
                <a:cs typeface="Arial"/>
              </a:rPr>
              <a:t> </a:t>
            </a:r>
            <a:r>
              <a:rPr sz="2000" spc="-5">
                <a:latin typeface="Arial"/>
                <a:cs typeface="Arial"/>
              </a:rPr>
              <a:t>eyes.”</a:t>
            </a:r>
            <a:endParaRPr sz="2000">
              <a:latin typeface="Arial"/>
              <a:cs typeface="Arial"/>
            </a:endParaRPr>
          </a:p>
        </p:txBody>
      </p:sp>
      <p:sp>
        <p:nvSpPr>
          <p:cNvPr id="18" name="object 18"/>
          <p:cNvSpPr/>
          <p:nvPr/>
        </p:nvSpPr>
        <p:spPr>
          <a:xfrm>
            <a:off x="326136" y="5283708"/>
            <a:ext cx="1816608" cy="1373124"/>
          </a:xfrm>
          <a:prstGeom prst="rect">
            <a:avLst/>
          </a:prstGeom>
          <a:blipFill>
            <a:blip r:embed="rId15" cstate="print"/>
            <a:stretch>
              <a:fillRect/>
            </a:stretch>
          </a:blipFill>
        </p:spPr>
        <p:txBody>
          <a:bodyPr wrap="square" lIns="0" tIns="0" rIns="0" bIns="0" rtlCol="0"/>
          <a:lstStyle/>
          <a:p>
            <a:endParaRPr/>
          </a:p>
        </p:txBody>
      </p:sp>
      <p:sp>
        <p:nvSpPr>
          <p:cNvPr id="19" name="object 19"/>
          <p:cNvSpPr/>
          <p:nvPr/>
        </p:nvSpPr>
        <p:spPr>
          <a:xfrm>
            <a:off x="368630" y="5303520"/>
            <a:ext cx="1731695" cy="1288148"/>
          </a:xfrm>
          <a:prstGeom prst="rect">
            <a:avLst/>
          </a:prstGeom>
          <a:blipFill>
            <a:blip r:embed="rId16" cstate="print"/>
            <a:stretch>
              <a:fillRect/>
            </a:stretch>
          </a:blipFill>
        </p:spPr>
        <p:txBody>
          <a:bodyPr wrap="square" lIns="0" tIns="0" rIns="0" bIns="0" rtlCol="0"/>
          <a:lstStyle/>
          <a:p>
            <a:endParaRPr/>
          </a:p>
        </p:txBody>
      </p:sp>
      <p:sp>
        <p:nvSpPr>
          <p:cNvPr id="20" name="object 20"/>
          <p:cNvSpPr txBox="1">
            <a:spLocks noGrp="1"/>
          </p:cNvSpPr>
          <p:nvPr>
            <p:ph type="title"/>
          </p:nvPr>
        </p:nvSpPr>
        <p:spPr>
          <a:xfrm>
            <a:off x="-4838" y="-2"/>
            <a:ext cx="9139589" cy="1211325"/>
          </a:xfrm>
          <a:custGeom>
            <a:avLst/>
            <a:gdLst>
              <a:gd name="csX0" fmla="*/ 0 w 9143999"/>
              <a:gd name="csY0" fmla="*/ 0 h 1011174"/>
              <a:gd name="csX1" fmla="*/ 9143999 w 9143999"/>
              <a:gd name="csY1" fmla="*/ 0 h 1011174"/>
              <a:gd name="csX2" fmla="*/ 9143999 w 9143999"/>
              <a:gd name="csY2" fmla="*/ 1011174 h 1011174"/>
              <a:gd name="csX3" fmla="*/ 0 w 9143999"/>
              <a:gd name="csY3" fmla="*/ 1011174 h 1011174"/>
              <a:gd name="csX4" fmla="*/ 0 w 9143999"/>
              <a:gd name="csY4" fmla="*/ 0 h 1011174"/>
              <a:gd name="csX0" fmla="*/ 0 w 9143999"/>
              <a:gd name="csY0" fmla="*/ 0 h 1228889"/>
              <a:gd name="csX1" fmla="*/ 9143999 w 9143999"/>
              <a:gd name="csY1" fmla="*/ 0 h 1228889"/>
              <a:gd name="csX2" fmla="*/ 9134323 w 9143999"/>
              <a:gd name="csY2" fmla="*/ 1228889 h 1228889"/>
              <a:gd name="csX3" fmla="*/ 0 w 9143999"/>
              <a:gd name="csY3" fmla="*/ 1011174 h 1228889"/>
              <a:gd name="csX4" fmla="*/ 0 w 9143999"/>
              <a:gd name="csY4" fmla="*/ 0 h 1228889"/>
              <a:gd name="csX0" fmla="*/ 4838 w 9148837"/>
              <a:gd name="csY0" fmla="*/ 0 h 1272431"/>
              <a:gd name="csX1" fmla="*/ 9148837 w 9148837"/>
              <a:gd name="csY1" fmla="*/ 0 h 1272431"/>
              <a:gd name="csX2" fmla="*/ 9139161 w 9148837"/>
              <a:gd name="csY2" fmla="*/ 1228889 h 1272431"/>
              <a:gd name="csX3" fmla="*/ 0 w 9148837"/>
              <a:gd name="csY3" fmla="*/ 1272431 h 1272431"/>
              <a:gd name="csX4" fmla="*/ 4838 w 9148837"/>
              <a:gd name="csY4" fmla="*/ 0 h 1272431"/>
              <a:gd name="csX0" fmla="*/ 4838 w 9148837"/>
              <a:gd name="csY0" fmla="*/ 0 h 1233727"/>
              <a:gd name="csX1" fmla="*/ 9148837 w 9148837"/>
              <a:gd name="csY1" fmla="*/ 0 h 1233727"/>
              <a:gd name="csX2" fmla="*/ 9139161 w 9148837"/>
              <a:gd name="csY2" fmla="*/ 1228889 h 1233727"/>
              <a:gd name="csX3" fmla="*/ 0 w 9148837"/>
              <a:gd name="csY3" fmla="*/ 1233727 h 1233727"/>
              <a:gd name="csX4" fmla="*/ 4838 w 9148837"/>
              <a:gd name="csY4" fmla="*/ 0 h 1233727"/>
              <a:gd name="csX0" fmla="*/ 4838 w 9148837"/>
              <a:gd name="csY0" fmla="*/ 8084 h 1241811"/>
              <a:gd name="csX1" fmla="*/ 4741333 w 9148837"/>
              <a:gd name="csY1" fmla="*/ 0 h 1241811"/>
              <a:gd name="csX2" fmla="*/ 9148837 w 9148837"/>
              <a:gd name="csY2" fmla="*/ 8084 h 1241811"/>
              <a:gd name="csX3" fmla="*/ 9139161 w 9148837"/>
              <a:gd name="csY3" fmla="*/ 1236973 h 1241811"/>
              <a:gd name="csX4" fmla="*/ 0 w 9148837"/>
              <a:gd name="csY4" fmla="*/ 1241811 h 1241811"/>
              <a:gd name="csX5" fmla="*/ 4838 w 9148837"/>
              <a:gd name="csY5" fmla="*/ 8084 h 1241811"/>
              <a:gd name="csX0" fmla="*/ 4838 w 9139399"/>
              <a:gd name="csY0" fmla="*/ 200699 h 1434426"/>
              <a:gd name="csX1" fmla="*/ 4741333 w 9139399"/>
              <a:gd name="csY1" fmla="*/ 192615 h 1434426"/>
              <a:gd name="csX2" fmla="*/ 9114971 w 9139399"/>
              <a:gd name="csY2" fmla="*/ 0 h 1434426"/>
              <a:gd name="csX3" fmla="*/ 9139161 w 9139399"/>
              <a:gd name="csY3" fmla="*/ 1429588 h 1434426"/>
              <a:gd name="csX4" fmla="*/ 0 w 9139399"/>
              <a:gd name="csY4" fmla="*/ 1434426 h 1434426"/>
              <a:gd name="csX5" fmla="*/ 4838 w 9139399"/>
              <a:gd name="csY5" fmla="*/ 200699 h 1434426"/>
              <a:gd name="csX0" fmla="*/ 4838 w 9139399"/>
              <a:gd name="csY0" fmla="*/ 5903 h 1434426"/>
              <a:gd name="csX1" fmla="*/ 4741333 w 9139399"/>
              <a:gd name="csY1" fmla="*/ 192615 h 1434426"/>
              <a:gd name="csX2" fmla="*/ 9114971 w 9139399"/>
              <a:gd name="csY2" fmla="*/ 0 h 1434426"/>
              <a:gd name="csX3" fmla="*/ 9139161 w 9139399"/>
              <a:gd name="csY3" fmla="*/ 1429588 h 1434426"/>
              <a:gd name="csX4" fmla="*/ 0 w 9139399"/>
              <a:gd name="csY4" fmla="*/ 1434426 h 1434426"/>
              <a:gd name="csX5" fmla="*/ 4838 w 9139399"/>
              <a:gd name="csY5" fmla="*/ 5903 h 1434426"/>
              <a:gd name="csX0" fmla="*/ 4838 w 9139399"/>
              <a:gd name="csY0" fmla="*/ 78921 h 1507444"/>
              <a:gd name="csX1" fmla="*/ 4823580 w 9139399"/>
              <a:gd name="csY1" fmla="*/ 0 h 1507444"/>
              <a:gd name="csX2" fmla="*/ 9114971 w 9139399"/>
              <a:gd name="csY2" fmla="*/ 73018 h 1507444"/>
              <a:gd name="csX3" fmla="*/ 9139161 w 9139399"/>
              <a:gd name="csY3" fmla="*/ 1502606 h 1507444"/>
              <a:gd name="csX4" fmla="*/ 0 w 9139399"/>
              <a:gd name="csY4" fmla="*/ 1507444 h 1507444"/>
              <a:gd name="csX5" fmla="*/ 4838 w 9139399"/>
              <a:gd name="csY5" fmla="*/ 78921 h 1507444"/>
              <a:gd name="csX0" fmla="*/ 4838 w 9139399"/>
              <a:gd name="csY0" fmla="*/ 49407 h 1477930"/>
              <a:gd name="csX1" fmla="*/ 4833257 w 9139399"/>
              <a:gd name="csY1" fmla="*/ 0 h 1477930"/>
              <a:gd name="csX2" fmla="*/ 9114971 w 9139399"/>
              <a:gd name="csY2" fmla="*/ 43504 h 1477930"/>
              <a:gd name="csX3" fmla="*/ 9139161 w 9139399"/>
              <a:gd name="csY3" fmla="*/ 1473092 h 1477930"/>
              <a:gd name="csX4" fmla="*/ 0 w 9139399"/>
              <a:gd name="csY4" fmla="*/ 1477930 h 1477930"/>
              <a:gd name="csX5" fmla="*/ 4838 w 9139399"/>
              <a:gd name="csY5" fmla="*/ 49407 h 1477930"/>
              <a:gd name="csX0" fmla="*/ 14514 w 9139399"/>
              <a:gd name="csY0" fmla="*/ 13988 h 1477930"/>
              <a:gd name="csX1" fmla="*/ 4833257 w 9139399"/>
              <a:gd name="csY1" fmla="*/ 0 h 1477930"/>
              <a:gd name="csX2" fmla="*/ 9114971 w 9139399"/>
              <a:gd name="csY2" fmla="*/ 43504 h 1477930"/>
              <a:gd name="csX3" fmla="*/ 9139161 w 9139399"/>
              <a:gd name="csY3" fmla="*/ 1473092 h 1477930"/>
              <a:gd name="csX4" fmla="*/ 0 w 9139399"/>
              <a:gd name="csY4" fmla="*/ 1477930 h 1477930"/>
              <a:gd name="csX5" fmla="*/ 14514 w 9139399"/>
              <a:gd name="csY5" fmla="*/ 13988 h 1477930"/>
              <a:gd name="csX0" fmla="*/ 14514 w 9139589"/>
              <a:gd name="csY0" fmla="*/ 13988 h 1477930"/>
              <a:gd name="csX1" fmla="*/ 4833257 w 9139589"/>
              <a:gd name="csY1" fmla="*/ 0 h 1477930"/>
              <a:gd name="csX2" fmla="*/ 9129486 w 9139589"/>
              <a:gd name="csY2" fmla="*/ 8086 h 1477930"/>
              <a:gd name="csX3" fmla="*/ 9139161 w 9139589"/>
              <a:gd name="csY3" fmla="*/ 1473092 h 1477930"/>
              <a:gd name="csX4" fmla="*/ 0 w 9139589"/>
              <a:gd name="csY4" fmla="*/ 1477930 h 1477930"/>
              <a:gd name="csX5" fmla="*/ 14514 w 9139589"/>
              <a:gd name="csY5" fmla="*/ 13988 h 1477930"/>
            </a:gdLst>
            <a:ahLst/>
            <a:cxnLst>
              <a:cxn ang="0">
                <a:pos x="csX0" y="csY0"/>
              </a:cxn>
              <a:cxn ang="0">
                <a:pos x="csX1" y="csY1"/>
              </a:cxn>
              <a:cxn ang="0">
                <a:pos x="csX2" y="csY2"/>
              </a:cxn>
              <a:cxn ang="0">
                <a:pos x="csX3" y="csY3"/>
              </a:cxn>
              <a:cxn ang="0">
                <a:pos x="csX4" y="csY4"/>
              </a:cxn>
              <a:cxn ang="0">
                <a:pos x="csX5" y="csY5"/>
              </a:cxn>
            </a:cxnLst>
            <a:rect l="l" t="t" r="r" b="b"/>
            <a:pathLst>
              <a:path w="9139589" h="1477930">
                <a:moveTo>
                  <a:pt x="14514" y="13988"/>
                </a:moveTo>
                <a:lnTo>
                  <a:pt x="4833257" y="0"/>
                </a:lnTo>
                <a:lnTo>
                  <a:pt x="9129486" y="8086"/>
                </a:lnTo>
                <a:cubicBezTo>
                  <a:pt x="9126261" y="417716"/>
                  <a:pt x="9142386" y="1063462"/>
                  <a:pt x="9139161" y="1473092"/>
                </a:cubicBezTo>
                <a:lnTo>
                  <a:pt x="0" y="1477930"/>
                </a:lnTo>
                <a:cubicBezTo>
                  <a:pt x="1613" y="1053786"/>
                  <a:pt x="12901" y="438132"/>
                  <a:pt x="14514" y="13988"/>
                </a:cubicBezTo>
                <a:close/>
              </a:path>
            </a:pathLst>
          </a:custGeom>
          <a:solidFill>
            <a:schemeClr val="dk2"/>
          </a:solidFill>
          <a:ln>
            <a:noFill/>
          </a:ln>
        </p:spPr>
        <p:txBody>
          <a:bodyPr vert="horz" wrap="square" lIns="0" tIns="13335" rIns="0" bIns="0" rtlCol="0">
            <a:spAutoFit/>
          </a:bodyPr>
          <a:lstStyle/>
          <a:p>
            <a:pPr marL="12700">
              <a:lnSpc>
                <a:spcPct val="100000"/>
              </a:lnSpc>
              <a:spcBef>
                <a:spcPts val="105"/>
              </a:spcBef>
            </a:pPr>
            <a:r>
              <a:rPr sz="3200" spc="-5" dirty="0"/>
              <a:t>Don’t ignore </a:t>
            </a:r>
            <a:r>
              <a:rPr sz="3200" spc="-5" dirty="0">
                <a:solidFill>
                  <a:schemeClr val="accent4">
                    <a:lumMod val="60000"/>
                    <a:lumOff val="40000"/>
                  </a:schemeClr>
                </a:solidFill>
              </a:rPr>
              <a:t>change talk</a:t>
            </a:r>
            <a:r>
              <a:rPr sz="3200" spc="-5" dirty="0"/>
              <a:t>, respond with</a:t>
            </a:r>
            <a:r>
              <a:rPr sz="3200" spc="-85" dirty="0"/>
              <a:t> </a:t>
            </a:r>
            <a:r>
              <a:rPr sz="3200" dirty="0">
                <a:solidFill>
                  <a:schemeClr val="accent4">
                    <a:lumMod val="60000"/>
                    <a:lumOff val="40000"/>
                  </a:schemeClr>
                </a:solidFill>
              </a:rPr>
              <a:t>EAR</a:t>
            </a:r>
            <a:r>
              <a:rPr sz="3200" dirty="0"/>
              <a:t>!</a:t>
            </a:r>
          </a:p>
        </p:txBody>
      </p:sp>
    </p:spTree>
    <p:extLst>
      <p:ext uri="{BB962C8B-B14F-4D97-AF65-F5344CB8AC3E}">
        <p14:creationId xmlns:p14="http://schemas.microsoft.com/office/powerpoint/2010/main" val="1925164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6599"/>
          </a:xfrm>
        </p:spPr>
        <p:txBody>
          <a:bodyPr>
            <a:normAutofit/>
          </a:bodyPr>
          <a:lstStyle/>
          <a:p>
            <a:r>
              <a:rPr lang="en-US" dirty="0"/>
              <a:t>Treatment of Addiction</a:t>
            </a:r>
          </a:p>
        </p:txBody>
      </p:sp>
      <p:sp>
        <p:nvSpPr>
          <p:cNvPr id="4" name="Content Placeholder 3"/>
          <p:cNvSpPr>
            <a:spLocks noGrp="1"/>
          </p:cNvSpPr>
          <p:nvPr>
            <p:ph sz="half" idx="2"/>
          </p:nvPr>
        </p:nvSpPr>
        <p:spPr>
          <a:xfrm>
            <a:off x="4267200" y="1611039"/>
            <a:ext cx="4450672" cy="4954256"/>
          </a:xfrm>
        </p:spPr>
        <p:txBody>
          <a:bodyPr>
            <a:noAutofit/>
          </a:bodyPr>
          <a:lstStyle/>
          <a:p>
            <a:r>
              <a:rPr lang="en-US" dirty="0"/>
              <a:t>Behavioral counseling</a:t>
            </a:r>
          </a:p>
          <a:p>
            <a:pPr lvl="1"/>
            <a:r>
              <a:rPr lang="en-US" dirty="0"/>
              <a:t>Individual</a:t>
            </a:r>
          </a:p>
          <a:p>
            <a:pPr lvl="1"/>
            <a:r>
              <a:rPr lang="en-US" dirty="0"/>
              <a:t>Facilitated groups</a:t>
            </a:r>
          </a:p>
          <a:p>
            <a:r>
              <a:rPr lang="en-US" dirty="0"/>
              <a:t>Mutual-help groups</a:t>
            </a:r>
          </a:p>
          <a:p>
            <a:pPr lvl="1"/>
            <a:r>
              <a:rPr lang="en-US" dirty="0"/>
              <a:t>12-Step (Narcotics Anonymous)</a:t>
            </a:r>
          </a:p>
          <a:p>
            <a:pPr lvl="1"/>
            <a:r>
              <a:rPr lang="en-US" dirty="0"/>
              <a:t>SMART Recovery</a:t>
            </a:r>
          </a:p>
          <a:p>
            <a:r>
              <a:rPr lang="en-US" dirty="0"/>
              <a:t>Family therapy</a:t>
            </a:r>
          </a:p>
          <a:p>
            <a:r>
              <a:rPr lang="en-US" dirty="0"/>
              <a:t>Medications</a:t>
            </a:r>
          </a:p>
        </p:txBody>
      </p:sp>
      <p:pic>
        <p:nvPicPr>
          <p:cNvPr id="1028" name="Picture 4" descr="http://awaremednetwork.com/wp-content/uploads/2015/09/Addiction-treatment-process-group.jpg"/>
          <p:cNvPicPr>
            <a:picLocks noChangeAspect="1" noChangeArrowheads="1"/>
          </p:cNvPicPr>
          <p:nvPr/>
        </p:nvPicPr>
        <p:blipFill rotWithShape="1">
          <a:blip r:embed="rId2">
            <a:extLst>
              <a:ext uri="{28A0092B-C50C-407E-A947-70E740481C1C}">
                <a14:useLocalDpi xmlns:a14="http://schemas.microsoft.com/office/drawing/2010/main" val="0"/>
              </a:ext>
            </a:extLst>
          </a:blip>
          <a:srcRect l="13855" r="7451"/>
          <a:stretch/>
        </p:blipFill>
        <p:spPr bwMode="auto">
          <a:xfrm>
            <a:off x="1131409" y="3821742"/>
            <a:ext cx="2394756" cy="20267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nsteprecoveryservices.com/wp-content/uploads/2013/12/Types-Of-Drug-And-Alcohol-Addiction-Treatment-Facilities.jpg"/>
          <p:cNvPicPr>
            <a:picLocks noChangeAspect="1" noChangeArrowheads="1"/>
          </p:cNvPicPr>
          <p:nvPr/>
        </p:nvPicPr>
        <p:blipFill rotWithShape="1">
          <a:blip r:embed="rId3">
            <a:extLst>
              <a:ext uri="{28A0092B-C50C-407E-A947-70E740481C1C}">
                <a14:useLocalDpi xmlns:a14="http://schemas.microsoft.com/office/drawing/2010/main" val="0"/>
              </a:ext>
            </a:extLst>
          </a:blip>
          <a:srcRect l="9818" t="6727" r="22303" b="21273"/>
          <a:stretch/>
        </p:blipFill>
        <p:spPr bwMode="auto">
          <a:xfrm>
            <a:off x="975887" y="1611039"/>
            <a:ext cx="2705801" cy="191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11400"/>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F17A841-04D9-DA9A-186A-9254E2D4A6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4962" y="1891103"/>
            <a:ext cx="4051489" cy="4023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a:extLst>
              <a:ext uri="{FF2B5EF4-FFF2-40B4-BE49-F238E27FC236}">
                <a16:creationId xmlns:a16="http://schemas.microsoft.com/office/drawing/2014/main" id="{EE17D20B-2AB7-83C8-5297-D2A402F165E7}"/>
              </a:ext>
            </a:extLst>
          </p:cNvPr>
          <p:cNvSpPr>
            <a:spLocks noGrp="1"/>
          </p:cNvSpPr>
          <p:nvPr>
            <p:ph type="title"/>
          </p:nvPr>
        </p:nvSpPr>
        <p:spPr/>
        <p:txBody>
          <a:bodyPr/>
          <a:lstStyle/>
          <a:p>
            <a:r>
              <a:rPr lang="en-US" dirty="0"/>
              <a:t>Newer Treatments</a:t>
            </a:r>
          </a:p>
        </p:txBody>
      </p:sp>
      <p:sp>
        <p:nvSpPr>
          <p:cNvPr id="7" name="Text Placeholder 6">
            <a:extLst>
              <a:ext uri="{FF2B5EF4-FFF2-40B4-BE49-F238E27FC236}">
                <a16:creationId xmlns:a16="http://schemas.microsoft.com/office/drawing/2014/main" id="{ACF7CFD5-A26E-5C5D-4BB1-E418A509D902}"/>
              </a:ext>
            </a:extLst>
          </p:cNvPr>
          <p:cNvSpPr>
            <a:spLocks noGrp="1"/>
          </p:cNvSpPr>
          <p:nvPr>
            <p:ph type="body" idx="1"/>
          </p:nvPr>
        </p:nvSpPr>
        <p:spPr/>
        <p:txBody>
          <a:bodyPr/>
          <a:lstStyle/>
          <a:p>
            <a:r>
              <a:rPr lang="en-US" dirty="0"/>
              <a:t>Mindfulness</a:t>
            </a:r>
          </a:p>
          <a:p>
            <a:r>
              <a:rPr lang="en-US" dirty="0"/>
              <a:t>Smartphone apps</a:t>
            </a:r>
          </a:p>
          <a:p>
            <a:r>
              <a:rPr lang="en-US" dirty="0"/>
              <a:t>Naloxone</a:t>
            </a:r>
          </a:p>
          <a:p>
            <a:pPr lvl="1"/>
            <a:r>
              <a:rPr lang="en-US" dirty="0"/>
              <a:t>Need for higher doses</a:t>
            </a:r>
          </a:p>
          <a:p>
            <a:r>
              <a:rPr lang="en-US" dirty="0"/>
              <a:t>Buprenorphine</a:t>
            </a:r>
          </a:p>
          <a:p>
            <a:pPr lvl="1"/>
            <a:r>
              <a:rPr lang="en-US" dirty="0"/>
              <a:t>New considerations</a:t>
            </a:r>
          </a:p>
          <a:p>
            <a:r>
              <a:rPr lang="en-US" dirty="0"/>
              <a:t>GLP-1 receptor agonists</a:t>
            </a:r>
          </a:p>
        </p:txBody>
      </p:sp>
      <p:sp>
        <p:nvSpPr>
          <p:cNvPr id="5" name="Slide Number Placeholder 4">
            <a:extLst>
              <a:ext uri="{FF2B5EF4-FFF2-40B4-BE49-F238E27FC236}">
                <a16:creationId xmlns:a16="http://schemas.microsoft.com/office/drawing/2014/main" id="{86611C95-A64F-9BC1-E319-9E5DFDCBFC02}"/>
              </a:ext>
            </a:extLst>
          </p:cNvPr>
          <p:cNvSpPr>
            <a:spLocks noGrp="1"/>
          </p:cNvSpPr>
          <p:nvPr>
            <p:ph type="sldNum" idx="12"/>
          </p:nvPr>
        </p:nvSpPr>
        <p:spPr/>
        <p:txBody>
          <a:bodyPr/>
          <a:lstStyle/>
          <a:p>
            <a:fld id="{EA195D97-F336-46C3-91B6-9C3C6A992906}" type="slidenum">
              <a:rPr lang="en-US" smtClean="0"/>
              <a:t>42</a:t>
            </a:fld>
            <a:endParaRPr lang="en-US"/>
          </a:p>
        </p:txBody>
      </p:sp>
    </p:spTree>
    <p:extLst>
      <p:ext uri="{BB962C8B-B14F-4D97-AF65-F5344CB8AC3E}">
        <p14:creationId xmlns:p14="http://schemas.microsoft.com/office/powerpoint/2010/main" val="4138976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a:t>
            </a:r>
          </a:p>
        </p:txBody>
      </p:sp>
      <p:sp>
        <p:nvSpPr>
          <p:cNvPr id="3" name="Content Placeholder 2"/>
          <p:cNvSpPr>
            <a:spLocks noGrp="1"/>
          </p:cNvSpPr>
          <p:nvPr>
            <p:ph sz="half" idx="1"/>
          </p:nvPr>
        </p:nvSpPr>
        <p:spPr/>
        <p:txBody>
          <a:bodyPr>
            <a:normAutofit fontScale="77500" lnSpcReduction="20000"/>
          </a:bodyPr>
          <a:lstStyle/>
          <a:p>
            <a:r>
              <a:rPr lang="en-US" dirty="0"/>
              <a:t>Derived from philosophies concerning cultivation of awareness</a:t>
            </a:r>
          </a:p>
          <a:p>
            <a:r>
              <a:rPr lang="en-US" dirty="0"/>
              <a:t>Practices designed to evoke a state of mindfulness</a:t>
            </a:r>
          </a:p>
          <a:p>
            <a:r>
              <a:rPr lang="en-US" dirty="0"/>
              <a:t>Focused attention</a:t>
            </a:r>
          </a:p>
          <a:p>
            <a:pPr lvl="1"/>
            <a:r>
              <a:rPr lang="en-US" dirty="0"/>
              <a:t>Concentrate on breathing</a:t>
            </a:r>
          </a:p>
          <a:p>
            <a:r>
              <a:rPr lang="en-US" dirty="0"/>
              <a:t>Acknowledge and disengage from distracting thoughts and emotions</a:t>
            </a:r>
          </a:p>
        </p:txBody>
      </p:sp>
      <p:sp>
        <p:nvSpPr>
          <p:cNvPr id="4" name="Content Placeholder 3"/>
          <p:cNvSpPr>
            <a:spLocks noGrp="1"/>
          </p:cNvSpPr>
          <p:nvPr>
            <p:ph sz="half" idx="2"/>
          </p:nvPr>
        </p:nvSpPr>
        <p:spPr/>
        <p:txBody>
          <a:bodyPr>
            <a:normAutofit fontScale="77500" lnSpcReduction="20000"/>
          </a:bodyPr>
          <a:lstStyle/>
          <a:p>
            <a:r>
              <a:rPr lang="en-US" dirty="0"/>
              <a:t>State of metacognitive awareness</a:t>
            </a:r>
          </a:p>
          <a:p>
            <a:r>
              <a:rPr lang="en-US" dirty="0"/>
              <a:t>Moment-by-moment monitoring</a:t>
            </a:r>
          </a:p>
          <a:p>
            <a:pPr lvl="1"/>
            <a:r>
              <a:rPr lang="en-US" dirty="0"/>
              <a:t>Cognition</a:t>
            </a:r>
          </a:p>
          <a:p>
            <a:pPr lvl="1"/>
            <a:r>
              <a:rPr lang="en-US" dirty="0"/>
              <a:t>Emotion</a:t>
            </a:r>
          </a:p>
          <a:p>
            <a:pPr lvl="1"/>
            <a:r>
              <a:rPr lang="en-US" dirty="0"/>
              <a:t>Sensation</a:t>
            </a:r>
          </a:p>
          <a:p>
            <a:pPr lvl="1"/>
            <a:r>
              <a:rPr lang="en-US" dirty="0"/>
              <a:t>Perception</a:t>
            </a:r>
          </a:p>
          <a:p>
            <a:r>
              <a:rPr lang="en-US" dirty="0"/>
              <a:t>Attentive and nonjudgmental</a:t>
            </a:r>
          </a:p>
          <a:p>
            <a:r>
              <a:rPr lang="en-US" dirty="0"/>
              <a:t>No perseveration on thoughts of past and future</a:t>
            </a:r>
          </a:p>
        </p:txBody>
      </p:sp>
    </p:spTree>
    <p:extLst>
      <p:ext uri="{BB962C8B-B14F-4D97-AF65-F5344CB8AC3E}">
        <p14:creationId xmlns:p14="http://schemas.microsoft.com/office/powerpoint/2010/main" val="3030021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Mindfulness-based interventions</a:t>
            </a:r>
          </a:p>
        </p:txBody>
      </p:sp>
      <p:sp>
        <p:nvSpPr>
          <p:cNvPr id="3" name="Content Placeholder 2"/>
          <p:cNvSpPr>
            <a:spLocks noGrp="1"/>
          </p:cNvSpPr>
          <p:nvPr>
            <p:ph sz="half" idx="1"/>
          </p:nvPr>
        </p:nvSpPr>
        <p:spPr/>
        <p:txBody>
          <a:bodyPr>
            <a:normAutofit fontScale="70000" lnSpcReduction="20000"/>
          </a:bodyPr>
          <a:lstStyle/>
          <a:p>
            <a:r>
              <a:rPr lang="en-US" dirty="0"/>
              <a:t>Practices</a:t>
            </a:r>
          </a:p>
          <a:p>
            <a:pPr lvl="1"/>
            <a:r>
              <a:rPr lang="en-US" dirty="0"/>
              <a:t>Mindful breathing</a:t>
            </a:r>
          </a:p>
          <a:p>
            <a:pPr lvl="1"/>
            <a:r>
              <a:rPr lang="en-US" dirty="0"/>
              <a:t>Body scan meditation</a:t>
            </a:r>
          </a:p>
          <a:p>
            <a:pPr lvl="1"/>
            <a:r>
              <a:rPr lang="en-US" dirty="0"/>
              <a:t>Debrief as group</a:t>
            </a:r>
          </a:p>
          <a:p>
            <a:r>
              <a:rPr lang="en-US" dirty="0"/>
              <a:t>Chocolate exercise</a:t>
            </a:r>
          </a:p>
          <a:p>
            <a:pPr lvl="1"/>
            <a:r>
              <a:rPr lang="en-US" dirty="0"/>
              <a:t>Compare with craving for drugs</a:t>
            </a:r>
          </a:p>
          <a:p>
            <a:r>
              <a:rPr lang="en-US" dirty="0"/>
              <a:t>Mindfulness de-automatizes addictive behavior</a:t>
            </a:r>
          </a:p>
          <a:p>
            <a:pPr lvl="1"/>
            <a:r>
              <a:rPr lang="en-US" dirty="0"/>
              <a:t>Deconstruct craving</a:t>
            </a:r>
          </a:p>
          <a:p>
            <a:pPr lvl="1"/>
            <a:r>
              <a:rPr lang="en-US" dirty="0"/>
              <a:t>Adaptively respond to urge rather than automatically react to cues to use</a:t>
            </a:r>
          </a:p>
        </p:txBody>
      </p:sp>
      <p:sp>
        <p:nvSpPr>
          <p:cNvPr id="4" name="Content Placeholder 3"/>
          <p:cNvSpPr>
            <a:spLocks noGrp="1"/>
          </p:cNvSpPr>
          <p:nvPr>
            <p:ph sz="half" idx="2"/>
          </p:nvPr>
        </p:nvSpPr>
        <p:spPr/>
        <p:txBody>
          <a:bodyPr>
            <a:normAutofit fontScale="70000" lnSpcReduction="20000"/>
          </a:bodyPr>
          <a:lstStyle/>
          <a:p>
            <a:r>
              <a:rPr lang="en-US" dirty="0"/>
              <a:t>Group therapy format</a:t>
            </a:r>
          </a:p>
          <a:p>
            <a:r>
              <a:rPr lang="en-US" dirty="0"/>
              <a:t>Weekly sessions for around 8 weeks</a:t>
            </a:r>
          </a:p>
          <a:p>
            <a:pPr lvl="1"/>
            <a:r>
              <a:rPr lang="en-US" dirty="0"/>
              <a:t>Psychoeducational material</a:t>
            </a:r>
          </a:p>
          <a:p>
            <a:pPr lvl="1"/>
            <a:r>
              <a:rPr lang="en-US" dirty="0"/>
              <a:t>Homework exercises</a:t>
            </a:r>
          </a:p>
          <a:p>
            <a:r>
              <a:rPr lang="en-US" dirty="0"/>
              <a:t>Guided by trained clinician</a:t>
            </a:r>
          </a:p>
          <a:p>
            <a:pPr lvl="1"/>
            <a:r>
              <a:rPr lang="en-US" dirty="0"/>
              <a:t>Requires intensive instructor training</a:t>
            </a:r>
          </a:p>
        </p:txBody>
      </p:sp>
      <p:sp>
        <p:nvSpPr>
          <p:cNvPr id="5" name="Slide Number Placeholder 4"/>
          <p:cNvSpPr>
            <a:spLocks noGrp="1"/>
          </p:cNvSpPr>
          <p:nvPr>
            <p:ph type="sldNum" sz="quarter" idx="12"/>
          </p:nvPr>
        </p:nvSpPr>
        <p:spPr/>
        <p:txBody>
          <a:bodyPr/>
          <a:lstStyle/>
          <a:p>
            <a:fld id="{337C1D4A-E953-4B25-87C3-3B9902FD738A}" type="slidenum">
              <a:rPr lang="en-US" smtClean="0"/>
              <a:t>44</a:t>
            </a:fld>
            <a:endParaRPr lang="en-US"/>
          </a:p>
        </p:txBody>
      </p:sp>
      <p:pic>
        <p:nvPicPr>
          <p:cNvPr id="2050" name="Picture 2" descr="Image result for mindfulness behavioral treatment for opioid addic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4610" y="4353297"/>
            <a:ext cx="30479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0819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Smartphone apps</a:t>
            </a:r>
          </a:p>
        </p:txBody>
      </p:sp>
      <p:sp>
        <p:nvSpPr>
          <p:cNvPr id="3" name="Content Placeholder 2"/>
          <p:cNvSpPr>
            <a:spLocks noGrp="1"/>
          </p:cNvSpPr>
          <p:nvPr>
            <p:ph sz="half" idx="1"/>
          </p:nvPr>
        </p:nvSpPr>
        <p:spPr/>
        <p:txBody>
          <a:bodyPr>
            <a:normAutofit fontScale="92500" lnSpcReduction="20000"/>
          </a:bodyPr>
          <a:lstStyle/>
          <a:p>
            <a:r>
              <a:rPr lang="en-US" dirty="0"/>
              <a:t>Recovery-based applications (apps) for smartphones combine evidence-based research and technology</a:t>
            </a:r>
          </a:p>
          <a:p>
            <a:r>
              <a:rPr lang="en-US" dirty="0"/>
              <a:t>24/7 access to support and connection</a:t>
            </a:r>
          </a:p>
          <a:p>
            <a:r>
              <a:rPr lang="en-US" dirty="0"/>
              <a:t>Doesn’t require interpersonal interaction</a:t>
            </a:r>
          </a:p>
        </p:txBody>
      </p:sp>
      <p:sp>
        <p:nvSpPr>
          <p:cNvPr id="4" name="Content Placeholder 3"/>
          <p:cNvSpPr>
            <a:spLocks noGrp="1"/>
          </p:cNvSpPr>
          <p:nvPr>
            <p:ph sz="half" idx="2"/>
          </p:nvPr>
        </p:nvSpPr>
        <p:spPr/>
        <p:txBody>
          <a:bodyPr>
            <a:normAutofit fontScale="92500" lnSpcReduction="20000"/>
          </a:bodyPr>
          <a:lstStyle/>
          <a:p>
            <a:r>
              <a:rPr lang="en-US" dirty="0"/>
              <a:t>Features</a:t>
            </a:r>
          </a:p>
          <a:p>
            <a:pPr lvl="1"/>
            <a:r>
              <a:rPr lang="en-US" dirty="0"/>
              <a:t>Track sobriety</a:t>
            </a:r>
          </a:p>
          <a:p>
            <a:pPr lvl="1"/>
            <a:r>
              <a:rPr lang="en-US" dirty="0"/>
              <a:t>Monitor triggers</a:t>
            </a:r>
          </a:p>
          <a:p>
            <a:pPr lvl="1"/>
            <a:r>
              <a:rPr lang="en-US" dirty="0"/>
              <a:t>Connect with peers in recovery</a:t>
            </a:r>
          </a:p>
          <a:p>
            <a:pPr lvl="1"/>
            <a:r>
              <a:rPr lang="en-US" dirty="0"/>
              <a:t>Access information</a:t>
            </a:r>
          </a:p>
          <a:p>
            <a:pPr lvl="1"/>
            <a:r>
              <a:rPr lang="en-US" dirty="0"/>
              <a:t>Keep a journal</a:t>
            </a:r>
          </a:p>
        </p:txBody>
      </p:sp>
      <p:pic>
        <p:nvPicPr>
          <p:cNvPr id="6146"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07" r="8598"/>
          <a:stretch/>
        </p:blipFill>
        <p:spPr bwMode="auto">
          <a:xfrm>
            <a:off x="3996103" y="4262775"/>
            <a:ext cx="126609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recovery smartphone app"/>
          <p:cNvPicPr>
            <a:picLocks noChangeAspect="1" noChangeArrowheads="1"/>
          </p:cNvPicPr>
          <p:nvPr/>
        </p:nvPicPr>
        <p:blipFill rotWithShape="1">
          <a:blip r:embed="rId3">
            <a:extLst>
              <a:ext uri="{28A0092B-C50C-407E-A947-70E740481C1C}">
                <a14:useLocalDpi xmlns:a14="http://schemas.microsoft.com/office/drawing/2010/main" val="0"/>
              </a:ext>
            </a:extLst>
          </a:blip>
          <a:srcRect l="13737" r="15200"/>
          <a:stretch/>
        </p:blipFill>
        <p:spPr bwMode="auto">
          <a:xfrm>
            <a:off x="5569112" y="4354215"/>
            <a:ext cx="150163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411" t="5963" r="23476" b="5726"/>
          <a:stretch/>
        </p:blipFill>
        <p:spPr bwMode="auto">
          <a:xfrm>
            <a:off x="7373251" y="4262775"/>
            <a:ext cx="1295281"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74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F3E7D-001F-8078-682E-9FE278FD78F4}"/>
              </a:ext>
            </a:extLst>
          </p:cNvPr>
          <p:cNvSpPr>
            <a:spLocks noGrp="1"/>
          </p:cNvSpPr>
          <p:nvPr>
            <p:ph type="title"/>
          </p:nvPr>
        </p:nvSpPr>
        <p:spPr/>
        <p:txBody>
          <a:bodyPr/>
          <a:lstStyle/>
          <a:p>
            <a:r>
              <a:rPr lang="en-US" dirty="0"/>
              <a:t>Need for higher dose naloxone</a:t>
            </a:r>
          </a:p>
        </p:txBody>
      </p:sp>
      <p:sp>
        <p:nvSpPr>
          <p:cNvPr id="3" name="Content Placeholder 2">
            <a:extLst>
              <a:ext uri="{FF2B5EF4-FFF2-40B4-BE49-F238E27FC236}">
                <a16:creationId xmlns:a16="http://schemas.microsoft.com/office/drawing/2014/main" id="{C417EA95-A323-8962-4978-7489D31ACB24}"/>
              </a:ext>
            </a:extLst>
          </p:cNvPr>
          <p:cNvSpPr>
            <a:spLocks noGrp="1"/>
          </p:cNvSpPr>
          <p:nvPr>
            <p:ph sz="half" idx="1"/>
          </p:nvPr>
        </p:nvSpPr>
        <p:spPr/>
        <p:txBody>
          <a:bodyPr>
            <a:normAutofit fontScale="85000" lnSpcReduction="20000"/>
          </a:bodyPr>
          <a:lstStyle/>
          <a:p>
            <a:r>
              <a:rPr lang="en-US" dirty="0"/>
              <a:t>Multiple doses may be administered if no response to 1</a:t>
            </a:r>
            <a:r>
              <a:rPr lang="en-US" baseline="30000" dirty="0"/>
              <a:t>st</a:t>
            </a:r>
            <a:r>
              <a:rPr lang="en-US" dirty="0"/>
              <a:t> dose or relapse back into respiratory depression</a:t>
            </a:r>
          </a:p>
          <a:p>
            <a:r>
              <a:rPr lang="en-US" dirty="0"/>
              <a:t>2 or more doses not uncommon</a:t>
            </a:r>
          </a:p>
          <a:p>
            <a:pPr lvl="1"/>
            <a:r>
              <a:rPr lang="en-US" dirty="0"/>
              <a:t>Community</a:t>
            </a:r>
          </a:p>
          <a:p>
            <a:pPr lvl="1"/>
            <a:r>
              <a:rPr lang="en-US" dirty="0"/>
              <a:t>EMS</a:t>
            </a:r>
          </a:p>
          <a:p>
            <a:pPr lvl="1"/>
            <a:r>
              <a:rPr lang="en-US" dirty="0"/>
              <a:t>Frequency increasing </a:t>
            </a:r>
          </a:p>
        </p:txBody>
      </p:sp>
      <p:sp>
        <p:nvSpPr>
          <p:cNvPr id="4" name="Content Placeholder 3">
            <a:extLst>
              <a:ext uri="{FF2B5EF4-FFF2-40B4-BE49-F238E27FC236}">
                <a16:creationId xmlns:a16="http://schemas.microsoft.com/office/drawing/2014/main" id="{4E359D69-FD32-28E1-0252-C2BC4593446C}"/>
              </a:ext>
            </a:extLst>
          </p:cNvPr>
          <p:cNvSpPr>
            <a:spLocks noGrp="1"/>
          </p:cNvSpPr>
          <p:nvPr>
            <p:ph sz="half" idx="2"/>
          </p:nvPr>
        </p:nvSpPr>
        <p:spPr/>
        <p:txBody>
          <a:bodyPr>
            <a:normAutofit fontScale="85000" lnSpcReduction="20000"/>
          </a:bodyPr>
          <a:lstStyle/>
          <a:p>
            <a:r>
              <a:rPr lang="en-US" dirty="0"/>
              <a:t>Bystander rates of multiple doses</a:t>
            </a:r>
          </a:p>
          <a:p>
            <a:pPr lvl="1"/>
            <a:r>
              <a:rPr lang="en-US" dirty="0"/>
              <a:t>43 – 83% for 2 doses</a:t>
            </a:r>
          </a:p>
          <a:p>
            <a:pPr lvl="1"/>
            <a:r>
              <a:rPr lang="en-US" dirty="0"/>
              <a:t>30% for 3 or more</a:t>
            </a:r>
          </a:p>
          <a:p>
            <a:r>
              <a:rPr lang="en-US" dirty="0"/>
              <a:t>Bystander preference for higher dose nasal spray</a:t>
            </a:r>
          </a:p>
          <a:p>
            <a:pPr lvl="1"/>
            <a:r>
              <a:rPr lang="en-US" dirty="0"/>
              <a:t>More confidence in successful OD revival</a:t>
            </a:r>
          </a:p>
          <a:p>
            <a:r>
              <a:rPr lang="en-US" dirty="0"/>
              <a:t>Opioid withdrawal risk</a:t>
            </a:r>
          </a:p>
          <a:p>
            <a:pPr lvl="1"/>
            <a:r>
              <a:rPr lang="en-US" dirty="0"/>
              <a:t>Surviving OD more important than avoiding transient withdrawal </a:t>
            </a:r>
            <a:r>
              <a:rPr lang="en-US" dirty="0" err="1"/>
              <a:t>sx</a:t>
            </a:r>
            <a:endParaRPr lang="en-US" dirty="0"/>
          </a:p>
        </p:txBody>
      </p:sp>
      <p:sp>
        <p:nvSpPr>
          <p:cNvPr id="5" name="Slide Number Placeholder 4">
            <a:extLst>
              <a:ext uri="{FF2B5EF4-FFF2-40B4-BE49-F238E27FC236}">
                <a16:creationId xmlns:a16="http://schemas.microsoft.com/office/drawing/2014/main" id="{937D673E-FFB9-4725-922A-A47621E236E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C1D4A-E953-4B25-87C3-3B9902FD738A}"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pic>
        <p:nvPicPr>
          <p:cNvPr id="2050" name="Picture 2" descr="Amazon.com: RescueShotCase® Bag for Naloxone Opioid Overdose Kit Community  Distribution | Bag Only | Does Not Include Medication| : Health &amp; Household">
            <a:extLst>
              <a:ext uri="{FF2B5EF4-FFF2-40B4-BE49-F238E27FC236}">
                <a16:creationId xmlns:a16="http://schemas.microsoft.com/office/drawing/2014/main" id="{590C84AD-088A-E0A9-2FDF-8B4B1CD1C3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735" b="12319"/>
          <a:stretch/>
        </p:blipFill>
        <p:spPr bwMode="auto">
          <a:xfrm>
            <a:off x="1590198" y="5494474"/>
            <a:ext cx="2372708" cy="11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07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9CAB-0238-0944-6381-1D05886060D1}"/>
              </a:ext>
            </a:extLst>
          </p:cNvPr>
          <p:cNvSpPr>
            <a:spLocks noGrp="1"/>
          </p:cNvSpPr>
          <p:nvPr>
            <p:ph type="title"/>
          </p:nvPr>
        </p:nvSpPr>
        <p:spPr/>
        <p:txBody>
          <a:bodyPr/>
          <a:lstStyle/>
          <a:p>
            <a:r>
              <a:rPr lang="en-US" dirty="0"/>
              <a:t>Higher dose naloxone</a:t>
            </a:r>
            <a:br>
              <a:rPr lang="en-US" dirty="0"/>
            </a:br>
            <a:r>
              <a:rPr lang="en-US" dirty="0"/>
              <a:t>nasal spray (</a:t>
            </a:r>
            <a:r>
              <a:rPr lang="en-US" dirty="0" err="1"/>
              <a:t>Kloxxado</a:t>
            </a:r>
            <a:r>
              <a:rPr lang="en-US" dirty="0"/>
              <a:t>)</a:t>
            </a:r>
          </a:p>
        </p:txBody>
      </p:sp>
      <p:sp>
        <p:nvSpPr>
          <p:cNvPr id="3" name="Content Placeholder 2">
            <a:extLst>
              <a:ext uri="{FF2B5EF4-FFF2-40B4-BE49-F238E27FC236}">
                <a16:creationId xmlns:a16="http://schemas.microsoft.com/office/drawing/2014/main" id="{8BFF3EC8-08C3-53BC-2958-8CA0364664DC}"/>
              </a:ext>
            </a:extLst>
          </p:cNvPr>
          <p:cNvSpPr>
            <a:spLocks noGrp="1"/>
          </p:cNvSpPr>
          <p:nvPr>
            <p:ph sz="half" idx="1"/>
          </p:nvPr>
        </p:nvSpPr>
        <p:spPr/>
        <p:txBody>
          <a:bodyPr>
            <a:normAutofit fontScale="85000" lnSpcReduction="20000"/>
          </a:bodyPr>
          <a:lstStyle/>
          <a:p>
            <a:r>
              <a:rPr lang="en-US" dirty="0"/>
              <a:t>Naloxone nasal spray with 8 mg per dose (spray)</a:t>
            </a:r>
          </a:p>
          <a:p>
            <a:pPr lvl="1"/>
            <a:r>
              <a:rPr lang="en-US" dirty="0"/>
              <a:t>Single dose per device</a:t>
            </a:r>
          </a:p>
          <a:p>
            <a:pPr lvl="1"/>
            <a:r>
              <a:rPr lang="en-US" dirty="0"/>
              <a:t>May still require a 2</a:t>
            </a:r>
            <a:r>
              <a:rPr lang="en-US" baseline="30000" dirty="0"/>
              <a:t>nd</a:t>
            </a:r>
            <a:r>
              <a:rPr lang="en-US" dirty="0"/>
              <a:t> dose to reverse opioid overdose</a:t>
            </a:r>
          </a:p>
          <a:p>
            <a:r>
              <a:rPr lang="en-US" dirty="0"/>
              <a:t>Narcan and generic naloxone NS contains 4 mg per dose</a:t>
            </a:r>
          </a:p>
          <a:p>
            <a:r>
              <a:rPr lang="en-US" dirty="0"/>
              <a:t>Same indications for use as for other naloxone products</a:t>
            </a:r>
          </a:p>
        </p:txBody>
      </p:sp>
      <p:sp>
        <p:nvSpPr>
          <p:cNvPr id="4" name="Content Placeholder 3">
            <a:extLst>
              <a:ext uri="{FF2B5EF4-FFF2-40B4-BE49-F238E27FC236}">
                <a16:creationId xmlns:a16="http://schemas.microsoft.com/office/drawing/2014/main" id="{5FE7E312-C9F1-4E9A-8F64-4CE549E0AC0A}"/>
              </a:ext>
            </a:extLst>
          </p:cNvPr>
          <p:cNvSpPr>
            <a:spLocks noGrp="1"/>
          </p:cNvSpPr>
          <p:nvPr>
            <p:ph sz="half" idx="2"/>
          </p:nvPr>
        </p:nvSpPr>
        <p:spPr/>
        <p:txBody>
          <a:bodyPr>
            <a:normAutofit fontScale="85000" lnSpcReduction="20000"/>
          </a:bodyPr>
          <a:lstStyle/>
          <a:p>
            <a:r>
              <a:rPr lang="en-US" dirty="0"/>
              <a:t>Higher doses may be justified by risk of bystanders’ lack of calling EMS after administration of take-home naloxone</a:t>
            </a:r>
          </a:p>
        </p:txBody>
      </p:sp>
      <p:sp>
        <p:nvSpPr>
          <p:cNvPr id="5" name="Slide Number Placeholder 4">
            <a:extLst>
              <a:ext uri="{FF2B5EF4-FFF2-40B4-BE49-F238E27FC236}">
                <a16:creationId xmlns:a16="http://schemas.microsoft.com/office/drawing/2014/main" id="{722C0B10-E0BA-8D0F-7F6E-8619BCC4C27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7C1D4A-E953-4B25-87C3-3B9902FD738A}"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Montserrat"/>
              <a:ea typeface="+mn-ea"/>
            </a:endParaRPr>
          </a:p>
        </p:txBody>
      </p:sp>
      <p:pic>
        <p:nvPicPr>
          <p:cNvPr id="1026" name="Picture 2" descr="How to Get - Kloxxado®">
            <a:extLst>
              <a:ext uri="{FF2B5EF4-FFF2-40B4-BE49-F238E27FC236}">
                <a16:creationId xmlns:a16="http://schemas.microsoft.com/office/drawing/2014/main" id="{E016F518-2673-AA6A-4E4A-3FA4B12FDE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6229" y="3338195"/>
            <a:ext cx="422910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52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67F7B56-AC36-C6CC-3047-1BA8F90FA0AD}"/>
              </a:ext>
            </a:extLst>
          </p:cNvPr>
          <p:cNvSpPr>
            <a:spLocks noGrp="1"/>
          </p:cNvSpPr>
          <p:nvPr>
            <p:ph type="title"/>
          </p:nvPr>
        </p:nvSpPr>
        <p:spPr/>
        <p:txBody>
          <a:bodyPr/>
          <a:lstStyle/>
          <a:p>
            <a:r>
              <a:rPr lang="en-US" dirty="0"/>
              <a:t>MOUD in the age of fentanyl and kratom</a:t>
            </a:r>
          </a:p>
        </p:txBody>
      </p:sp>
      <p:sp>
        <p:nvSpPr>
          <p:cNvPr id="7" name="Text Placeholder 6">
            <a:extLst>
              <a:ext uri="{FF2B5EF4-FFF2-40B4-BE49-F238E27FC236}">
                <a16:creationId xmlns:a16="http://schemas.microsoft.com/office/drawing/2014/main" id="{ED68884F-543C-7CD2-22C1-7DA67EFC0B69}"/>
              </a:ext>
            </a:extLst>
          </p:cNvPr>
          <p:cNvSpPr>
            <a:spLocks noGrp="1"/>
          </p:cNvSpPr>
          <p:nvPr>
            <p:ph type="body" idx="1"/>
          </p:nvPr>
        </p:nvSpPr>
        <p:spPr>
          <a:xfrm>
            <a:off x="457199" y="1679403"/>
            <a:ext cx="8338457" cy="4446760"/>
          </a:xfrm>
        </p:spPr>
        <p:txBody>
          <a:bodyPr>
            <a:normAutofit fontScale="92500" lnSpcReduction="10000"/>
          </a:bodyPr>
          <a:lstStyle/>
          <a:p>
            <a:r>
              <a:rPr lang="en-US" dirty="0"/>
              <a:t>Fentanyl &amp; 7-OH-mitragynine are potent SO</a:t>
            </a:r>
          </a:p>
          <a:p>
            <a:pPr lvl="1"/>
            <a:r>
              <a:rPr lang="en-US" dirty="0"/>
              <a:t>Lead to significant tolerance and withdrawal symptoms</a:t>
            </a:r>
          </a:p>
          <a:p>
            <a:r>
              <a:rPr lang="en-US" dirty="0"/>
              <a:t>MOUD is effective for clients with OUD who use SO</a:t>
            </a:r>
          </a:p>
          <a:p>
            <a:pPr lvl="1"/>
            <a:r>
              <a:rPr lang="en-US" dirty="0"/>
              <a:t>Higher doses may be required</a:t>
            </a:r>
          </a:p>
          <a:p>
            <a:pPr lvl="1"/>
            <a:r>
              <a:rPr lang="en-US" dirty="0"/>
              <a:t>Methadone may be more effective</a:t>
            </a:r>
          </a:p>
          <a:p>
            <a:pPr lvl="1"/>
            <a:r>
              <a:rPr lang="en-US" dirty="0"/>
              <a:t>Buprenorphine has a ceiling effect as a partial agonist opioid</a:t>
            </a:r>
          </a:p>
          <a:p>
            <a:r>
              <a:rPr lang="en-US" dirty="0"/>
              <a:t>Clinicians should acknowledge that clients may need higher doses</a:t>
            </a:r>
          </a:p>
          <a:p>
            <a:pPr lvl="1"/>
            <a:r>
              <a:rPr lang="en-US" dirty="0"/>
              <a:t>Adjust dose and monitor for side effects and effectiveness</a:t>
            </a:r>
          </a:p>
        </p:txBody>
      </p:sp>
      <p:sp>
        <p:nvSpPr>
          <p:cNvPr id="5" name="Slide Number Placeholder 4">
            <a:extLst>
              <a:ext uri="{FF2B5EF4-FFF2-40B4-BE49-F238E27FC236}">
                <a16:creationId xmlns:a16="http://schemas.microsoft.com/office/drawing/2014/main" id="{50311A42-B005-1CAF-0F61-158A56D5D1F2}"/>
              </a:ext>
            </a:extLst>
          </p:cNvPr>
          <p:cNvSpPr>
            <a:spLocks noGrp="1"/>
          </p:cNvSpPr>
          <p:nvPr>
            <p:ph type="sldNum" idx="12"/>
          </p:nvPr>
        </p:nvSpPr>
        <p:spPr/>
        <p:txBody>
          <a:bodyPr/>
          <a:lstStyle/>
          <a:p>
            <a:fld id="{EA195D97-F336-46C3-91B6-9C3C6A992906}" type="slidenum">
              <a:rPr lang="en-US" smtClean="0"/>
              <a:t>48</a:t>
            </a:fld>
            <a:endParaRPr lang="en-US"/>
          </a:p>
        </p:txBody>
      </p:sp>
    </p:spTree>
    <p:extLst>
      <p:ext uri="{BB962C8B-B14F-4D97-AF65-F5344CB8AC3E}">
        <p14:creationId xmlns:p14="http://schemas.microsoft.com/office/powerpoint/2010/main" val="25068939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5B8C2-7CA9-41E6-865A-BF71A40387A0}"/>
              </a:ext>
            </a:extLst>
          </p:cNvPr>
          <p:cNvSpPr>
            <a:spLocks noGrp="1"/>
          </p:cNvSpPr>
          <p:nvPr>
            <p:ph type="title"/>
          </p:nvPr>
        </p:nvSpPr>
        <p:spPr/>
        <p:txBody>
          <a:bodyPr/>
          <a:lstStyle/>
          <a:p>
            <a:r>
              <a:rPr lang="en-US" dirty="0"/>
              <a:t>Treatment of</a:t>
            </a:r>
            <a:br>
              <a:rPr lang="en-US" dirty="0"/>
            </a:br>
            <a:r>
              <a:rPr lang="en-US" dirty="0"/>
              <a:t>Kratom Withdrawal</a:t>
            </a:r>
          </a:p>
        </p:txBody>
      </p:sp>
      <p:sp>
        <p:nvSpPr>
          <p:cNvPr id="3" name="Content Placeholder 2">
            <a:extLst>
              <a:ext uri="{FF2B5EF4-FFF2-40B4-BE49-F238E27FC236}">
                <a16:creationId xmlns:a16="http://schemas.microsoft.com/office/drawing/2014/main" id="{88B2118F-7C29-4A81-BCAC-A95DD4B3365D}"/>
              </a:ext>
            </a:extLst>
          </p:cNvPr>
          <p:cNvSpPr>
            <a:spLocks noGrp="1"/>
          </p:cNvSpPr>
          <p:nvPr>
            <p:ph sz="half" idx="1"/>
          </p:nvPr>
        </p:nvSpPr>
        <p:spPr>
          <a:xfrm>
            <a:off x="426128" y="1828252"/>
            <a:ext cx="4145872" cy="4754517"/>
          </a:xfrm>
        </p:spPr>
        <p:txBody>
          <a:bodyPr>
            <a:normAutofit fontScale="70000" lnSpcReduction="20000"/>
          </a:bodyPr>
          <a:lstStyle/>
          <a:p>
            <a:r>
              <a:rPr lang="en-US" dirty="0"/>
              <a:t>Buprenorphine/naloxone used most often</a:t>
            </a:r>
          </a:p>
          <a:p>
            <a:r>
              <a:rPr lang="en-US" dirty="0" err="1"/>
              <a:t>Mitragynine</a:t>
            </a:r>
            <a:r>
              <a:rPr lang="en-US" dirty="0"/>
              <a:t> is partial mu opioid agonist like buprenorphine</a:t>
            </a:r>
          </a:p>
          <a:p>
            <a:r>
              <a:rPr lang="en-US" dirty="0"/>
              <a:t>Abstain from kratom for 24 hours prior to induction</a:t>
            </a:r>
          </a:p>
          <a:p>
            <a:r>
              <a:rPr lang="en-US" dirty="0"/>
              <a:t>Monitor with a scale to measure opioid withdrawal severity</a:t>
            </a:r>
          </a:p>
          <a:p>
            <a:r>
              <a:rPr lang="en-US" dirty="0"/>
              <a:t>Maintenance doses of 16-24 mg daily in divided doses (3-4 times per day)</a:t>
            </a:r>
          </a:p>
          <a:p>
            <a:r>
              <a:rPr lang="en-US" dirty="0"/>
              <a:t>Similar to dosing for other opioids</a:t>
            </a:r>
          </a:p>
        </p:txBody>
      </p:sp>
      <p:sp>
        <p:nvSpPr>
          <p:cNvPr id="4" name="Content Placeholder 3">
            <a:extLst>
              <a:ext uri="{FF2B5EF4-FFF2-40B4-BE49-F238E27FC236}">
                <a16:creationId xmlns:a16="http://schemas.microsoft.com/office/drawing/2014/main" id="{3D098817-F7D6-4755-BF06-28EEEBA4021A}"/>
              </a:ext>
            </a:extLst>
          </p:cNvPr>
          <p:cNvSpPr>
            <a:spLocks noGrp="1"/>
          </p:cNvSpPr>
          <p:nvPr>
            <p:ph sz="half" idx="2"/>
          </p:nvPr>
        </p:nvSpPr>
        <p:spPr/>
        <p:txBody>
          <a:bodyPr>
            <a:normAutofit fontScale="70000" lnSpcReduction="20000"/>
          </a:bodyPr>
          <a:lstStyle/>
          <a:p>
            <a:endParaRPr lang="en-US" dirty="0"/>
          </a:p>
        </p:txBody>
      </p:sp>
      <p:pic>
        <p:nvPicPr>
          <p:cNvPr id="11266" name="Picture 2" descr="How Kratom Can Affect Your Brain Chemistry: Richard E. Repass, MD:  Psychiatrist">
            <a:extLst>
              <a:ext uri="{FF2B5EF4-FFF2-40B4-BE49-F238E27FC236}">
                <a16:creationId xmlns:a16="http://schemas.microsoft.com/office/drawing/2014/main" id="{00040F33-4003-4268-A5F3-81D1E825E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399282"/>
            <a:ext cx="4386833"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818647"/>
      </p:ext>
    </p:extLst>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58334C-396D-470C-8B17-E713FE36DA35}"/>
              </a:ext>
            </a:extLst>
          </p:cNvPr>
          <p:cNvSpPr>
            <a:spLocks noGrp="1"/>
          </p:cNvSpPr>
          <p:nvPr>
            <p:ph sz="half" idx="1"/>
          </p:nvPr>
        </p:nvSpPr>
        <p:spPr>
          <a:xfrm>
            <a:off x="1804396" y="2226469"/>
            <a:ext cx="7339604" cy="3774281"/>
          </a:xfrm>
        </p:spPr>
        <p:txBody>
          <a:bodyPr>
            <a:normAutofit fontScale="92500"/>
          </a:bodyPr>
          <a:lstStyle/>
          <a:p>
            <a:pPr marL="0">
              <a:lnSpc>
                <a:spcPct val="80000"/>
              </a:lnSpc>
              <a:spcBef>
                <a:spcPts val="450"/>
              </a:spcBef>
            </a:pPr>
            <a:endParaRPr lang="en-US" dirty="0">
              <a:effectLst/>
              <a:latin typeface="Calibri" panose="020F0502020204030204" pitchFamily="34" charset="0"/>
              <a:ea typeface="Verdana" panose="020B0604030504040204" pitchFamily="34" charset="0"/>
              <a:cs typeface="Times New Roman" panose="02020603050405020304" pitchFamily="18" charset="0"/>
            </a:endParaRPr>
          </a:p>
          <a:p>
            <a:pPr marL="0">
              <a:lnSpc>
                <a:spcPct val="80000"/>
              </a:lnSpc>
              <a:spcBef>
                <a:spcPts val="450"/>
              </a:spcBef>
            </a:pPr>
            <a:r>
              <a:rPr lang="en-US" sz="2250" dirty="0">
                <a:latin typeface="Calibri" panose="020F0502020204030204" pitchFamily="34" charset="0"/>
                <a:ea typeface="Verdana" panose="020B0604030504040204" pitchFamily="34" charset="0"/>
                <a:cs typeface="Times New Roman" panose="02020603050405020304" pitchFamily="18" charset="0"/>
              </a:rPr>
              <a:t>Licensed Psychologists (LP)</a:t>
            </a:r>
          </a:p>
          <a:p>
            <a:pPr marL="175022" lvl="1" indent="-175022">
              <a:lnSpc>
                <a:spcPct val="80000"/>
              </a:lnSpc>
              <a:spcBef>
                <a:spcPts val="450"/>
              </a:spcBef>
            </a:pPr>
            <a:r>
              <a:rPr lang="en-US" sz="2250" dirty="0">
                <a:latin typeface="Calibri" panose="020F0502020204030204" pitchFamily="34" charset="0"/>
                <a:ea typeface="Verdana" panose="020B0604030504040204" pitchFamily="34" charset="0"/>
                <a:cs typeface="Times New Roman" panose="02020603050405020304" pitchFamily="18" charset="0"/>
              </a:rPr>
              <a:t>Physicians (CME) </a:t>
            </a:r>
            <a:br>
              <a:rPr lang="en-US" sz="2250" dirty="0">
                <a:latin typeface="Calibri" panose="020F0502020204030204" pitchFamily="34" charset="0"/>
                <a:ea typeface="Verdana" panose="020B0604030504040204" pitchFamily="34" charset="0"/>
                <a:cs typeface="Times New Roman" panose="02020603050405020304" pitchFamily="18" charset="0"/>
              </a:rPr>
            </a:br>
            <a:r>
              <a:rPr lang="en-US" sz="2100" dirty="0">
                <a:latin typeface="Calibri" panose="020F0502020204030204" pitchFamily="34" charset="0"/>
                <a:ea typeface="Verdana" panose="020B0604030504040204" pitchFamily="34" charset="0"/>
                <a:cs typeface="Times New Roman" panose="02020603050405020304" pitchFamily="18" charset="0"/>
              </a:rPr>
              <a:t>This activity has been planned and implemented in accordance with the accreditation requirements and policies of the Texas Medical Association (TMA) through the joint providership of The Texas Department of State Health Services Continuing Education Program and Texas Council of Community Centers. The Texas Department of State Health Services Continuing Education Program is accredited by TMA to provide continuing medical education for physicians.</a:t>
            </a:r>
          </a:p>
          <a:p>
            <a:pPr marL="175022" lvl="1" indent="0">
              <a:lnSpc>
                <a:spcPct val="80000"/>
              </a:lnSpc>
              <a:spcBef>
                <a:spcPts val="450"/>
              </a:spcBef>
              <a:buNone/>
            </a:pPr>
            <a:r>
              <a:rPr lang="en-US" sz="2100" dirty="0">
                <a:latin typeface="Calibri" panose="020F0502020204030204" pitchFamily="34" charset="0"/>
                <a:ea typeface="Verdana" panose="020B0604030504040204" pitchFamily="34" charset="0"/>
                <a:cs typeface="Times New Roman" panose="02020603050405020304" pitchFamily="18" charset="0"/>
              </a:rPr>
              <a:t>The Texas Department of State Health Services Continuing Education Program designates this live activity for a maximum of 6.00 </a:t>
            </a:r>
            <a:r>
              <a:rPr lang="en-US" sz="2100" i="1" dirty="0">
                <a:latin typeface="Calibri" panose="020F0502020204030204" pitchFamily="34" charset="0"/>
                <a:ea typeface="Verdana" panose="020B0604030504040204" pitchFamily="34" charset="0"/>
                <a:cs typeface="Times New Roman" panose="02020603050405020304" pitchFamily="18" charset="0"/>
              </a:rPr>
              <a:t>AMA PRA Category 1 Credits</a:t>
            </a:r>
            <a:r>
              <a:rPr lang="en-US" sz="2100" baseline="30000" dirty="0">
                <a:latin typeface="Calibri" panose="020F0502020204030204" pitchFamily="34" charset="0"/>
                <a:ea typeface="Verdana" panose="020B0604030504040204" pitchFamily="34" charset="0"/>
                <a:cs typeface="Times New Roman" panose="02020603050405020304" pitchFamily="18" charset="0"/>
              </a:rPr>
              <a:t>TM</a:t>
            </a:r>
            <a:r>
              <a:rPr lang="en-US" sz="2100" dirty="0">
                <a:latin typeface="Calibri" panose="020F0502020204030204" pitchFamily="34" charset="0"/>
                <a:ea typeface="Verdana" panose="020B0604030504040204" pitchFamily="34" charset="0"/>
                <a:cs typeface="Times New Roman" panose="02020603050405020304" pitchFamily="18" charset="0"/>
              </a:rPr>
              <a:t>. Physicians should claim only the credit commensurate with the extent of their participation in the activity.</a:t>
            </a:r>
          </a:p>
          <a:p>
            <a:pPr marL="175022" lvl="1" indent="-175022">
              <a:lnSpc>
                <a:spcPct val="80000"/>
              </a:lnSpc>
              <a:spcBef>
                <a:spcPts val="450"/>
              </a:spcBef>
            </a:pPr>
            <a:endParaRPr lang="en-US" dirty="0">
              <a:effectLst/>
              <a:highlight>
                <a:srgbClr val="FFFF00"/>
              </a:highlight>
              <a:latin typeface="Calibri" panose="020F0502020204030204" pitchFamily="34" charset="0"/>
              <a:ea typeface="Verdana" panose="020B0604030504040204" pitchFamily="34" charset="0"/>
              <a:cs typeface="Times New Roman" panose="02020603050405020304" pitchFamily="18" charset="0"/>
            </a:endParaRPr>
          </a:p>
        </p:txBody>
      </p:sp>
      <p:sp>
        <p:nvSpPr>
          <p:cNvPr id="7" name="Title 3">
            <a:extLst>
              <a:ext uri="{FF2B5EF4-FFF2-40B4-BE49-F238E27FC236}">
                <a16:creationId xmlns:a16="http://schemas.microsoft.com/office/drawing/2014/main" id="{6FA7A6BD-22EE-45CE-EF61-BA868BF76865}"/>
              </a:ext>
            </a:extLst>
          </p:cNvPr>
          <p:cNvSpPr>
            <a:spLocks noGrp="1"/>
          </p:cNvSpPr>
          <p:nvPr>
            <p:ph type="title"/>
          </p:nvPr>
        </p:nvSpPr>
        <p:spPr>
          <a:xfrm>
            <a:off x="1804987" y="1198332"/>
            <a:ext cx="6710363" cy="994172"/>
          </a:xfrm>
        </p:spPr>
        <p:txBody>
          <a:bodyPr>
            <a:normAutofit fontScale="90000"/>
          </a:bodyPr>
          <a:lstStyle/>
          <a:p>
            <a:pPr>
              <a:spcBef>
                <a:spcPts val="900"/>
              </a:spcBef>
              <a:spcAft>
                <a:spcPts val="900"/>
              </a:spcAft>
            </a:pPr>
            <a:r>
              <a:rPr lang="en-US" dirty="0"/>
              <a:t>Continuing Education</a:t>
            </a:r>
            <a:br>
              <a:rPr lang="en-US" dirty="0"/>
            </a:br>
            <a:br>
              <a:rPr lang="en-US" sz="1200" dirty="0"/>
            </a:br>
            <a:r>
              <a:rPr lang="en-US" sz="2100" b="0" dirty="0">
                <a:solidFill>
                  <a:schemeClr val="tx1"/>
                </a:solidFill>
              </a:rPr>
              <a:t>Continuing education is approved for these professions:</a:t>
            </a:r>
          </a:p>
        </p:txBody>
      </p:sp>
    </p:spTree>
    <p:extLst>
      <p:ext uri="{BB962C8B-B14F-4D97-AF65-F5344CB8AC3E}">
        <p14:creationId xmlns:p14="http://schemas.microsoft.com/office/powerpoint/2010/main" val="1948977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B3372-2FCE-4879-149D-955878F3BB1D}"/>
              </a:ext>
            </a:extLst>
          </p:cNvPr>
          <p:cNvSpPr>
            <a:spLocks noGrp="1"/>
          </p:cNvSpPr>
          <p:nvPr>
            <p:ph type="title"/>
          </p:nvPr>
        </p:nvSpPr>
        <p:spPr/>
        <p:txBody>
          <a:bodyPr/>
          <a:lstStyle/>
          <a:p>
            <a:r>
              <a:rPr lang="en-US" dirty="0"/>
              <a:t>GLP-1 Receptor Agonists</a:t>
            </a:r>
          </a:p>
        </p:txBody>
      </p:sp>
      <p:sp>
        <p:nvSpPr>
          <p:cNvPr id="7" name="Text Placeholder 6">
            <a:extLst>
              <a:ext uri="{FF2B5EF4-FFF2-40B4-BE49-F238E27FC236}">
                <a16:creationId xmlns:a16="http://schemas.microsoft.com/office/drawing/2014/main" id="{05AD11A3-3607-A7E9-31EB-EAF809AA361D}"/>
              </a:ext>
            </a:extLst>
          </p:cNvPr>
          <p:cNvSpPr>
            <a:spLocks noGrp="1"/>
          </p:cNvSpPr>
          <p:nvPr>
            <p:ph sz="half" idx="1"/>
          </p:nvPr>
        </p:nvSpPr>
        <p:spPr>
          <a:xfrm>
            <a:off x="426128" y="1719070"/>
            <a:ext cx="4038600" cy="4788167"/>
          </a:xfrm>
        </p:spPr>
        <p:txBody>
          <a:bodyPr>
            <a:normAutofit fontScale="92500" lnSpcReduction="20000"/>
          </a:bodyPr>
          <a:lstStyle/>
          <a:p>
            <a:endParaRPr lang="en-US" sz="2100" dirty="0">
              <a:ea typeface="Aptos" panose="020B0004020202020204" pitchFamily="34" charset="0"/>
            </a:endParaRPr>
          </a:p>
        </p:txBody>
      </p:sp>
      <p:sp>
        <p:nvSpPr>
          <p:cNvPr id="2" name="Content Placeholder 1">
            <a:extLst>
              <a:ext uri="{FF2B5EF4-FFF2-40B4-BE49-F238E27FC236}">
                <a16:creationId xmlns:a16="http://schemas.microsoft.com/office/drawing/2014/main" id="{2DCABCE5-E871-F11F-6E0E-50884032488C}"/>
              </a:ext>
            </a:extLst>
          </p:cNvPr>
          <p:cNvSpPr>
            <a:spLocks noGrp="1"/>
          </p:cNvSpPr>
          <p:nvPr>
            <p:ph sz="half" idx="2"/>
          </p:nvPr>
        </p:nvSpPr>
        <p:spPr>
          <a:xfrm>
            <a:off x="4648200" y="1719071"/>
            <a:ext cx="4038600" cy="4788166"/>
          </a:xfrm>
        </p:spPr>
        <p:txBody>
          <a:bodyPr>
            <a:normAutofit fontScale="92500" lnSpcReduction="20000"/>
          </a:bodyPr>
          <a:lstStyle/>
          <a:p>
            <a:r>
              <a:rPr lang="en-US" sz="2100" dirty="0">
                <a:ea typeface="Aptos" panose="020B0004020202020204" pitchFamily="34" charset="0"/>
              </a:rPr>
              <a:t>GLP-1 agonists may be useful across several different classes of substances</a:t>
            </a:r>
          </a:p>
          <a:p>
            <a:pPr lvl="1"/>
            <a:r>
              <a:rPr lang="en-US" sz="1800" dirty="0">
                <a:ea typeface="Aptos" panose="020B0004020202020204" pitchFamily="34" charset="0"/>
              </a:rPr>
              <a:t>Similar to naltrexone for alcohol as well as opioid use disorder</a:t>
            </a:r>
          </a:p>
          <a:p>
            <a:pPr lvl="1"/>
            <a:r>
              <a:rPr lang="en-US" sz="1800" dirty="0">
                <a:ea typeface="Aptos" panose="020B0004020202020204" pitchFamily="34" charset="0"/>
              </a:rPr>
              <a:t>Likely to see more research on effects across a variety of substances</a:t>
            </a:r>
          </a:p>
          <a:p>
            <a:r>
              <a:rPr lang="en-US" sz="2100" dirty="0">
                <a:ea typeface="Aptos" panose="020B0004020202020204" pitchFamily="34" charset="0"/>
              </a:rPr>
              <a:t>Significant gaps in knowledge about the role of GLP-1 agonists for patients with addiction</a:t>
            </a:r>
          </a:p>
          <a:p>
            <a:r>
              <a:rPr lang="en-US" sz="2100" dirty="0">
                <a:ea typeface="Aptos" panose="020B0004020202020204" pitchFamily="34" charset="0"/>
              </a:rPr>
              <a:t>Rigorous clinical trials are needed to establish the efficacy of GLP-1 agonists for treating different classes of SUD</a:t>
            </a:r>
          </a:p>
        </p:txBody>
      </p:sp>
      <p:sp>
        <p:nvSpPr>
          <p:cNvPr id="5" name="Slide Number Placeholder 4">
            <a:extLst>
              <a:ext uri="{FF2B5EF4-FFF2-40B4-BE49-F238E27FC236}">
                <a16:creationId xmlns:a16="http://schemas.microsoft.com/office/drawing/2014/main" id="{DA7B17BD-878A-0ADD-134D-DDDBFE4C3FE0}"/>
              </a:ext>
            </a:extLst>
          </p:cNvPr>
          <p:cNvSpPr>
            <a:spLocks noGrp="1"/>
          </p:cNvSpPr>
          <p:nvPr>
            <p:ph type="sldNum" sz="quarter" idx="12"/>
          </p:nvPr>
        </p:nvSpPr>
        <p:spPr/>
        <p:txBody>
          <a:bodyPr/>
          <a:lstStyle/>
          <a:p>
            <a:fld id="{EA195D97-F336-46C3-91B6-9C3C6A992906}" type="slidenum">
              <a:rPr lang="en-US" smtClean="0"/>
              <a:t>50</a:t>
            </a:fld>
            <a:endParaRPr lang="en-US"/>
          </a:p>
        </p:txBody>
      </p:sp>
      <p:pic>
        <p:nvPicPr>
          <p:cNvPr id="1026" name="Picture 2" descr="List of approved and pending GLP-1 medications - Just Melt Med Spa">
            <a:extLst>
              <a:ext uri="{FF2B5EF4-FFF2-40B4-BE49-F238E27FC236}">
                <a16:creationId xmlns:a16="http://schemas.microsoft.com/office/drawing/2014/main" id="{5096AC23-3A51-862F-A3AC-7363EE40A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3" y="2075467"/>
            <a:ext cx="4493990"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40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89E0-E849-8AAE-2F23-F44687B27FFB}"/>
              </a:ext>
            </a:extLst>
          </p:cNvPr>
          <p:cNvSpPr>
            <a:spLocks noGrp="1"/>
          </p:cNvSpPr>
          <p:nvPr>
            <p:ph type="title"/>
          </p:nvPr>
        </p:nvSpPr>
        <p:spPr/>
        <p:txBody>
          <a:bodyPr/>
          <a:lstStyle/>
          <a:p>
            <a:r>
              <a:rPr lang="en-US" dirty="0"/>
              <a:t>GLP-1 Receptor Agonists for SUD</a:t>
            </a:r>
          </a:p>
        </p:txBody>
      </p:sp>
      <p:sp>
        <p:nvSpPr>
          <p:cNvPr id="3" name="Text Placeholder 2">
            <a:extLst>
              <a:ext uri="{FF2B5EF4-FFF2-40B4-BE49-F238E27FC236}">
                <a16:creationId xmlns:a16="http://schemas.microsoft.com/office/drawing/2014/main" id="{9C093EDF-6E0B-D89D-E7D9-3D93C70F54A8}"/>
              </a:ext>
            </a:extLst>
          </p:cNvPr>
          <p:cNvSpPr>
            <a:spLocks noGrp="1"/>
          </p:cNvSpPr>
          <p:nvPr>
            <p:ph sz="half" idx="1"/>
          </p:nvPr>
        </p:nvSpPr>
        <p:spPr>
          <a:xfrm>
            <a:off x="426128" y="1719070"/>
            <a:ext cx="4038600" cy="4802681"/>
          </a:xfrm>
        </p:spPr>
        <p:txBody>
          <a:bodyPr>
            <a:normAutofit fontScale="85000" lnSpcReduction="10000"/>
          </a:bodyPr>
          <a:lstStyle/>
          <a:p>
            <a:r>
              <a:rPr lang="en-US" dirty="0"/>
              <a:t>Cannot endorse GLP-1 RA use for substance use disorder treatment</a:t>
            </a:r>
          </a:p>
          <a:p>
            <a:r>
              <a:rPr lang="en-US" dirty="0"/>
              <a:t>Encourage use of existing FDA-approved treatments for SUD</a:t>
            </a:r>
          </a:p>
          <a:p>
            <a:r>
              <a:rPr lang="en-US" dirty="0"/>
              <a:t>Patients with an existing FDA-approved indication for GLP-1 RAs and with a comorbid SUD may have increased benefit from GLP-1 RAs</a:t>
            </a:r>
          </a:p>
        </p:txBody>
      </p:sp>
      <p:sp>
        <p:nvSpPr>
          <p:cNvPr id="8" name="Content Placeholder 7">
            <a:extLst>
              <a:ext uri="{FF2B5EF4-FFF2-40B4-BE49-F238E27FC236}">
                <a16:creationId xmlns:a16="http://schemas.microsoft.com/office/drawing/2014/main" id="{6EADE0B2-01F1-D1D5-1E53-5D3DC7D79EBF}"/>
              </a:ext>
            </a:extLst>
          </p:cNvPr>
          <p:cNvSpPr>
            <a:spLocks noGrp="1"/>
          </p:cNvSpPr>
          <p:nvPr>
            <p:ph sz="half" idx="2"/>
          </p:nvPr>
        </p:nvSpPr>
        <p:spPr>
          <a:xfrm>
            <a:off x="4648200" y="1719071"/>
            <a:ext cx="4038600" cy="4710758"/>
          </a:xfrm>
        </p:spPr>
        <p:txBody>
          <a:bodyPr>
            <a:normAutofit fontScale="85000" lnSpcReduction="10000"/>
          </a:bodyPr>
          <a:lstStyle/>
          <a:p>
            <a:endParaRPr lang="en-US" dirty="0"/>
          </a:p>
        </p:txBody>
      </p:sp>
      <p:sp>
        <p:nvSpPr>
          <p:cNvPr id="4" name="Slide Number Placeholder 3">
            <a:extLst>
              <a:ext uri="{FF2B5EF4-FFF2-40B4-BE49-F238E27FC236}">
                <a16:creationId xmlns:a16="http://schemas.microsoft.com/office/drawing/2014/main" id="{F2B3C41A-076C-1E35-C791-2326DD31B8C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51</a:t>
            </a:fld>
            <a:endParaRPr lang="en-US"/>
          </a:p>
        </p:txBody>
      </p:sp>
      <p:pic>
        <p:nvPicPr>
          <p:cNvPr id="2050" name="Picture 2" descr="The Ultimate Guide to GLP-1 Medications for Weight Loss">
            <a:extLst>
              <a:ext uri="{FF2B5EF4-FFF2-40B4-BE49-F238E27FC236}">
                <a16:creationId xmlns:a16="http://schemas.microsoft.com/office/drawing/2014/main" id="{EA529D5F-0D8D-0BD2-2918-9097F1D231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8800" y="2748570"/>
            <a:ext cx="471424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526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1361875"/>
          </a:xfrm>
        </p:spPr>
        <p:txBody>
          <a:bodyPr/>
          <a:lstStyle/>
          <a:p>
            <a:r>
              <a:rPr lang="en-US" b="1" dirty="0"/>
              <a:t>Treatment works</a:t>
            </a:r>
          </a:p>
        </p:txBody>
      </p:sp>
      <p:sp>
        <p:nvSpPr>
          <p:cNvPr id="3" name="Content Placeholder 2"/>
          <p:cNvSpPr>
            <a:spLocks noGrp="1"/>
          </p:cNvSpPr>
          <p:nvPr>
            <p:ph sz="half" idx="1"/>
          </p:nvPr>
        </p:nvSpPr>
        <p:spPr>
          <a:xfrm>
            <a:off x="341159" y="1540597"/>
            <a:ext cx="5266194" cy="5039213"/>
          </a:xfrm>
        </p:spPr>
        <p:txBody>
          <a:bodyPr>
            <a:noAutofit/>
          </a:bodyPr>
          <a:lstStyle/>
          <a:p>
            <a:pPr>
              <a:lnSpc>
                <a:spcPct val="100000"/>
              </a:lnSpc>
              <a:spcBef>
                <a:spcPts val="0"/>
              </a:spcBef>
              <a:spcAft>
                <a:spcPts val="450"/>
              </a:spcAft>
              <a:defRPr/>
            </a:pPr>
            <a:r>
              <a:rPr lang="en-US" altLang="en-US" sz="2400" dirty="0">
                <a:latin typeface="+mn-lt"/>
              </a:rPr>
              <a:t>Drugs change the brain in ways that lead to compulsive drug use</a:t>
            </a:r>
          </a:p>
          <a:p>
            <a:pPr lvl="1">
              <a:lnSpc>
                <a:spcPct val="100000"/>
              </a:lnSpc>
              <a:spcBef>
                <a:spcPts val="0"/>
              </a:spcBef>
              <a:spcAft>
                <a:spcPts val="450"/>
              </a:spcAft>
              <a:defRPr/>
            </a:pPr>
            <a:r>
              <a:rPr lang="en-US" altLang="en-US" sz="2000" dirty="0">
                <a:latin typeface="+mn-lt"/>
              </a:rPr>
              <a:t>Quitting is difficult</a:t>
            </a:r>
          </a:p>
          <a:p>
            <a:pPr lvl="1">
              <a:lnSpc>
                <a:spcPct val="100000"/>
              </a:lnSpc>
              <a:spcBef>
                <a:spcPts val="0"/>
              </a:spcBef>
              <a:spcAft>
                <a:spcPts val="450"/>
              </a:spcAft>
              <a:defRPr/>
            </a:pPr>
            <a:r>
              <a:rPr lang="en-US" altLang="en-US" sz="2000" dirty="0">
                <a:latin typeface="+mn-lt"/>
              </a:rPr>
              <a:t>Takes more than good intentions or a strong will</a:t>
            </a:r>
          </a:p>
          <a:p>
            <a:pPr>
              <a:lnSpc>
                <a:spcPct val="100000"/>
              </a:lnSpc>
              <a:spcBef>
                <a:spcPts val="0"/>
              </a:spcBef>
              <a:spcAft>
                <a:spcPts val="450"/>
              </a:spcAft>
              <a:defRPr/>
            </a:pPr>
            <a:r>
              <a:rPr lang="en-US" altLang="en-US" sz="2400" dirty="0">
                <a:latin typeface="+mn-lt"/>
              </a:rPr>
              <a:t>Addiction can be effectively treated</a:t>
            </a:r>
          </a:p>
          <a:p>
            <a:pPr lvl="1">
              <a:lnSpc>
                <a:spcPct val="100000"/>
              </a:lnSpc>
              <a:spcBef>
                <a:spcPts val="0"/>
              </a:spcBef>
              <a:spcAft>
                <a:spcPts val="450"/>
              </a:spcAft>
              <a:defRPr/>
            </a:pPr>
            <a:r>
              <a:rPr lang="en-US" altLang="en-US" sz="2000" dirty="0">
                <a:latin typeface="+mn-lt"/>
              </a:rPr>
              <a:t>Well-supported scientific evidence</a:t>
            </a:r>
          </a:p>
          <a:p>
            <a:pPr>
              <a:lnSpc>
                <a:spcPct val="100000"/>
              </a:lnSpc>
              <a:spcBef>
                <a:spcPts val="0"/>
              </a:spcBef>
              <a:spcAft>
                <a:spcPts val="450"/>
              </a:spcAft>
              <a:defRPr/>
            </a:pPr>
            <a:r>
              <a:rPr lang="en-US" altLang="en-US" sz="2400" dirty="0">
                <a:latin typeface="+mn-lt"/>
              </a:rPr>
              <a:t>Recurrence rates no higher than those for other chronic illnesses</a:t>
            </a:r>
            <a:endParaRPr lang="en-US" sz="2400" dirty="0">
              <a:latin typeface="+mn-lt"/>
            </a:endParaRPr>
          </a:p>
          <a:p>
            <a:pPr>
              <a:lnSpc>
                <a:spcPct val="100000"/>
              </a:lnSpc>
              <a:spcBef>
                <a:spcPts val="0"/>
              </a:spcBef>
              <a:spcAft>
                <a:spcPts val="450"/>
              </a:spcAft>
            </a:pPr>
            <a:r>
              <a:rPr lang="en-US" sz="2400" dirty="0">
                <a:latin typeface="+mn-lt"/>
              </a:rPr>
              <a:t>Every $1 spent on treatment saves $7 in costs to society</a:t>
            </a:r>
          </a:p>
          <a:p>
            <a:pPr>
              <a:lnSpc>
                <a:spcPct val="100000"/>
              </a:lnSpc>
              <a:spcBef>
                <a:spcPts val="0"/>
              </a:spcBef>
              <a:spcAft>
                <a:spcPts val="450"/>
              </a:spcAft>
            </a:pPr>
            <a:r>
              <a:rPr lang="en-US" sz="2400" dirty="0">
                <a:latin typeface="+mn-lt"/>
              </a:rPr>
              <a:t>Lots of new research</a:t>
            </a:r>
            <a:endParaRPr lang="en-US" sz="2200" dirty="0">
              <a:latin typeface="+mn-lt"/>
            </a:endParaRPr>
          </a:p>
        </p:txBody>
      </p:sp>
      <p:pic>
        <p:nvPicPr>
          <p:cNvPr id="8196" name="Picture 4" descr="Image result for recovery memes"/>
          <p:cNvPicPr>
            <a:picLocks noChangeAspect="1" noChangeArrowheads="1"/>
          </p:cNvPicPr>
          <p:nvPr/>
        </p:nvPicPr>
        <p:blipFill rotWithShape="1">
          <a:blip r:embed="rId3">
            <a:extLst>
              <a:ext uri="{28A0092B-C50C-407E-A947-70E740481C1C}">
                <a14:useLocalDpi xmlns:a14="http://schemas.microsoft.com/office/drawing/2010/main" val="0"/>
              </a:ext>
            </a:extLst>
          </a:blip>
          <a:srcRect b="34617"/>
          <a:stretch/>
        </p:blipFill>
        <p:spPr bwMode="auto">
          <a:xfrm>
            <a:off x="5565601" y="2158606"/>
            <a:ext cx="3509489"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039484"/>
      </p:ext>
    </p:extLst>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911E2-F25E-4035-9C56-E6C94243D4A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EFB9EC6-1030-48A9-8412-9F4A4DC173E3}"/>
              </a:ext>
            </a:extLst>
          </p:cNvPr>
          <p:cNvSpPr>
            <a:spLocks noGrp="1"/>
          </p:cNvSpPr>
          <p:nvPr>
            <p:ph sz="quarter" idx="10"/>
          </p:nvPr>
        </p:nvSpPr>
        <p:spPr>
          <a:xfrm>
            <a:off x="400050" y="1371600"/>
            <a:ext cx="8286750" cy="5145314"/>
          </a:xfrm>
        </p:spPr>
        <p:txBody>
          <a:bodyPr>
            <a:normAutofit fontScale="70000" lnSpcReduction="20000"/>
          </a:bodyPr>
          <a:lstStyle/>
          <a:p>
            <a:r>
              <a:rPr lang="en-US" dirty="0"/>
              <a:t>Kratom has opioid-like effects, including a withdrawal syndrome (like the flu)</a:t>
            </a:r>
          </a:p>
          <a:p>
            <a:pPr lvl="1"/>
            <a:r>
              <a:rPr lang="en-US" dirty="0"/>
              <a:t>Kratom withdrawal and addiction can be treated with prescription medication (buprenorphine)</a:t>
            </a:r>
          </a:p>
          <a:p>
            <a:r>
              <a:rPr lang="en-US" dirty="0"/>
              <a:t>The rise in opioid overdose deaths is due to fentanyl mixed with heroin</a:t>
            </a:r>
          </a:p>
          <a:p>
            <a:r>
              <a:rPr lang="en-US" dirty="0"/>
              <a:t>Mindfulness helps resist cravings and disrupt automatic behaviors of using substances</a:t>
            </a:r>
          </a:p>
          <a:p>
            <a:r>
              <a:rPr lang="en-US" dirty="0"/>
              <a:t>Behavioral treatment for substance use disorder improves success, including smartphone apps to enhance compliance</a:t>
            </a:r>
          </a:p>
          <a:p>
            <a:r>
              <a:rPr lang="en-US" dirty="0"/>
              <a:t>Higher dose naloxone nasal spray rescue kits (8 mg instead of 4 mg) may be helpful due to increasing use of fentanyl</a:t>
            </a:r>
          </a:p>
          <a:p>
            <a:r>
              <a:rPr lang="en-US" altLang="en-US" dirty="0"/>
              <a:t>More research is necessary into GLP-1 agonists for treatment of SUD</a:t>
            </a:r>
          </a:p>
          <a:p>
            <a:r>
              <a:rPr lang="en-US" altLang="en-US" dirty="0"/>
              <a:t>Addiction is treatable and long-term recovery is possible</a:t>
            </a:r>
          </a:p>
        </p:txBody>
      </p:sp>
      <p:pic>
        <p:nvPicPr>
          <p:cNvPr id="4" name="Picture 3" descr="STR_TA_Logo.jpg">
            <a:extLst>
              <a:ext uri="{FF2B5EF4-FFF2-40B4-BE49-F238E27FC236}">
                <a16:creationId xmlns:a16="http://schemas.microsoft.com/office/drawing/2014/main" id="{49620388-B1FC-29BB-F480-0070502F55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51" t="8784" r="67033" b="8380"/>
          <a:stretch/>
        </p:blipFill>
        <p:spPr>
          <a:xfrm>
            <a:off x="457200" y="6259329"/>
            <a:ext cx="464308" cy="472642"/>
          </a:xfrm>
          <a:prstGeom prst="rect">
            <a:avLst/>
          </a:prstGeom>
        </p:spPr>
      </p:pic>
    </p:spTree>
    <p:extLst>
      <p:ext uri="{BB962C8B-B14F-4D97-AF65-F5344CB8AC3E}">
        <p14:creationId xmlns:p14="http://schemas.microsoft.com/office/powerpoint/2010/main" val="70126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9"/>
          <p:cNvSpPr txBox="1">
            <a:spLocks noGrp="1"/>
          </p:cNvSpPr>
          <p:nvPr>
            <p:ph type="title"/>
          </p:nvPr>
        </p:nvSpPr>
        <p:spPr>
          <a:xfrm>
            <a:off x="0" y="0"/>
            <a:ext cx="9144000" cy="1448485"/>
          </a:xfrm>
          <a:prstGeom prst="rect">
            <a:avLst/>
          </a:prstGeom>
          <a:solidFill>
            <a:schemeClr val="dk2"/>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100"/>
              <a:buFont typeface="Montserrat"/>
              <a:buNone/>
            </a:pPr>
            <a:r>
              <a:rPr lang="en-US"/>
              <a:t>ORN Evaluation Survey Link</a:t>
            </a:r>
            <a:endParaRPr/>
          </a:p>
        </p:txBody>
      </p:sp>
      <p:sp>
        <p:nvSpPr>
          <p:cNvPr id="110" name="Google Shape;110;p29"/>
          <p:cNvSpPr txBox="1">
            <a:spLocks noGrp="1"/>
          </p:cNvSpPr>
          <p:nvPr>
            <p:ph type="body" idx="1"/>
          </p:nvPr>
        </p:nvSpPr>
        <p:spPr>
          <a:xfrm>
            <a:off x="311426" y="1684534"/>
            <a:ext cx="8521147" cy="2609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2520"/>
              <a:buNone/>
            </a:pPr>
            <a:r>
              <a:rPr lang="en-US" sz="2000" dirty="0"/>
              <a:t>The grant that provided funding for this training requires that we request you to complete the brief survey linked below. Your feedback is important and provides support for this type of work to continue. Scan the QR Code to access the SAMHSA feedback survey.</a:t>
            </a:r>
          </a:p>
        </p:txBody>
      </p:sp>
      <p:sp>
        <p:nvSpPr>
          <p:cNvPr id="111" name="Google Shape;111;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54</a:t>
            </a:fld>
            <a:endParaRPr/>
          </a:p>
        </p:txBody>
      </p:sp>
      <p:sp>
        <p:nvSpPr>
          <p:cNvPr id="112" name="Google Shape;112;p29"/>
          <p:cNvSpPr txBox="1"/>
          <p:nvPr/>
        </p:nvSpPr>
        <p:spPr>
          <a:xfrm>
            <a:off x="457200" y="5663595"/>
            <a:ext cx="8521147" cy="260913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2"/>
              </a:buClr>
              <a:buSzPts val="2520"/>
              <a:buFont typeface="Noto Sans Symbols"/>
              <a:buNone/>
            </a:pPr>
            <a:r>
              <a:rPr lang="en-US" sz="1200" b="0" i="0" u="none" strike="noStrike" cap="none">
                <a:solidFill>
                  <a:schemeClr val="dk1"/>
                </a:solidFill>
                <a:latin typeface="Arial"/>
                <a:ea typeface="Arial"/>
                <a:cs typeface="Arial"/>
                <a:sym typeface="Arial"/>
              </a:rPr>
              <a:t>The survey will ask about your satisfaction with the training program you just completed as well as some basic demographic information. Your responses will help the Opioid Response Network improve the services they provide.</a:t>
            </a:r>
            <a:endParaRPr/>
          </a:p>
          <a:p>
            <a:pPr marL="0" marR="0" lvl="0" indent="0" algn="ctr" rtl="0">
              <a:lnSpc>
                <a:spcPct val="100000"/>
              </a:lnSpc>
              <a:spcBef>
                <a:spcPts val="0"/>
              </a:spcBef>
              <a:spcAft>
                <a:spcPts val="0"/>
              </a:spcAft>
              <a:buClr>
                <a:schemeClr val="accent2"/>
              </a:buClr>
              <a:buSzPts val="2520"/>
              <a:buFont typeface="Noto Sans Symbols"/>
              <a:buNone/>
            </a:pP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accent2"/>
              </a:buClr>
              <a:buSzPts val="2520"/>
              <a:buFont typeface="Noto Sans Symbols"/>
              <a:buNone/>
            </a:pPr>
            <a:r>
              <a:rPr lang="en-US" sz="1200" b="0" i="0" u="none" strike="noStrike" cap="none">
                <a:solidFill>
                  <a:schemeClr val="dk1"/>
                </a:solidFill>
                <a:latin typeface="Arial"/>
                <a:ea typeface="Arial"/>
                <a:cs typeface="Arial"/>
                <a:sym typeface="Arial"/>
              </a:rPr>
              <a:t>Thank you in advance for completing this survey!</a:t>
            </a:r>
            <a:endParaRPr/>
          </a:p>
        </p:txBody>
      </p:sp>
      <p:sp>
        <p:nvSpPr>
          <p:cNvPr id="113" name="Google Shape;113;p29"/>
          <p:cNvSpPr txBox="1"/>
          <p:nvPr/>
        </p:nvSpPr>
        <p:spPr>
          <a:xfrm>
            <a:off x="411225" y="5064412"/>
            <a:ext cx="8521200" cy="424800"/>
          </a:xfrm>
          <a:prstGeom prst="rect">
            <a:avLst/>
          </a:prstGeom>
          <a:noFill/>
          <a:ln>
            <a:noFill/>
          </a:ln>
        </p:spPr>
        <p:txBody>
          <a:bodyPr spcFirstLastPara="1" wrap="square" lIns="91425" tIns="45700" rIns="91425" bIns="45700" anchor="t" anchorCtr="0">
            <a:noAutofit/>
          </a:bodyPr>
          <a:lstStyle/>
          <a:p>
            <a:pPr lvl="0" algn="ctr">
              <a:buClr>
                <a:schemeClr val="accent2"/>
              </a:buClr>
              <a:buSzPts val="2520"/>
            </a:pPr>
            <a:r>
              <a:rPr lang="en-US" sz="1200" b="0" i="0" u="none" strike="noStrike" cap="none" dirty="0">
                <a:solidFill>
                  <a:schemeClr val="dk1"/>
                </a:solidFill>
                <a:latin typeface="Arial"/>
                <a:ea typeface="Arial"/>
                <a:cs typeface="Arial"/>
                <a:sym typeface="Arial"/>
              </a:rPr>
              <a:t>Link to Survey: </a:t>
            </a:r>
            <a:r>
              <a:rPr lang="en-US" dirty="0">
                <a:hlinkClick r:id="rId3"/>
              </a:rPr>
              <a:t>https://lanitek.com/P?s=518446</a:t>
            </a:r>
            <a:endParaRPr dirty="0"/>
          </a:p>
        </p:txBody>
      </p:sp>
      <p:pic>
        <p:nvPicPr>
          <p:cNvPr id="4" name="Graphic 3">
            <a:extLst>
              <a:ext uri="{FF2B5EF4-FFF2-40B4-BE49-F238E27FC236}">
                <a16:creationId xmlns:a16="http://schemas.microsoft.com/office/drawing/2014/main" id="{72E36A00-F167-7DD6-06F9-A305CD9FC72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860799" y="3256640"/>
            <a:ext cx="1422400" cy="14224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3047-374E-576C-78A1-716B44F5184C}"/>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034EAA4-0506-856B-63D3-8D0656DE38C4}"/>
              </a:ext>
            </a:extLst>
          </p:cNvPr>
          <p:cNvSpPr>
            <a:spLocks noGrp="1"/>
          </p:cNvSpPr>
          <p:nvPr>
            <p:ph idx="1"/>
          </p:nvPr>
        </p:nvSpPr>
        <p:spPr/>
        <p:txBody>
          <a:bodyPr>
            <a:normAutofit fontScale="55000" lnSpcReduction="20000"/>
          </a:bodyPr>
          <a:lstStyle/>
          <a:p>
            <a:pPr>
              <a:lnSpc>
                <a:spcPct val="120000"/>
              </a:lnSpc>
            </a:pPr>
            <a:r>
              <a:rPr lang="en-US" sz="2800" dirty="0" err="1"/>
              <a:t>Covvey</a:t>
            </a:r>
            <a:r>
              <a:rPr lang="en-US" sz="2800" dirty="0"/>
              <a:t> JR, Vogel SM, Peckham AM, et al: Prevalence and characteristics of self-reported kratom use in a representative US general population sample. </a:t>
            </a:r>
            <a:r>
              <a:rPr lang="en-US" sz="2800" i="1" dirty="0"/>
              <a:t>J Addictive Dis </a:t>
            </a:r>
            <a:r>
              <a:rPr lang="en-US" sz="2800" dirty="0"/>
              <a:t>2020;38(4</a:t>
            </a:r>
            <a:r>
              <a:rPr lang="en-US" sz="2800"/>
              <a:t>):506-513</a:t>
            </a:r>
            <a:endParaRPr lang="en-US" sz="2800" dirty="0"/>
          </a:p>
          <a:p>
            <a:pPr>
              <a:lnSpc>
                <a:spcPct val="120000"/>
              </a:lnSpc>
            </a:pPr>
            <a:r>
              <a:rPr lang="en-US" sz="2800" dirty="0"/>
              <a:t>Williams RS, </a:t>
            </a:r>
            <a:r>
              <a:rPr lang="en-US" sz="2800" dirty="0" err="1"/>
              <a:t>Nikitin</a:t>
            </a:r>
            <a:r>
              <a:rPr lang="en-US" sz="2800" dirty="0"/>
              <a:t> D: The internet market for kratom, an opioid alternative and variably legal recreational drug. </a:t>
            </a:r>
            <a:r>
              <a:rPr lang="en-US" sz="2800" i="1" dirty="0"/>
              <a:t>Int J Drug Policy </a:t>
            </a:r>
            <a:r>
              <a:rPr lang="en-US" sz="2800" dirty="0"/>
              <a:t>2020;78:102715</a:t>
            </a:r>
          </a:p>
          <a:p>
            <a:pPr>
              <a:lnSpc>
                <a:spcPct val="120000"/>
              </a:lnSpc>
            </a:pPr>
            <a:r>
              <a:rPr lang="en-US" dirty="0"/>
              <a:t>Weaver MF, Hopper JA, Gunderson EW: Designer Drugs 2015: Assessment and Management. </a:t>
            </a:r>
            <a:r>
              <a:rPr lang="en-US" i="1" dirty="0"/>
              <a:t>Addiction Science &amp; Clinical Practice </a:t>
            </a:r>
            <a:r>
              <a:rPr lang="en-US" dirty="0"/>
              <a:t>2015; 10:8</a:t>
            </a:r>
          </a:p>
          <a:p>
            <a:pPr>
              <a:lnSpc>
                <a:spcPct val="120000"/>
              </a:lnSpc>
            </a:pPr>
            <a:r>
              <a:rPr lang="en-US" dirty="0"/>
              <a:t>Love JS, et al: Opioid overdoses involving xylazine in emergency department patients: a multicenter study. </a:t>
            </a:r>
            <a:r>
              <a:rPr lang="en-US" i="1" dirty="0"/>
              <a:t>Clin Tox</a:t>
            </a:r>
            <a:r>
              <a:rPr lang="en-US" dirty="0"/>
              <a:t> 2023;61:173-180</a:t>
            </a:r>
            <a:endParaRPr lang="en-US" sz="2800" dirty="0"/>
          </a:p>
          <a:p>
            <a:pPr>
              <a:lnSpc>
                <a:spcPct val="120000"/>
              </a:lnSpc>
            </a:pPr>
            <a:r>
              <a:rPr lang="en-US" dirty="0"/>
              <a:t>Abdelal R, et al: Real-world study of multiple naloxone administration for opioid overdose reversal among bystanders. </a:t>
            </a:r>
            <a:r>
              <a:rPr lang="en-US" i="1" dirty="0"/>
              <a:t>Harm Reduction Journal </a:t>
            </a:r>
            <a:r>
              <a:rPr lang="en-US" dirty="0"/>
              <a:t>2022;19:49</a:t>
            </a:r>
          </a:p>
          <a:p>
            <a:pPr>
              <a:lnSpc>
                <a:spcPct val="120000"/>
              </a:lnSpc>
            </a:pPr>
            <a:r>
              <a:rPr lang="en-US" sz="2800" dirty="0"/>
              <a:t>Miller SC, et al: </a:t>
            </a:r>
            <a:r>
              <a:rPr lang="en-US" sz="2800" b="1" i="1" dirty="0"/>
              <a:t>Principles of Addiction Medicine</a:t>
            </a:r>
            <a:r>
              <a:rPr lang="en-US" sz="2800" dirty="0"/>
              <a:t>, 7</a:t>
            </a:r>
            <a:r>
              <a:rPr lang="en-US" sz="2800" baseline="30000" dirty="0"/>
              <a:t>th</a:t>
            </a:r>
            <a:r>
              <a:rPr lang="en-US" sz="2800" dirty="0"/>
              <a:t> Ed., Chevy Chase, MD: American Society of Addiction Medicine, Inc., 2024</a:t>
            </a:r>
          </a:p>
          <a:p>
            <a:pPr>
              <a:lnSpc>
                <a:spcPct val="120000"/>
              </a:lnSpc>
            </a:pPr>
            <a:r>
              <a:rPr lang="en-US" sz="2800" dirty="0"/>
              <a:t>Weaver MF: </a:t>
            </a:r>
            <a:r>
              <a:rPr lang="en-US" sz="2800" b="1" i="1" dirty="0"/>
              <a:t>Addiction Treatment</a:t>
            </a:r>
            <a:r>
              <a:rPr lang="en-US" sz="2800" dirty="0"/>
              <a:t>. Newburyport, MA: </a:t>
            </a:r>
            <a:r>
              <a:rPr lang="en-US" sz="2800" dirty="0" err="1"/>
              <a:t>Carlat</a:t>
            </a:r>
            <a:r>
              <a:rPr lang="en-US" sz="2800" dirty="0"/>
              <a:t> Publishing, 2017</a:t>
            </a:r>
          </a:p>
          <a:p>
            <a:endParaRPr lang="en-US" dirty="0"/>
          </a:p>
        </p:txBody>
      </p:sp>
      <p:sp>
        <p:nvSpPr>
          <p:cNvPr id="4" name="Slide Number Placeholder 3">
            <a:extLst>
              <a:ext uri="{FF2B5EF4-FFF2-40B4-BE49-F238E27FC236}">
                <a16:creationId xmlns:a16="http://schemas.microsoft.com/office/drawing/2014/main" id="{B9B0547D-F874-D454-8585-068889267E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271A09D-B238-CC49-8083-E93D66A072E7}" type="slidenum">
              <a:rPr kumimoji="0" lang="en-US" sz="1200" b="0" i="0" u="none" strike="noStrike" kern="1200" cap="none" spc="0" normalizeH="0" baseline="0" noProof="0" smtClean="0">
                <a:ln>
                  <a:noFill/>
                </a:ln>
                <a:solidFill>
                  <a:prstClr val="black">
                    <a:tint val="75000"/>
                  </a:prstClr>
                </a:solidFill>
                <a:effectLst/>
                <a:uLnTx/>
                <a:uFillTx/>
                <a:latin typeface="Montserrat"/>
                <a:ea typeface="+mn-ea"/>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Montserrat"/>
              <a:ea typeface="+mn-ea"/>
            </a:endParaRPr>
          </a:p>
        </p:txBody>
      </p:sp>
    </p:spTree>
    <p:extLst>
      <p:ext uri="{BB962C8B-B14F-4D97-AF65-F5344CB8AC3E}">
        <p14:creationId xmlns:p14="http://schemas.microsoft.com/office/powerpoint/2010/main" val="21140867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1" y="0"/>
            <a:ext cx="9143999" cy="1048768"/>
          </a:xfrm>
        </p:spPr>
        <p:txBody>
          <a:bodyPr/>
          <a:lstStyle/>
          <a:p>
            <a:pPr eaLnBrk="1" hangingPunct="1">
              <a:defRPr/>
            </a:pPr>
            <a:r>
              <a:rPr lang="en-US" sz="4050" dirty="0"/>
              <a:t>Questions?</a:t>
            </a:r>
          </a:p>
        </p:txBody>
      </p:sp>
      <p:pic>
        <p:nvPicPr>
          <p:cNvPr id="61443" name="Picture 3" descr="j0240357"/>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3426634" y="2120061"/>
            <a:ext cx="2646362" cy="3446463"/>
          </a:xfrm>
        </p:spPr>
      </p:pic>
    </p:spTree>
    <p:extLst>
      <p:ext uri="{BB962C8B-B14F-4D97-AF65-F5344CB8AC3E}">
        <p14:creationId xmlns:p14="http://schemas.microsoft.com/office/powerpoint/2010/main" val="274480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7FEAAB-A246-4FB3-AEE4-862017E99855}"/>
              </a:ext>
            </a:extLst>
          </p:cNvPr>
          <p:cNvSpPr>
            <a:spLocks noGrp="1"/>
          </p:cNvSpPr>
          <p:nvPr>
            <p:ph sz="half" idx="1"/>
          </p:nvPr>
        </p:nvSpPr>
        <p:spPr>
          <a:xfrm>
            <a:off x="1804397" y="2226469"/>
            <a:ext cx="6710951" cy="3263504"/>
          </a:xfrm>
        </p:spPr>
        <p:txBody>
          <a:bodyPr>
            <a:normAutofit/>
          </a:bodyPr>
          <a:lstStyle/>
          <a:p>
            <a:pPr marL="0" indent="0">
              <a:lnSpc>
                <a:spcPct val="80000"/>
              </a:lnSpc>
              <a:spcBef>
                <a:spcPts val="450"/>
              </a:spcBef>
              <a:buNone/>
            </a:pPr>
            <a:endParaRPr lang="en-US" dirty="0"/>
          </a:p>
          <a:p>
            <a:pPr marL="0" indent="0">
              <a:lnSpc>
                <a:spcPct val="80000"/>
              </a:lnSpc>
              <a:spcBef>
                <a:spcPts val="450"/>
              </a:spcBef>
              <a:buNone/>
            </a:pPr>
            <a:r>
              <a:rPr lang="en-US" dirty="0"/>
              <a:t>This event received no commercial support.</a:t>
            </a:r>
          </a:p>
          <a:p>
            <a:pPr marL="0" indent="0">
              <a:lnSpc>
                <a:spcPct val="80000"/>
              </a:lnSpc>
              <a:spcBef>
                <a:spcPts val="450"/>
              </a:spcBef>
              <a:buNone/>
            </a:pPr>
            <a:endParaRPr lang="en-US" dirty="0"/>
          </a:p>
          <a:p>
            <a:pPr marL="0" indent="0">
              <a:lnSpc>
                <a:spcPct val="80000"/>
              </a:lnSpc>
              <a:spcBef>
                <a:spcPts val="450"/>
              </a:spcBef>
              <a:buNone/>
            </a:pPr>
            <a:r>
              <a:rPr lang="en-US" dirty="0"/>
              <a:t>Michael Weaver has received research funding from Novo Nordisk and Eli Lilly.</a:t>
            </a:r>
          </a:p>
          <a:p>
            <a:pPr marL="0" indent="0">
              <a:lnSpc>
                <a:spcPct val="80000"/>
              </a:lnSpc>
              <a:spcBef>
                <a:spcPts val="450"/>
              </a:spcBef>
              <a:buNone/>
            </a:pPr>
            <a:r>
              <a:rPr lang="en-US" dirty="0"/>
              <a:t>All financial relationships listed have been mitigated. No other speakers or planning committee members for this educational activity have financial relationships to disclose.</a:t>
            </a:r>
          </a:p>
          <a:p>
            <a:pPr marL="0" indent="0">
              <a:lnSpc>
                <a:spcPct val="80000"/>
              </a:lnSpc>
              <a:spcBef>
                <a:spcPts val="450"/>
              </a:spcBef>
              <a:buNone/>
            </a:pPr>
            <a:endParaRPr lang="en-US" dirty="0"/>
          </a:p>
        </p:txBody>
      </p:sp>
      <p:sp>
        <p:nvSpPr>
          <p:cNvPr id="4" name="Title 3">
            <a:extLst>
              <a:ext uri="{FF2B5EF4-FFF2-40B4-BE49-F238E27FC236}">
                <a16:creationId xmlns:a16="http://schemas.microsoft.com/office/drawing/2014/main" id="{0CBF4DBC-4652-4A9F-93E4-5878D0D53EF9}"/>
              </a:ext>
            </a:extLst>
          </p:cNvPr>
          <p:cNvSpPr>
            <a:spLocks noGrp="1"/>
          </p:cNvSpPr>
          <p:nvPr>
            <p:ph type="title"/>
          </p:nvPr>
        </p:nvSpPr>
        <p:spPr/>
        <p:txBody>
          <a:bodyPr>
            <a:normAutofit/>
          </a:bodyPr>
          <a:lstStyle/>
          <a:p>
            <a:r>
              <a:rPr lang="en-US" dirty="0"/>
              <a:t>Commercial Support &amp;</a:t>
            </a:r>
            <a:br>
              <a:rPr lang="en-US" dirty="0"/>
            </a:br>
            <a:r>
              <a:rPr lang="en-US" dirty="0"/>
              <a:t>Disclosure of Conflict of Interest</a:t>
            </a:r>
          </a:p>
        </p:txBody>
      </p:sp>
    </p:spTree>
    <p:extLst>
      <p:ext uri="{BB962C8B-B14F-4D97-AF65-F5344CB8AC3E}">
        <p14:creationId xmlns:p14="http://schemas.microsoft.com/office/powerpoint/2010/main" val="3587677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913F7F6-D232-49F4-801E-308499AB85C4}"/>
              </a:ext>
            </a:extLst>
          </p:cNvPr>
          <p:cNvSpPr>
            <a:spLocks noGrp="1"/>
          </p:cNvSpPr>
          <p:nvPr>
            <p:ph sz="half" idx="1"/>
          </p:nvPr>
        </p:nvSpPr>
        <p:spPr>
          <a:xfrm>
            <a:off x="1804397" y="2226469"/>
            <a:ext cx="6710951" cy="3774281"/>
          </a:xfrm>
        </p:spPr>
        <p:txBody>
          <a:bodyPr>
            <a:noAutofit/>
          </a:bodyPr>
          <a:lstStyle/>
          <a:p>
            <a:pPr marL="0" indent="0">
              <a:lnSpc>
                <a:spcPct val="80000"/>
              </a:lnSpc>
              <a:spcBef>
                <a:spcPts val="450"/>
              </a:spcBef>
              <a:buNone/>
            </a:pPr>
            <a:endParaRPr lang="en-US" dirty="0"/>
          </a:p>
          <a:p>
            <a:pPr marL="0" indent="0">
              <a:lnSpc>
                <a:spcPct val="80000"/>
              </a:lnSpc>
              <a:spcBef>
                <a:spcPts val="450"/>
              </a:spcBef>
              <a:buNone/>
            </a:pPr>
            <a:r>
              <a:rPr lang="en-US" dirty="0"/>
              <a:t>Accredited status does not imply endorsement of any commercial products or services by the Texas Department of State Health Services, Texas Medical Association, or American Nurses Credentialing Center.</a:t>
            </a:r>
          </a:p>
          <a:p>
            <a:pPr marL="0" indent="0">
              <a:lnSpc>
                <a:spcPct val="80000"/>
              </a:lnSpc>
              <a:spcBef>
                <a:spcPts val="450"/>
              </a:spcBef>
              <a:buNone/>
            </a:pPr>
            <a:endParaRPr lang="en-US" dirty="0"/>
          </a:p>
          <a:p>
            <a:pPr marL="0" indent="0">
              <a:lnSpc>
                <a:spcPct val="80000"/>
              </a:lnSpc>
              <a:spcBef>
                <a:spcPts val="450"/>
              </a:spcBef>
              <a:buNone/>
            </a:pPr>
            <a:r>
              <a:rPr lang="en-US" dirty="0"/>
              <a:t>The speakers did not disclose the use of products for a purpose other than what it had been approved for by the Food and Drug Administration.</a:t>
            </a:r>
          </a:p>
          <a:p>
            <a:pPr marL="0" indent="0">
              <a:lnSpc>
                <a:spcPct val="80000"/>
              </a:lnSpc>
              <a:spcBef>
                <a:spcPts val="450"/>
              </a:spcBef>
              <a:buNone/>
            </a:pPr>
            <a:endParaRPr lang="en-US" dirty="0"/>
          </a:p>
          <a:p>
            <a:pPr marL="0" indent="0">
              <a:lnSpc>
                <a:spcPct val="80000"/>
              </a:lnSpc>
              <a:spcBef>
                <a:spcPts val="450"/>
              </a:spcBef>
              <a:buNone/>
            </a:pPr>
            <a:endParaRPr lang="en-US" dirty="0"/>
          </a:p>
        </p:txBody>
      </p:sp>
      <p:sp>
        <p:nvSpPr>
          <p:cNvPr id="4" name="Title 3">
            <a:extLst>
              <a:ext uri="{FF2B5EF4-FFF2-40B4-BE49-F238E27FC236}">
                <a16:creationId xmlns:a16="http://schemas.microsoft.com/office/drawing/2014/main" id="{931782AD-DB88-4F72-A4EB-E45B3878425A}"/>
              </a:ext>
            </a:extLst>
          </p:cNvPr>
          <p:cNvSpPr>
            <a:spLocks noGrp="1"/>
          </p:cNvSpPr>
          <p:nvPr>
            <p:ph type="title"/>
          </p:nvPr>
        </p:nvSpPr>
        <p:spPr/>
        <p:txBody>
          <a:bodyPr/>
          <a:lstStyle/>
          <a:p>
            <a:r>
              <a:rPr lang="en-US" dirty="0"/>
              <a:t>Non-Endorsement Statement &amp;</a:t>
            </a:r>
            <a:br>
              <a:rPr lang="en-US" dirty="0"/>
            </a:br>
            <a:r>
              <a:rPr lang="en-US" dirty="0"/>
              <a:t>Off Label Use</a:t>
            </a:r>
          </a:p>
        </p:txBody>
      </p:sp>
    </p:spTree>
    <p:extLst>
      <p:ext uri="{BB962C8B-B14F-4D97-AF65-F5344CB8AC3E}">
        <p14:creationId xmlns:p14="http://schemas.microsoft.com/office/powerpoint/2010/main" val="4062880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26C37C6-96CD-FA68-77E3-92852799D3B0}"/>
            </a:ext>
          </a:extLst>
        </p:cNvPr>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0A4C83DE-54A1-DC05-1352-CA6D6F3EB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92014"/>
            <a:ext cx="9144000" cy="3202169"/>
          </a:xfrm>
          <a:prstGeom prst="rect">
            <a:avLst/>
          </a:prstGeom>
        </p:spPr>
      </p:pic>
      <p:sp>
        <p:nvSpPr>
          <p:cNvPr id="9" name="Rectangle 8">
            <a:extLst>
              <a:ext uri="{FF2B5EF4-FFF2-40B4-BE49-F238E27FC236}">
                <a16:creationId xmlns:a16="http://schemas.microsoft.com/office/drawing/2014/main" id="{E1818BFA-BD24-EAC4-F929-0545D0088EF2}"/>
              </a:ext>
            </a:extLst>
          </p:cNvPr>
          <p:cNvSpPr/>
          <p:nvPr/>
        </p:nvSpPr>
        <p:spPr>
          <a:xfrm>
            <a:off x="4463415" y="3514725"/>
            <a:ext cx="1091565" cy="542925"/>
          </a:xfrm>
          <a:prstGeom prst="rect">
            <a:avLst/>
          </a:prstGeom>
          <a:solidFill>
            <a:srgbClr val="97A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descr="A logo with a star and text&#10;&#10;Description automatically generated">
            <a:extLst>
              <a:ext uri="{FF2B5EF4-FFF2-40B4-BE49-F238E27FC236}">
                <a16:creationId xmlns:a16="http://schemas.microsoft.com/office/drawing/2014/main" id="{1C79840C-C541-B248-86AA-784F10F1C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10" y="1101490"/>
            <a:ext cx="2035277" cy="1089098"/>
          </a:xfrm>
          <a:prstGeom prst="rect">
            <a:avLst/>
          </a:prstGeom>
        </p:spPr>
      </p:pic>
      <p:sp>
        <p:nvSpPr>
          <p:cNvPr id="12" name="Rectangle: Rounded Corners 11">
            <a:extLst>
              <a:ext uri="{FF2B5EF4-FFF2-40B4-BE49-F238E27FC236}">
                <a16:creationId xmlns:a16="http://schemas.microsoft.com/office/drawing/2014/main" id="{2F344CF1-524E-0CD6-3AA7-1736246F90D8}"/>
              </a:ext>
            </a:extLst>
          </p:cNvPr>
          <p:cNvSpPr/>
          <p:nvPr/>
        </p:nvSpPr>
        <p:spPr>
          <a:xfrm>
            <a:off x="2539093" y="1779815"/>
            <a:ext cx="6604907" cy="2043630"/>
          </a:xfrm>
          <a:prstGeom prst="roundRect">
            <a:avLst/>
          </a:prstGeom>
          <a:solidFill>
            <a:srgbClr val="165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Title 1">
            <a:extLst>
              <a:ext uri="{FF2B5EF4-FFF2-40B4-BE49-F238E27FC236}">
                <a16:creationId xmlns:a16="http://schemas.microsoft.com/office/drawing/2014/main" id="{2BBD7BE4-BF6A-CE02-6E92-1E63B910985D}"/>
              </a:ext>
            </a:extLst>
          </p:cNvPr>
          <p:cNvSpPr>
            <a:spLocks noGrp="1"/>
          </p:cNvSpPr>
          <p:nvPr>
            <p:ph type="title"/>
          </p:nvPr>
        </p:nvSpPr>
        <p:spPr>
          <a:xfrm>
            <a:off x="2830919" y="2190589"/>
            <a:ext cx="6137334" cy="994172"/>
          </a:xfrm>
        </p:spPr>
        <p:txBody>
          <a:bodyPr>
            <a:noAutofit/>
          </a:bodyPr>
          <a:lstStyle/>
          <a:p>
            <a:br>
              <a:rPr lang="en-US" sz="2100" b="1" dirty="0">
                <a:solidFill>
                  <a:schemeClr val="bg1"/>
                </a:solidFill>
                <a:latin typeface="+mn-lt"/>
              </a:rPr>
            </a:br>
            <a:r>
              <a:rPr lang="en-US" sz="2100" b="1" dirty="0">
                <a:solidFill>
                  <a:schemeClr val="bg1"/>
                </a:solidFill>
                <a:latin typeface="Aptos" panose="020B0004020202020204" pitchFamily="34" charset="0"/>
              </a:rPr>
              <a:t>Who are we? </a:t>
            </a:r>
            <a:r>
              <a:rPr lang="en-US" sz="2100" dirty="0">
                <a:solidFill>
                  <a:schemeClr val="bg1"/>
                </a:solidFill>
                <a:latin typeface="Aptos" panose="020B0004020202020204" pitchFamily="34" charset="0"/>
              </a:rPr>
              <a:t>The SAMHSA-funded </a:t>
            </a:r>
            <a:r>
              <a:rPr lang="en-US" sz="2100" i="1" dirty="0">
                <a:solidFill>
                  <a:schemeClr val="bg1"/>
                </a:solidFill>
                <a:latin typeface="Aptos" panose="020B0004020202020204" pitchFamily="34" charset="0"/>
              </a:rPr>
              <a:t>Opioid Response Network (ORN) </a:t>
            </a:r>
            <a:r>
              <a:rPr lang="en-US" sz="2100" dirty="0">
                <a:solidFill>
                  <a:schemeClr val="bg1"/>
                </a:solidFill>
                <a:latin typeface="Aptos" panose="020B0004020202020204" pitchFamily="34" charset="0"/>
              </a:rPr>
              <a:t>is led by the American Academy of Addiction Psychiatry and a large coalition of 50 national professional organizations. </a:t>
            </a:r>
          </a:p>
        </p:txBody>
      </p:sp>
      <p:sp>
        <p:nvSpPr>
          <p:cNvPr id="3" name="Google Shape;70;p2">
            <a:extLst>
              <a:ext uri="{FF2B5EF4-FFF2-40B4-BE49-F238E27FC236}">
                <a16:creationId xmlns:a16="http://schemas.microsoft.com/office/drawing/2014/main" id="{C360979A-2727-C412-DF2C-BCFC5344678B}"/>
              </a:ext>
            </a:extLst>
          </p:cNvPr>
          <p:cNvSpPr txBox="1"/>
          <p:nvPr/>
        </p:nvSpPr>
        <p:spPr>
          <a:xfrm>
            <a:off x="-1" y="6094183"/>
            <a:ext cx="9143999" cy="763817"/>
          </a:xfrm>
          <a:prstGeom prst="rect">
            <a:avLst/>
          </a:prstGeom>
          <a:solidFill>
            <a:srgbClr val="C7D8EB"/>
          </a:solidFill>
          <a:ln cap="flat">
            <a:noFill/>
          </a:ln>
        </p:spPr>
        <p:txBody>
          <a:bodyPr vert="horz" wrap="square" lIns="182870" tIns="0" rIns="182870" bIns="45701" anchor="ctr" anchorCtr="1"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1" u="none" strike="noStrike" kern="0" cap="none" spc="0" baseline="0" dirty="0">
                <a:solidFill>
                  <a:srgbClr val="000000"/>
                </a:solidFill>
                <a:uFillTx/>
                <a:latin typeface="Arial"/>
                <a:ea typeface="Arial"/>
                <a:cs typeface="Arial"/>
              </a:rPr>
              <a:t>Funding for this initiative was made possible (in part) by grant no. 1H79TI088037 from SAMHSA. The views expressed in written conference materials or publications and by speakers and moderators do not necessarily reflect the official policies of the Department of Health and Human Services; nor does mention of trade names, commercial practices, or organizations imply endorsement by the U.S. Government.</a:t>
            </a:r>
          </a:p>
        </p:txBody>
      </p:sp>
    </p:spTree>
    <p:extLst>
      <p:ext uri="{BB962C8B-B14F-4D97-AF65-F5344CB8AC3E}">
        <p14:creationId xmlns:p14="http://schemas.microsoft.com/office/powerpoint/2010/main" val="3624514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4501C136-EB7E-BFBE-B824-291738BF33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9CAE0E-9DAC-9B4A-46A6-5582980CBEE7}"/>
              </a:ext>
            </a:extLst>
          </p:cNvPr>
          <p:cNvSpPr>
            <a:spLocks noGrp="1"/>
          </p:cNvSpPr>
          <p:nvPr>
            <p:ph idx="1"/>
          </p:nvPr>
        </p:nvSpPr>
        <p:spPr>
          <a:xfrm>
            <a:off x="4318728" y="3559628"/>
            <a:ext cx="4551189" cy="3298372"/>
          </a:xfrm>
        </p:spPr>
        <p:txBody>
          <a:bodyPr>
            <a:normAutofit/>
          </a:bodyPr>
          <a:lstStyle/>
          <a:p>
            <a:pPr marL="0" indent="0" algn="just">
              <a:lnSpc>
                <a:spcPct val="110000"/>
              </a:lnSpc>
              <a:buNone/>
            </a:pPr>
            <a:r>
              <a:rPr lang="en-US" sz="2000" i="1" dirty="0">
                <a:latin typeface="Aptos" panose="020B0004020202020204" pitchFamily="34" charset="0"/>
              </a:rPr>
              <a:t>ORN </a:t>
            </a:r>
            <a:r>
              <a:rPr lang="en-US" sz="2000" dirty="0">
                <a:latin typeface="Aptos" panose="020B0004020202020204" pitchFamily="34" charset="0"/>
              </a:rPr>
              <a:t>provides evidence-based training and education (known as technical assistance or TA) in the</a:t>
            </a:r>
            <a:r>
              <a:rPr lang="en-US" sz="2000" b="1" dirty="0">
                <a:latin typeface="Aptos" panose="020B0004020202020204" pitchFamily="34" charset="0"/>
              </a:rPr>
              <a:t> prevention, treatment and recovery of opioid and stimulant use disorders</a:t>
            </a:r>
            <a:r>
              <a:rPr lang="en-US" sz="2000" dirty="0">
                <a:latin typeface="Aptos" panose="020B0004020202020204" pitchFamily="34" charset="0"/>
              </a:rPr>
              <a:t>, and other co-occurring substance and psychiatric disorders, </a:t>
            </a:r>
            <a:r>
              <a:rPr lang="en-US" sz="2000" u="sng" dirty="0">
                <a:latin typeface="Aptos" panose="020B0004020202020204" pitchFamily="34" charset="0"/>
              </a:rPr>
              <a:t>all at no cost. </a:t>
            </a:r>
          </a:p>
        </p:txBody>
      </p:sp>
      <p:pic>
        <p:nvPicPr>
          <p:cNvPr id="12" name="Picture 11" descr="A person in a hat talking to someone&#10;&#10;Description automatically generated">
            <a:extLst>
              <a:ext uri="{FF2B5EF4-FFF2-40B4-BE49-F238E27FC236}">
                <a16:creationId xmlns:a16="http://schemas.microsoft.com/office/drawing/2014/main" id="{6B1E95AE-810D-68CE-A7EE-B17D0D4A7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7187"/>
            <a:ext cx="4070062" cy="2820451"/>
          </a:xfrm>
          <a:prstGeom prst="rect">
            <a:avLst/>
          </a:prstGeom>
        </p:spPr>
      </p:pic>
      <p:pic>
        <p:nvPicPr>
          <p:cNvPr id="5" name="Picture 4" descr="A logo with a star and text&#10;&#10;Description automatically generated">
            <a:extLst>
              <a:ext uri="{FF2B5EF4-FFF2-40B4-BE49-F238E27FC236}">
                <a16:creationId xmlns:a16="http://schemas.microsoft.com/office/drawing/2014/main" id="{FE70BAFF-F98F-0849-775B-43D3FD446F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10" y="1101490"/>
            <a:ext cx="2035277" cy="1089098"/>
          </a:xfrm>
          <a:prstGeom prst="rect">
            <a:avLst/>
          </a:prstGeom>
        </p:spPr>
      </p:pic>
      <p:sp>
        <p:nvSpPr>
          <p:cNvPr id="9" name="TextBox 8">
            <a:extLst>
              <a:ext uri="{FF2B5EF4-FFF2-40B4-BE49-F238E27FC236}">
                <a16:creationId xmlns:a16="http://schemas.microsoft.com/office/drawing/2014/main" id="{60559470-C446-B554-5577-EDF27355BC5E}"/>
              </a:ext>
            </a:extLst>
          </p:cNvPr>
          <p:cNvSpPr txBox="1"/>
          <p:nvPr/>
        </p:nvSpPr>
        <p:spPr>
          <a:xfrm>
            <a:off x="4210423" y="1005648"/>
            <a:ext cx="4427034" cy="2369880"/>
          </a:xfrm>
          <a:prstGeom prst="rect">
            <a:avLst/>
          </a:prstGeom>
          <a:noFill/>
        </p:spPr>
        <p:txBody>
          <a:bodyPr wrap="square" rtlCol="0">
            <a:spAutoFit/>
          </a:bodyPr>
          <a:lstStyle/>
          <a:p>
            <a:pPr algn="ctr"/>
            <a:r>
              <a:rPr kumimoji="0" lang="en-US" sz="3700" b="1" i="0" u="none" strike="noStrike" kern="0" cap="none" spc="0" normalizeH="0" baseline="0" noProof="0" dirty="0">
                <a:ln>
                  <a:noFill/>
                </a:ln>
                <a:effectLst/>
                <a:uLnTx/>
                <a:uFillTx/>
                <a:latin typeface="Aptos" panose="020B0004020202020204" pitchFamily="34" charset="0"/>
              </a:rPr>
              <a:t>ORN is Your Free Resource for Education and Training</a:t>
            </a:r>
            <a:endParaRPr lang="en-US" dirty="0"/>
          </a:p>
        </p:txBody>
      </p:sp>
    </p:spTree>
    <p:extLst>
      <p:ext uri="{BB962C8B-B14F-4D97-AF65-F5344CB8AC3E}">
        <p14:creationId xmlns:p14="http://schemas.microsoft.com/office/powerpoint/2010/main" val="3317068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2">
      <a:dk1>
        <a:srgbClr val="000000"/>
      </a:dk1>
      <a:lt1>
        <a:srgbClr val="FFFFFF"/>
      </a:lt1>
      <a:dk2>
        <a:srgbClr val="165C7D"/>
      </a:dk2>
      <a:lt2>
        <a:srgbClr val="EEECE1"/>
      </a:lt2>
      <a:accent1>
        <a:srgbClr val="234264"/>
      </a:accent1>
      <a:accent2>
        <a:srgbClr val="A13F1D"/>
      </a:accent2>
      <a:accent3>
        <a:srgbClr val="34672C"/>
      </a:accent3>
      <a:accent4>
        <a:srgbClr val="C19421"/>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3.xml><?xml version="1.0" encoding="utf-8"?>
<a:theme xmlns:a="http://schemas.openxmlformats.org/drawingml/2006/main" name="DSHS Slide Theme">
  <a:themeElements>
    <a:clrScheme name="DSHS">
      <a:dk1>
        <a:srgbClr val="000000"/>
      </a:dk1>
      <a:lt1>
        <a:sysClr val="window" lastClr="FFFFFF"/>
      </a:lt1>
      <a:dk2>
        <a:srgbClr val="44546A"/>
      </a:dk2>
      <a:lt2>
        <a:srgbClr val="E7E6E6"/>
      </a:lt2>
      <a:accent1>
        <a:srgbClr val="003087"/>
      </a:accent1>
      <a:accent2>
        <a:srgbClr val="C00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683E1146-0F7A-4BF5-8A2F-3CF7ECB0942A}"/>
    </a:ext>
  </a:extLst>
</a:theme>
</file>

<file path=ppt/theme/theme4.xml><?xml version="1.0" encoding="utf-8"?>
<a:theme xmlns:a="http://schemas.openxmlformats.org/drawingml/2006/main" name="DSHS Slide Layout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HS-Powerpoint-Template.potx" id="{6FC93773-1777-49B8-B085-21A8058814C0}" vid="{4124A9E9-EF70-4508-B786-ECE044002AD0}"/>
    </a:ext>
  </a:ext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xternalShareFolder xmlns="574319f6-8ebc-42b2-994d-9b39429b10ea">false</ExternalShareFolder>
    <lcf76f155ced4ddcb4097134ff3c332f xmlns="574319f6-8ebc-42b2-994d-9b39429b10ea">
      <Terms xmlns="http://schemas.microsoft.com/office/infopath/2007/PartnerControls"/>
    </lcf76f155ced4ddcb4097134ff3c332f>
    <TaxCatchAll xmlns="d581307d-76b2-4494-b4aa-c6c1797903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090E00909C03479F6A35BD1E0F521B" ma:contentTypeVersion="12" ma:contentTypeDescription="Create a new document." ma:contentTypeScope="" ma:versionID="2a4d6e2022f304e4c5edc3ff21edc070">
  <xsd:schema xmlns:xsd="http://www.w3.org/2001/XMLSchema" xmlns:xs="http://www.w3.org/2001/XMLSchema" xmlns:p="http://schemas.microsoft.com/office/2006/metadata/properties" xmlns:ns2="574319f6-8ebc-42b2-994d-9b39429b10ea" xmlns:ns3="d581307d-76b2-4494-b4aa-c6c1797903cf" targetNamespace="http://schemas.microsoft.com/office/2006/metadata/properties" ma:root="true" ma:fieldsID="2c43a1cf3d7c0e085164810b00750f0a" ns2:_="" ns3:_="">
    <xsd:import namespace="574319f6-8ebc-42b2-994d-9b39429b10ea"/>
    <xsd:import namespace="d581307d-76b2-4494-b4aa-c6c1797903c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ExternalShareFolder"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4319f6-8ebc-42b2-994d-9b39429b10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ExternalShareFolder" ma:index="12" nillable="true" ma:displayName="External Share Folder" ma:default="0" ma:format="Dropdown" ma:internalName="ExternalShareFolder">
      <xsd:simpleType>
        <xsd:restriction base="dms:Boolea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7aae3ed-a908-48ec-b04f-d98e74cf630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81307d-76b2-4494-b4aa-c6c1797903c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b5f7732-5e05-4bb2-8329-06f2c4cee33e}" ma:internalName="TaxCatchAll" ma:showField="CatchAllData" ma:web="d581307d-76b2-4494-b4aa-c6c1797903c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DCBD02-95AB-4C8D-91C9-9FE5D02237FB}">
  <ds:schemaRefs>
    <ds:schemaRef ds:uri="http://purl.org/dc/elements/1.1/"/>
    <ds:schemaRef ds:uri="http://schemas.microsoft.com/office/2006/documentManagement/types"/>
    <ds:schemaRef ds:uri="http://purl.org/dc/dcmitype/"/>
    <ds:schemaRef ds:uri="574319f6-8ebc-42b2-994d-9b39429b10ea"/>
    <ds:schemaRef ds:uri="http://purl.org/dc/terms/"/>
    <ds:schemaRef ds:uri="http://www.w3.org/XML/1998/namespace"/>
    <ds:schemaRef ds:uri="http://schemas.microsoft.com/office/infopath/2007/PartnerControls"/>
    <ds:schemaRef ds:uri="http://schemas.openxmlformats.org/package/2006/metadata/core-properties"/>
    <ds:schemaRef ds:uri="d581307d-76b2-4494-b4aa-c6c1797903cf"/>
    <ds:schemaRef ds:uri="http://schemas.microsoft.com/office/2006/metadata/properties"/>
  </ds:schemaRefs>
</ds:datastoreItem>
</file>

<file path=customXml/itemProps2.xml><?xml version="1.0" encoding="utf-8"?>
<ds:datastoreItem xmlns:ds="http://schemas.openxmlformats.org/officeDocument/2006/customXml" ds:itemID="{76C02A10-72B4-4614-9241-5D0023EB911D}">
  <ds:schemaRefs>
    <ds:schemaRef ds:uri="http://schemas.microsoft.com/sharepoint/v3/contenttype/forms"/>
  </ds:schemaRefs>
</ds:datastoreItem>
</file>

<file path=customXml/itemProps3.xml><?xml version="1.0" encoding="utf-8"?>
<ds:datastoreItem xmlns:ds="http://schemas.openxmlformats.org/officeDocument/2006/customXml" ds:itemID="{6A31F2C1-2280-4392-BFAE-A72B9490E6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4319f6-8ebc-42b2-994d-9b39429b10ea"/>
    <ds:schemaRef ds:uri="d581307d-76b2-4494-b4aa-c6c1797903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422</TotalTime>
  <Words>3379</Words>
  <Application>Microsoft Office PowerPoint</Application>
  <PresentationFormat>On-screen Show (4:3)</PresentationFormat>
  <Paragraphs>536</Paragraphs>
  <Slides>56</Slides>
  <Notes>23</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56</vt:i4>
      </vt:variant>
    </vt:vector>
  </HeadingPairs>
  <TitlesOfParts>
    <vt:vector size="71" baseType="lpstr">
      <vt:lpstr>Aptos</vt:lpstr>
      <vt:lpstr>Arial</vt:lpstr>
      <vt:lpstr>Calibri</vt:lpstr>
      <vt:lpstr>Helvetica</vt:lpstr>
      <vt:lpstr>Montserrat</vt:lpstr>
      <vt:lpstr>Montserrat ExtraBold</vt:lpstr>
      <vt:lpstr>Noto Sans Symbols</vt:lpstr>
      <vt:lpstr>Open Sans</vt:lpstr>
      <vt:lpstr>Symbol</vt:lpstr>
      <vt:lpstr>Verdana</vt:lpstr>
      <vt:lpstr>Wingdings</vt:lpstr>
      <vt:lpstr>Office Theme</vt:lpstr>
      <vt:lpstr>2022_CCO_Template</vt:lpstr>
      <vt:lpstr>DSHS Slide Theme</vt:lpstr>
      <vt:lpstr>DSHS Slide Layout 2</vt:lpstr>
      <vt:lpstr>Addiction 2026: New Substances, New Treatments</vt:lpstr>
      <vt:lpstr>Disclosure to Learners</vt:lpstr>
      <vt:lpstr>Successful Completion </vt:lpstr>
      <vt:lpstr>Continuing Education  Continuing education is approved for these professions:</vt:lpstr>
      <vt:lpstr>Continuing Education  Continuing education is approved for these professions:</vt:lpstr>
      <vt:lpstr>Commercial Support &amp; Disclosure of Conflict of Interest</vt:lpstr>
      <vt:lpstr>Non-Endorsement Statement &amp; Off Label Use</vt:lpstr>
      <vt:lpstr> Who are we? The SAMHSA-funded Opioid Response Network (ORN) is led by the American Academy of Addiction Psychiatry and a large coalition of 50 national professional organizations. </vt:lpstr>
      <vt:lpstr>PowerPoint Presentation</vt:lpstr>
      <vt:lpstr>PowerPoint Presentation</vt:lpstr>
      <vt:lpstr>Connect With Us!</vt:lpstr>
      <vt:lpstr>Addiction 2026: New Substances, New Treatments</vt:lpstr>
      <vt:lpstr>Objectives</vt:lpstr>
      <vt:lpstr>Disclosure</vt:lpstr>
      <vt:lpstr>What is kratom?</vt:lpstr>
      <vt:lpstr>Pharmacology</vt:lpstr>
      <vt:lpstr>“7-Hydroxy”</vt:lpstr>
      <vt:lpstr>Kratom Availability</vt:lpstr>
      <vt:lpstr>Ways Kratom Is Used</vt:lpstr>
      <vt:lpstr>Adverse effects</vt:lpstr>
      <vt:lpstr>Kratom withdrawal</vt:lpstr>
      <vt:lpstr>What are Synthetic Cannabinoids?</vt:lpstr>
      <vt:lpstr>Pharmacology</vt:lpstr>
      <vt:lpstr>Acute clinical effects</vt:lpstr>
      <vt:lpstr>Fentanyl analogs</vt:lpstr>
      <vt:lpstr>Synthetic Opioids</vt:lpstr>
      <vt:lpstr>Synthetic opioids in other drugs</vt:lpstr>
      <vt:lpstr>Xylazine</vt:lpstr>
      <vt:lpstr>Psychiatric Co-Morbidity</vt:lpstr>
      <vt:lpstr>Dual Diagnosis</vt:lpstr>
      <vt:lpstr>Carceral-Involved Youth</vt:lpstr>
      <vt:lpstr>Addiction Screening Tools</vt:lpstr>
      <vt:lpstr>Screening makes a difference</vt:lpstr>
      <vt:lpstr>Client Engagement</vt:lpstr>
      <vt:lpstr>Risk Mitigation</vt:lpstr>
      <vt:lpstr>Non-medical drivers of health</vt:lpstr>
      <vt:lpstr>Motivational Interviewing</vt:lpstr>
      <vt:lpstr>Develop Discrepancy</vt:lpstr>
      <vt:lpstr>Most clients are ambivalent about unhealthy behaviors</vt:lpstr>
      <vt:lpstr>Don’t ignore change talk, respond with EAR!</vt:lpstr>
      <vt:lpstr>Treatment of Addiction</vt:lpstr>
      <vt:lpstr>Newer Treatments</vt:lpstr>
      <vt:lpstr>Mindfulness</vt:lpstr>
      <vt:lpstr>Mindfulness-based interventions</vt:lpstr>
      <vt:lpstr>Smartphone apps</vt:lpstr>
      <vt:lpstr>Need for higher dose naloxone</vt:lpstr>
      <vt:lpstr>Higher dose naloxone nasal spray (Kloxxado)</vt:lpstr>
      <vt:lpstr>MOUD in the age of fentanyl and kratom</vt:lpstr>
      <vt:lpstr>Treatment of Kratom Withdrawal</vt:lpstr>
      <vt:lpstr>GLP-1 Receptor Agonists</vt:lpstr>
      <vt:lpstr>GLP-1 Receptor Agonists for SUD</vt:lpstr>
      <vt:lpstr>Treatment works</vt:lpstr>
      <vt:lpstr>Summary</vt:lpstr>
      <vt:lpstr>ORN Evaluation Survey Link</vt:lpstr>
      <vt:lpstr>References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Joy Alexander</dc:creator>
  <cp:lastModifiedBy>Michael Weaver</cp:lastModifiedBy>
  <cp:revision>34</cp:revision>
  <dcterms:created xsi:type="dcterms:W3CDTF">2018-03-29T21:30:21Z</dcterms:created>
  <dcterms:modified xsi:type="dcterms:W3CDTF">2026-05-11T14:33:52Z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0x01010011090E00909C03479F6A35BD1E0F521B</vt:lpwstr>
  </property>
  <property fmtid="{D5CDD505-2E9C-101B-9397-08002B2CF9AE}" pid="3" name="MediaServiceImageTags">
    <vt:lpwstr/>
  </property>
</Properties>
</file>