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1" r:id="rId4"/>
    <p:sldId id="322" r:id="rId5"/>
    <p:sldId id="325" r:id="rId6"/>
    <p:sldId id="289" r:id="rId7"/>
    <p:sldId id="262" r:id="rId8"/>
    <p:sldId id="280" r:id="rId9"/>
    <p:sldId id="268" r:id="rId10"/>
    <p:sldId id="257" r:id="rId11"/>
    <p:sldId id="258" r:id="rId12"/>
    <p:sldId id="259" r:id="rId13"/>
    <p:sldId id="302" r:id="rId14"/>
    <p:sldId id="301" r:id="rId15"/>
    <p:sldId id="260" r:id="rId16"/>
    <p:sldId id="293" r:id="rId17"/>
    <p:sldId id="284" r:id="rId18"/>
    <p:sldId id="263" r:id="rId19"/>
    <p:sldId id="273" r:id="rId20"/>
    <p:sldId id="282" r:id="rId21"/>
    <p:sldId id="294" r:id="rId22"/>
    <p:sldId id="266" r:id="rId23"/>
    <p:sldId id="287" r:id="rId24"/>
    <p:sldId id="265" r:id="rId25"/>
    <p:sldId id="270" r:id="rId26"/>
    <p:sldId id="291" r:id="rId27"/>
    <p:sldId id="269" r:id="rId28"/>
    <p:sldId id="271" r:id="rId29"/>
    <p:sldId id="275" r:id="rId30"/>
    <p:sldId id="285" r:id="rId31"/>
    <p:sldId id="286" r:id="rId32"/>
    <p:sldId id="307" r:id="rId33"/>
    <p:sldId id="308" r:id="rId34"/>
    <p:sldId id="306" r:id="rId35"/>
    <p:sldId id="324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298" r:id="rId49"/>
    <p:sldId id="300" r:id="rId50"/>
    <p:sldId id="274" r:id="rId51"/>
    <p:sldId id="299" r:id="rId52"/>
    <p:sldId id="272" r:id="rId53"/>
    <p:sldId id="276" r:id="rId54"/>
    <p:sldId id="277" r:id="rId55"/>
    <p:sldId id="278" r:id="rId56"/>
    <p:sldId id="283" r:id="rId57"/>
    <p:sldId id="303" r:id="rId58"/>
    <p:sldId id="323" r:id="rId59"/>
    <p:sldId id="304" r:id="rId60"/>
    <p:sldId id="296" r:id="rId61"/>
    <p:sldId id="297" r:id="rId62"/>
    <p:sldId id="281" r:id="rId63"/>
    <p:sldId id="309" r:id="rId64"/>
    <p:sldId id="290" r:id="rId65"/>
    <p:sldId id="295" r:id="rId66"/>
    <p:sldId id="279" r:id="rId67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1" d="100"/>
          <a:sy n="51" d="100"/>
        </p:scale>
        <p:origin x="92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pression_(mood)" TargetMode="External"/><Relationship Id="rId2" Type="http://schemas.openxmlformats.org/officeDocument/2006/relationships/hyperlink" Target="https://en.wikipedia.org/wiki/Asperger%27s_syndr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Obsessive-compulsive_disorder" TargetMode="External"/><Relationship Id="rId4" Type="http://schemas.openxmlformats.org/officeDocument/2006/relationships/hyperlink" Target="https://en.wikipedia.org/wiki/Anxiety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abcnews.go.com/US/video/bodycam-video-shows-texas-officer-taser-teen-autism-56562517" TargetMode="Externa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KJovian/videos/272828613825945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Jackson@bellcounty.Texas.gov" TargetMode="External"/><Relationship Id="rId2" Type="http://schemas.openxmlformats.org/officeDocument/2006/relationships/hyperlink" Target="mailto:Tres.jax90@gmai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5m5vqrFZp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3AC3-CDE3-4C04-AF1A-1FFFB86AA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323" y="1823655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70C0"/>
                </a:solidFill>
              </a:rPr>
              <a:t>AutISM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1A74D-DDEB-43CA-9AD9-762949CAC6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AND 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56447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968B5-6BB0-4D66-BFA3-9286FB17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549" y="806318"/>
            <a:ext cx="8610600" cy="1293028"/>
          </a:xfrm>
        </p:spPr>
        <p:txBody>
          <a:bodyPr>
            <a:normAutofit/>
          </a:bodyPr>
          <a:lstStyle/>
          <a:p>
            <a:r>
              <a:rPr lang="en-US" sz="5400" b="1" dirty="0"/>
              <a:t>5  Things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86E2F-09C8-48ED-9FBA-663B0B2D3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We look normal but are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different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r>
              <a:rPr lang="en-US" sz="2400" b="1" dirty="0"/>
              <a:t>We are </a:t>
            </a:r>
            <a:r>
              <a:rPr lang="en-US" sz="2400" b="1" dirty="0">
                <a:solidFill>
                  <a:srgbClr val="00B050"/>
                </a:solidFill>
              </a:rPr>
              <a:t>not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disabled.</a:t>
            </a:r>
          </a:p>
          <a:p>
            <a:endParaRPr lang="en-US" sz="2400" b="1" dirty="0"/>
          </a:p>
          <a:p>
            <a:r>
              <a:rPr lang="en-US" sz="2400" b="1" dirty="0"/>
              <a:t>We often </a:t>
            </a:r>
            <a:r>
              <a:rPr lang="en-US" sz="2400" b="1" dirty="0">
                <a:solidFill>
                  <a:srgbClr val="FFFF00"/>
                </a:solidFill>
              </a:rPr>
              <a:t>react inappropriately  </a:t>
            </a:r>
            <a:r>
              <a:rPr lang="en-US" sz="2400" b="1" dirty="0"/>
              <a:t>. . . especially in social situations.</a:t>
            </a:r>
          </a:p>
          <a:p>
            <a:endParaRPr lang="en-US" sz="2400" b="1" dirty="0"/>
          </a:p>
          <a:p>
            <a:r>
              <a:rPr lang="en-US" sz="2400" b="1" dirty="0"/>
              <a:t>We don’t understand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chemeClr val="accent2"/>
                </a:solidFill>
              </a:rPr>
              <a:t>EMOTION</a:t>
            </a:r>
            <a:r>
              <a:rPr lang="en-US" sz="2400" b="1" dirty="0"/>
              <a:t>, but we “care”.</a:t>
            </a:r>
          </a:p>
          <a:p>
            <a:endParaRPr lang="en-US" sz="2400" b="1" dirty="0"/>
          </a:p>
          <a:p>
            <a:r>
              <a:rPr lang="en-US" sz="2400" b="1" dirty="0"/>
              <a:t>We are not BROKEN.  We want and need to be </a:t>
            </a:r>
            <a:r>
              <a:rPr lang="en-US" sz="2400" b="1" dirty="0">
                <a:solidFill>
                  <a:srgbClr val="0070C0"/>
                </a:solidFill>
              </a:rPr>
              <a:t>understood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4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83A6-C753-4C62-8BA8-ECB0A06A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 5 ways to care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AD80B-902B-45A3-9A83-680B0F877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9802"/>
            <a:ext cx="10820400" cy="4238883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Be patient</a:t>
            </a:r>
            <a:r>
              <a:rPr lang="en-US" sz="2600" b="1" dirty="0"/>
              <a:t>.  It takes us longer.</a:t>
            </a:r>
          </a:p>
          <a:p>
            <a:endParaRPr lang="en-US" sz="2600" b="1" dirty="0"/>
          </a:p>
          <a:p>
            <a:r>
              <a:rPr lang="en-US" sz="2600" b="1" dirty="0"/>
              <a:t>We need a certain level of </a:t>
            </a:r>
            <a:r>
              <a:rPr lang="en-US" sz="2600" b="1" dirty="0">
                <a:solidFill>
                  <a:srgbClr val="00B050"/>
                </a:solidFill>
              </a:rPr>
              <a:t>GRACE.</a:t>
            </a:r>
          </a:p>
          <a:p>
            <a:endParaRPr lang="en-US" dirty="0"/>
          </a:p>
          <a:p>
            <a:r>
              <a:rPr lang="en-US" sz="2600" b="1" dirty="0">
                <a:solidFill>
                  <a:srgbClr val="FFFF00"/>
                </a:solidFill>
              </a:rPr>
              <a:t>LISTEN.  </a:t>
            </a:r>
          </a:p>
          <a:p>
            <a:endParaRPr lang="en-US" sz="2600" b="1" dirty="0">
              <a:solidFill>
                <a:srgbClr val="FFFF00"/>
              </a:solidFill>
            </a:endParaRPr>
          </a:p>
          <a:p>
            <a:r>
              <a:rPr lang="en-US" sz="2600" b="1" dirty="0">
                <a:solidFill>
                  <a:schemeClr val="accent2"/>
                </a:solidFill>
              </a:rPr>
              <a:t>Avoid</a:t>
            </a:r>
            <a:r>
              <a:rPr lang="en-US" sz="2600" b="1" dirty="0"/>
              <a:t> sudden, unexpected </a:t>
            </a:r>
            <a:r>
              <a:rPr lang="en-US" sz="2600" b="1" dirty="0">
                <a:solidFill>
                  <a:schemeClr val="accent2"/>
                </a:solidFill>
              </a:rPr>
              <a:t>change.</a:t>
            </a:r>
          </a:p>
          <a:p>
            <a:endParaRPr lang="en-US" sz="2600" b="1" dirty="0">
              <a:solidFill>
                <a:srgbClr val="7030A0"/>
              </a:solidFill>
            </a:endParaRPr>
          </a:p>
          <a:p>
            <a:r>
              <a:rPr lang="en-US" sz="2600" b="1" dirty="0">
                <a:solidFill>
                  <a:srgbClr val="0070C0"/>
                </a:solidFill>
              </a:rPr>
              <a:t>Ask detailed questions </a:t>
            </a:r>
            <a:r>
              <a:rPr lang="en-US" sz="2600" b="1" dirty="0"/>
              <a:t>about things we understand.</a:t>
            </a:r>
          </a:p>
          <a:p>
            <a:endParaRPr lang="en-US" sz="2600" b="1" dirty="0"/>
          </a:p>
          <a:p>
            <a:r>
              <a:rPr lang="en-US" sz="2600" b="1" dirty="0"/>
              <a:t>Do not become </a:t>
            </a:r>
            <a:r>
              <a:rPr lang="en-US" sz="2600" b="1" dirty="0">
                <a:solidFill>
                  <a:srgbClr val="FF0000"/>
                </a:solidFill>
              </a:rPr>
              <a:t>frustrated</a:t>
            </a:r>
            <a:r>
              <a:rPr lang="en-US" sz="2600" b="1" dirty="0"/>
              <a:t> with how we attend/make eye contact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965D-3F83-4F31-A444-63A8D91B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549399"/>
            <a:ext cx="6284495" cy="5080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EE16C-5226-4699-AA08-15A2C1DCB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9400"/>
            <a:ext cx="10820400" cy="47601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If you </a:t>
            </a:r>
            <a:r>
              <a:rPr lang="en-US" sz="3600" b="1" dirty="0">
                <a:solidFill>
                  <a:srgbClr val="FFFF00"/>
                </a:solidFill>
              </a:rPr>
              <a:t>have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FF00"/>
                </a:solidFill>
              </a:rPr>
              <a:t>met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one person</a:t>
            </a:r>
          </a:p>
          <a:p>
            <a:pPr algn="ctr"/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with autism, </a:t>
            </a:r>
            <a:r>
              <a:rPr lang="en-US" sz="3600" b="1" dirty="0">
                <a:solidFill>
                  <a:schemeClr val="accent2"/>
                </a:solidFill>
              </a:rPr>
              <a:t>you have met</a:t>
            </a:r>
          </a:p>
          <a:p>
            <a:pPr algn="ctr"/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 </a:t>
            </a:r>
            <a:r>
              <a:rPr lang="en-US" sz="3600" b="1" dirty="0">
                <a:solidFill>
                  <a:srgbClr val="00B050"/>
                </a:solidFill>
              </a:rPr>
              <a:t>ONE PERSON </a:t>
            </a:r>
          </a:p>
          <a:p>
            <a:pPr algn="ctr"/>
            <a:endParaRPr lang="en-US" sz="3600" b="1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with autism.</a:t>
            </a:r>
          </a:p>
        </p:txBody>
      </p:sp>
    </p:spTree>
    <p:extLst>
      <p:ext uri="{BB962C8B-B14F-4D97-AF65-F5344CB8AC3E}">
        <p14:creationId xmlns:p14="http://schemas.microsoft.com/office/powerpoint/2010/main" val="20901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0D1A-A48B-B5A7-4BDD-52332606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</a:rPr>
              <a:t>3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5C570-23A2-AF1C-1888-7D9E6A104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787858"/>
            <a:ext cx="3456432" cy="626534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Level 	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B522A-EF85-14CE-17DD-377C0905A78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85799" y="2647666"/>
            <a:ext cx="3456432" cy="421033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Requires Support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B050"/>
                </a:solidFill>
              </a:rPr>
              <a:t>May have a hard time communicating with neurotypical peers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70C0"/>
                </a:solidFill>
              </a:rPr>
              <a:t>Difficulty with Social Cues and Body Language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ASPERGERS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EBD85-8681-7C2D-ED47-6EE084561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8800" y="1787857"/>
            <a:ext cx="3456432" cy="626534"/>
          </a:xfrm>
        </p:spPr>
        <p:txBody>
          <a:bodyPr/>
          <a:lstStyle/>
          <a:p>
            <a:r>
              <a:rPr lang="en-US" sz="3200" b="1" u="sng" dirty="0">
                <a:solidFill>
                  <a:srgbClr val="FFFF00"/>
                </a:solidFill>
              </a:rPr>
              <a:t>Level 	2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7AD4A-3496-3695-74F2-FD773AA5BFF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66858" y="2647666"/>
            <a:ext cx="3456432" cy="4094328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Requires Substantial Support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B050"/>
                </a:solidFill>
              </a:rPr>
              <a:t>May find it hard to communicate in a socially acceptable way 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70C0"/>
                </a:solidFill>
              </a:rPr>
              <a:t>Behaviors are a mismatch with time and place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	* Stimming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	* Repeated 	 	   behaviors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27E53-CD6A-861F-3060-46229539A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1800" y="1787858"/>
            <a:ext cx="3456432" cy="626534"/>
          </a:xfrm>
        </p:spPr>
        <p:txBody>
          <a:bodyPr/>
          <a:lstStyle/>
          <a:p>
            <a:r>
              <a:rPr lang="en-US" sz="3200" b="1" u="sng" dirty="0">
                <a:solidFill>
                  <a:srgbClr val="FFFF00"/>
                </a:solidFill>
              </a:rPr>
              <a:t>Level 	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09D247-1FFD-DDB0-CDA5-4236687AA6E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51801" y="2647666"/>
            <a:ext cx="3456432" cy="4094328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Requires VERY Substantial Support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B050"/>
                </a:solidFill>
              </a:rPr>
              <a:t>May be entirely unable to mask and  care for them selves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70C0"/>
                </a:solidFill>
              </a:rPr>
              <a:t>Challenges with Daily Living Tasks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Unable to mask</a:t>
            </a: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2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7039-57CA-CE70-07B3-4C44826F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Texas Rules of Prof.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B370D-8FF1-5AB0-17A2-18169C301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466230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Rule 1.01  </a:t>
            </a:r>
            <a:r>
              <a:rPr lang="en-US" sz="3200" b="1" dirty="0">
                <a:solidFill>
                  <a:srgbClr val="FF0000"/>
                </a:solidFill>
              </a:rPr>
              <a:t>Competent</a:t>
            </a:r>
            <a:r>
              <a:rPr lang="en-US" sz="2800" b="1" dirty="0">
                <a:solidFill>
                  <a:srgbClr val="FF0000"/>
                </a:solidFill>
              </a:rPr>
              <a:t> and Diligent Representation 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Do you have the legal knowledge, skill and training reasonably necessary to represent someone with autism?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b="1" dirty="0">
                <a:solidFill>
                  <a:srgbClr val="FF0000"/>
                </a:solidFill>
              </a:rPr>
              <a:t>Rule 1.16  Clients with Diminished Capacity </a:t>
            </a:r>
          </a:p>
          <a:p>
            <a:pPr lvl="2"/>
            <a:endParaRPr lang="en-US" sz="2200" b="1" dirty="0">
              <a:solidFill>
                <a:srgbClr val="00B050"/>
              </a:solidFill>
            </a:endParaRP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How do you tell whether someone on a SPECTRUM, is at risk of substantial physical or financial harm, or cannot act in her/his own interest?  </a:t>
            </a:r>
          </a:p>
        </p:txBody>
      </p:sp>
    </p:spTree>
    <p:extLst>
      <p:ext uri="{BB962C8B-B14F-4D97-AF65-F5344CB8AC3E}">
        <p14:creationId xmlns:p14="http://schemas.microsoft.com/office/powerpoint/2010/main" val="199129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0C1F-2882-4E53-9D18-49A5C1D0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39315"/>
            <a:ext cx="8610600" cy="1138685"/>
          </a:xfrm>
        </p:spPr>
        <p:txBody>
          <a:bodyPr>
            <a:normAutofit/>
          </a:bodyPr>
          <a:lstStyle/>
          <a:p>
            <a:r>
              <a:rPr lang="en-US" sz="6000" b="1" dirty="0"/>
              <a:t>Commonalities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56034-0D41-4628-8A02-35D290C06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8000"/>
            <a:ext cx="10820400" cy="5080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Communication challenges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sz="2800" b="1" dirty="0">
                <a:solidFill>
                  <a:srgbClr val="00B050"/>
                </a:solidFill>
              </a:rPr>
              <a:t>Sensory integration/overload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STIMS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Needs routine/Transitions are DIFFICULT</a:t>
            </a:r>
          </a:p>
          <a:p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Flat affect/no emotion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Repeated behaviors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Restricted Interests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Hyper-attending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Lack of eye contact/parallel play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Task Avoidance/Learned Helplessness</a:t>
            </a:r>
          </a:p>
        </p:txBody>
      </p:sp>
    </p:spTree>
    <p:extLst>
      <p:ext uri="{BB962C8B-B14F-4D97-AF65-F5344CB8AC3E}">
        <p14:creationId xmlns:p14="http://schemas.microsoft.com/office/powerpoint/2010/main" val="5673105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1EA3-8B7A-6C5B-2987-6028A812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4313"/>
            <a:ext cx="6155636" cy="1292087"/>
          </a:xfrm>
        </p:spPr>
        <p:txBody>
          <a:bodyPr>
            <a:normAutofit/>
          </a:bodyPr>
          <a:lstStyle/>
          <a:p>
            <a:r>
              <a:rPr lang="en-US" sz="6000" b="1" u="sng" dirty="0">
                <a:solidFill>
                  <a:srgbClr val="00B050"/>
                </a:solidFill>
              </a:rPr>
              <a:t>Metaphors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D4CD-AE48-59B1-5594-3DB0CAF0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676400"/>
            <a:ext cx="10820400" cy="5062985"/>
          </a:xfrm>
        </p:spPr>
        <p:txBody>
          <a:bodyPr>
            <a:normAutofit fontScale="92500" lnSpcReduction="10000"/>
          </a:bodyPr>
          <a:lstStyle/>
          <a:p>
            <a:endParaRPr lang="en-US" b="1" dirty="0"/>
          </a:p>
          <a:p>
            <a:r>
              <a:rPr lang="en-US" b="1" dirty="0"/>
              <a:t>Double edge sword				*	He’s a night owl</a:t>
            </a:r>
          </a:p>
          <a:p>
            <a:r>
              <a:rPr lang="en-US" b="1" dirty="0"/>
              <a:t>Get </a:t>
            </a:r>
            <a:r>
              <a:rPr lang="en-US" b="1" dirty="0" err="1"/>
              <a:t>outta</a:t>
            </a:r>
            <a:r>
              <a:rPr lang="en-US" b="1" dirty="0"/>
              <a:t> your hair				*	She is the apple of my eye</a:t>
            </a:r>
          </a:p>
          <a:p>
            <a:r>
              <a:rPr lang="en-US" b="1" dirty="0"/>
              <a:t>As the crow flies				*	Plenty of fish in the sea</a:t>
            </a:r>
          </a:p>
          <a:p>
            <a:r>
              <a:rPr lang="en-US" b="1" dirty="0"/>
              <a:t>She has cold feet				*	Cold hearted/heart of stone</a:t>
            </a:r>
          </a:p>
          <a:p>
            <a:r>
              <a:rPr lang="en-US" b="1" dirty="0"/>
              <a:t>Beating a dead horse			*	Time is money</a:t>
            </a:r>
          </a:p>
          <a:p>
            <a:r>
              <a:rPr lang="en-US" b="1" dirty="0"/>
              <a:t>Raining cats and dogs			*	Laugher is the best medicine</a:t>
            </a:r>
          </a:p>
          <a:p>
            <a:r>
              <a:rPr lang="en-US" b="1" dirty="0"/>
              <a:t>Roller coaster of emotions			*	Start a new chapter</a:t>
            </a:r>
          </a:p>
          <a:p>
            <a:r>
              <a:rPr lang="en-US" b="1" dirty="0"/>
              <a:t>Early bird gets the worm			*	The curtain fell</a:t>
            </a:r>
          </a:p>
          <a:p>
            <a:r>
              <a:rPr lang="en-US" b="1" dirty="0"/>
              <a:t>Fish out of water				*	He wears different hats</a:t>
            </a:r>
          </a:p>
          <a:p>
            <a:r>
              <a:rPr lang="en-US" b="1" dirty="0"/>
              <a:t>Wipe the slate clean				*	They are like oil and water	</a:t>
            </a:r>
          </a:p>
          <a:p>
            <a:r>
              <a:rPr lang="en-US" b="1" dirty="0"/>
              <a:t>They went to bat for you			*	It’s game time	</a:t>
            </a:r>
          </a:p>
          <a:p>
            <a:r>
              <a:rPr lang="en-US" b="1" dirty="0"/>
              <a:t>Fit as a fiddle				*	Happy as a clam</a:t>
            </a:r>
          </a:p>
        </p:txBody>
      </p:sp>
    </p:spTree>
    <p:extLst>
      <p:ext uri="{BB962C8B-B14F-4D97-AF65-F5344CB8AC3E}">
        <p14:creationId xmlns:p14="http://schemas.microsoft.com/office/powerpoint/2010/main" val="13507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40E7-36C2-4317-82A6-D6C26C9A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01162"/>
            <a:ext cx="8610600" cy="1556239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>
                <a:solidFill>
                  <a:srgbClr val="00B0F0"/>
                </a:solidFill>
              </a:rPr>
              <a:t>Concrete</a:t>
            </a:r>
            <a:r>
              <a:rPr lang="en-US" b="1" dirty="0"/>
              <a:t> or </a:t>
            </a:r>
            <a:r>
              <a:rPr lang="en-US" b="1" dirty="0">
                <a:solidFill>
                  <a:srgbClr val="00B0F0"/>
                </a:solidFill>
              </a:rPr>
              <a:t>LITERAL thinking </a:t>
            </a:r>
            <a:r>
              <a:rPr lang="en-US" b="1" dirty="0"/>
              <a:t>–</a:t>
            </a:r>
            <a:br>
              <a:rPr lang="en-US" b="1" dirty="0"/>
            </a:br>
            <a:r>
              <a:rPr lang="en-US" b="1" dirty="0"/>
              <a:t> we are </a:t>
            </a:r>
            <a:r>
              <a:rPr lang="en-US" b="1" dirty="0">
                <a:solidFill>
                  <a:srgbClr val="00B0F0"/>
                </a:solidFill>
              </a:rPr>
              <a:t>NOT FLEXIBLE </a:t>
            </a:r>
            <a:r>
              <a:rPr lang="en-US" b="1" dirty="0"/>
              <a:t>thinkers. 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DC72-6ACA-4133-97A6-7A0E0380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2"/>
            <a:ext cx="10820400" cy="42994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4100" b="1" dirty="0"/>
              <a:t>People say “you’re autistic?”  </a:t>
            </a:r>
          </a:p>
          <a:p>
            <a:pPr marL="0" indent="0">
              <a:buNone/>
            </a:pPr>
            <a:r>
              <a:rPr lang="en-US" sz="4100" b="1" dirty="0"/>
              <a:t>	Does that mean you take everything literally?</a:t>
            </a:r>
          </a:p>
          <a:p>
            <a:endParaRPr lang="en-US" sz="4100" b="1" dirty="0"/>
          </a:p>
          <a:p>
            <a:pPr marL="0" indent="0">
              <a:buNone/>
            </a:pPr>
            <a:endParaRPr lang="en-US" sz="4100" b="1" dirty="0"/>
          </a:p>
          <a:p>
            <a:pPr marL="0" indent="0">
              <a:buNone/>
            </a:pPr>
            <a:r>
              <a:rPr lang="en-US" sz="4100" b="1" dirty="0">
                <a:solidFill>
                  <a:srgbClr val="00B0F0"/>
                </a:solidFill>
              </a:rPr>
              <a:t>And I’m like “nah, that’s kleptomaniacs”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sz="2100" dirty="0"/>
          </a:p>
          <a:p>
            <a:pPr marL="914400" lvl="2" indent="0">
              <a:buNone/>
            </a:pPr>
            <a:r>
              <a:rPr lang="en-US" sz="2100" dirty="0"/>
              <a:t>				Definitely Craig @Bedo76 via </a:t>
            </a:r>
            <a:r>
              <a:rPr lang="en-US" sz="2100" dirty="0" err="1"/>
              <a:t>B_alexa</a:t>
            </a:r>
            <a:r>
              <a:rPr lang="en-US" sz="2100" dirty="0"/>
              <a:t>-autism (Twitter)</a:t>
            </a:r>
          </a:p>
        </p:txBody>
      </p:sp>
    </p:spTree>
    <p:extLst>
      <p:ext uri="{BB962C8B-B14F-4D97-AF65-F5344CB8AC3E}">
        <p14:creationId xmlns:p14="http://schemas.microsoft.com/office/powerpoint/2010/main" val="10123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E112-12F2-4C5C-A081-19864677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27546"/>
            <a:ext cx="8977952" cy="1337481"/>
          </a:xfrm>
        </p:spPr>
        <p:txBody>
          <a:bodyPr>
            <a:normAutofit/>
          </a:bodyPr>
          <a:lstStyle/>
          <a:p>
            <a:r>
              <a:rPr lang="en-US" sz="6000" b="1" dirty="0"/>
              <a:t>Life Span of Autism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C470C-BACA-4C1A-8575-9939A0210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15153"/>
            <a:ext cx="10820400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    </a:t>
            </a:r>
            <a:r>
              <a:rPr lang="en-US" sz="3600" b="1" u="sng" dirty="0">
                <a:solidFill>
                  <a:srgbClr val="00B0F0"/>
                </a:solidFill>
              </a:rPr>
              <a:t>Not meeting developmental milestones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Speech</a:t>
            </a:r>
          </a:p>
          <a:p>
            <a:pPr lvl="1"/>
            <a:r>
              <a:rPr lang="en-US" b="1" dirty="0"/>
              <a:t>Fine Motor Skills</a:t>
            </a:r>
          </a:p>
          <a:p>
            <a:pPr lvl="1"/>
            <a:r>
              <a:rPr lang="en-US" b="1" dirty="0"/>
              <a:t>Eye contact and laughter</a:t>
            </a:r>
          </a:p>
          <a:p>
            <a:pPr lvl="1"/>
            <a:r>
              <a:rPr lang="en-US" b="1" dirty="0"/>
              <a:t>Parallel play</a:t>
            </a:r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sz="3600" b="1" u="sng" dirty="0">
                <a:solidFill>
                  <a:srgbClr val="00B0F0"/>
                </a:solidFill>
              </a:rPr>
              <a:t>Restricted Interests</a:t>
            </a:r>
          </a:p>
          <a:p>
            <a:pPr lvl="1"/>
            <a:endParaRPr lang="en-US" b="1" dirty="0"/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Thomas the Tank Engine/ Trains/Hot Wheels/Dinosaurs/Shoes/Weapons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Comicon  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Marvel Universe/ DC?</a:t>
            </a:r>
          </a:p>
          <a:p>
            <a:pPr lvl="1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Video Games</a:t>
            </a:r>
            <a:endParaRPr lang="en-US" dirty="0"/>
          </a:p>
          <a:p>
            <a:pPr marL="457200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13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00420-A3BB-41E5-9E47-7BA0D07E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41195"/>
            <a:ext cx="8610600" cy="1364776"/>
          </a:xfrm>
        </p:spPr>
        <p:txBody>
          <a:bodyPr>
            <a:normAutofit/>
          </a:bodyPr>
          <a:lstStyle/>
          <a:p>
            <a:r>
              <a:rPr lang="en-US" sz="6000" b="1" dirty="0"/>
              <a:t>How it looks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903F-6F46-4034-8897-594DEC956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856096"/>
            <a:ext cx="11559654" cy="5104262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Elementary School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Pervasive Developmental Disorder–Not otherwise specified (PDD-NOS)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Trouble learning and meltdowns.  A few friends.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r>
              <a:rPr lang="en-US" sz="3200" b="1" u="sng" dirty="0">
                <a:solidFill>
                  <a:srgbClr val="00B0F0"/>
                </a:solidFill>
              </a:rPr>
              <a:t>Middle School</a:t>
            </a:r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ASPERGERS/Autism Spectrum Disorder (ASD)</a:t>
            </a:r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Trouble Learning. Headaches.  Anxiety.  One friend.</a:t>
            </a:r>
          </a:p>
          <a:p>
            <a:pPr lvl="1"/>
            <a:endParaRPr lang="en-US" b="1" dirty="0">
              <a:solidFill>
                <a:srgbClr val="00B0F0"/>
              </a:solidFill>
            </a:endParaRPr>
          </a:p>
          <a:p>
            <a:r>
              <a:rPr lang="en-US" sz="3200" b="1" u="sng" dirty="0">
                <a:solidFill>
                  <a:srgbClr val="00B050"/>
                </a:solidFill>
              </a:rPr>
              <a:t>High School 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Intellectual Developmental Disorder (IDD)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</a:rPr>
              <a:t>Failing Tests (STAAR). Self Isolation. Running Away. Violence.  	</a:t>
            </a:r>
            <a:r>
              <a:rPr lang="en-US" sz="2400" b="1" dirty="0"/>
              <a:t>	</a:t>
            </a:r>
          </a:p>
          <a:p>
            <a:pPr marL="457200" lvl="1" indent="0">
              <a:buNone/>
            </a:pPr>
            <a:r>
              <a:rPr lang="en-US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59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4A69-8DB0-4E1F-9669-0BFACC02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306" y="764373"/>
            <a:ext cx="9647340" cy="1293028"/>
          </a:xfrm>
        </p:spPr>
        <p:txBody>
          <a:bodyPr>
            <a:normAutofit/>
          </a:bodyPr>
          <a:lstStyle/>
          <a:p>
            <a:r>
              <a:rPr lang="en-US" sz="4400" b="1" dirty="0"/>
              <a:t>Autism and Law enforcement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C125F1-0F73-49B6-97BE-A3D3C827A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538" y="2139193"/>
            <a:ext cx="5016616" cy="4439771"/>
          </a:xfrm>
        </p:spPr>
      </p:pic>
    </p:spTree>
    <p:extLst>
      <p:ext uri="{BB962C8B-B14F-4D97-AF65-F5344CB8AC3E}">
        <p14:creationId xmlns:p14="http://schemas.microsoft.com/office/powerpoint/2010/main" val="3518680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9D63-6A31-45EC-9F37-FE0280B0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02473"/>
            <a:ext cx="8610600" cy="1293028"/>
          </a:xfrm>
        </p:spPr>
        <p:txBody>
          <a:bodyPr>
            <a:normAutofit/>
          </a:bodyPr>
          <a:lstStyle/>
          <a:p>
            <a:r>
              <a:rPr lang="en-US" sz="6000" b="1" dirty="0"/>
              <a:t>Special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DB49F-D676-4C7A-8CD9-72EEAC16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663440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Least Restrictive Environment --  Mainstream</a:t>
            </a:r>
          </a:p>
          <a:p>
            <a:endParaRPr lang="en-US" sz="3600" b="1" dirty="0">
              <a:solidFill>
                <a:srgbClr val="0070C0"/>
              </a:solidFill>
            </a:endParaRPr>
          </a:p>
          <a:p>
            <a:pPr lvl="1"/>
            <a:r>
              <a:rPr lang="en-US" sz="2800" b="1" u="sng" dirty="0">
                <a:solidFill>
                  <a:schemeClr val="accent1"/>
                </a:solidFill>
              </a:rPr>
              <a:t>Special Education Teachers</a:t>
            </a:r>
          </a:p>
          <a:p>
            <a:pPr lvl="2"/>
            <a:r>
              <a:rPr lang="en-US" sz="2400" b="1" dirty="0"/>
              <a:t>High turnover rate so - frequent loss of relationships and routine.</a:t>
            </a:r>
          </a:p>
          <a:p>
            <a:pPr lvl="2"/>
            <a:r>
              <a:rPr lang="en-US" sz="2400" b="1" dirty="0"/>
              <a:t>Talk to me -- How do I find out what Tres is NOT doing?</a:t>
            </a:r>
          </a:p>
          <a:p>
            <a:pPr lvl="2"/>
            <a:endParaRPr lang="en-US" sz="2800" b="1" dirty="0"/>
          </a:p>
          <a:p>
            <a:pPr lvl="1"/>
            <a:r>
              <a:rPr lang="en-US" sz="2800" b="1" u="sng" dirty="0">
                <a:solidFill>
                  <a:schemeClr val="accent1"/>
                </a:solidFill>
              </a:rPr>
              <a:t>General Education Teachers </a:t>
            </a:r>
          </a:p>
          <a:p>
            <a:pPr lvl="2"/>
            <a:r>
              <a:rPr lang="en-US" sz="2400" b="1" dirty="0"/>
              <a:t>Middle School &amp; High School</a:t>
            </a:r>
          </a:p>
          <a:p>
            <a:pPr lvl="3"/>
            <a:r>
              <a:rPr lang="en-US" sz="2400" b="1" dirty="0"/>
              <a:t>7- 8 teachers per year</a:t>
            </a:r>
          </a:p>
          <a:p>
            <a:pPr lvl="4"/>
            <a:r>
              <a:rPr lang="en-US" sz="2400" b="1" dirty="0"/>
              <a:t>ALWAYS a few who do not/will not understand modifications necessary for Tres to learn</a:t>
            </a:r>
          </a:p>
          <a:p>
            <a:pPr lvl="4"/>
            <a:endParaRPr lang="en-US" sz="2400" b="1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95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1EE3-425A-7C2E-B6A0-796FC9F7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300" y="243673"/>
            <a:ext cx="9598402" cy="129302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50000"/>
                  </a:schemeClr>
                </a:solidFill>
              </a:rPr>
              <a:t>Tres and Olivia – Prom 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6DE9EA-563B-029D-09E8-E2C33E0C8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651000"/>
            <a:ext cx="5194300" cy="520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433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F5CD-D7A9-4B38-9BA4-CF4E5B55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77421"/>
            <a:ext cx="8750300" cy="1359280"/>
          </a:xfrm>
        </p:spPr>
        <p:txBody>
          <a:bodyPr>
            <a:normAutofit/>
          </a:bodyPr>
          <a:lstStyle/>
          <a:p>
            <a:r>
              <a:rPr lang="en-US" sz="6000" b="1" dirty="0"/>
              <a:t>What helped Tres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30DC9-94D2-45AC-BB09-93DB0279A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36701"/>
            <a:ext cx="10820400" cy="5321300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Applied Behavioral Analysis (ABA)</a:t>
            </a:r>
          </a:p>
          <a:p>
            <a:pPr lvl="1"/>
            <a:r>
              <a:rPr lang="en-US" sz="3000" b="1" dirty="0"/>
              <a:t>Tindell (Central Texas Behavioral Solutions)</a:t>
            </a:r>
          </a:p>
          <a:p>
            <a:pPr lvl="1"/>
            <a:endParaRPr lang="en-US" sz="3000" b="1" dirty="0"/>
          </a:p>
          <a:p>
            <a:r>
              <a:rPr lang="en-US" sz="3000" b="1" dirty="0">
                <a:solidFill>
                  <a:srgbClr val="00B050"/>
                </a:solidFill>
              </a:rPr>
              <a:t>One Friend</a:t>
            </a:r>
          </a:p>
          <a:p>
            <a:pPr lvl="1"/>
            <a:r>
              <a:rPr lang="en-US" sz="3000" b="1" dirty="0"/>
              <a:t>Olivia </a:t>
            </a:r>
          </a:p>
          <a:p>
            <a:pPr lvl="1"/>
            <a:endParaRPr lang="en-US" sz="3000" b="1" dirty="0"/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Standing up to Dad</a:t>
            </a:r>
          </a:p>
          <a:p>
            <a:pPr lvl="1"/>
            <a:r>
              <a:rPr lang="en-US" sz="2600" b="1" dirty="0"/>
              <a:t>I’m your son . . . Not a soldier</a:t>
            </a:r>
          </a:p>
          <a:p>
            <a:pPr lvl="1"/>
            <a:endParaRPr lang="en-US" sz="2600" b="1" dirty="0"/>
          </a:p>
          <a:p>
            <a:r>
              <a:rPr lang="en-US" sz="3000" b="1" dirty="0">
                <a:solidFill>
                  <a:srgbClr val="0070C0"/>
                </a:solidFill>
              </a:rPr>
              <a:t>Explorers at the Belton Police Department</a:t>
            </a:r>
          </a:p>
          <a:p>
            <a:pPr lvl="1"/>
            <a:r>
              <a:rPr lang="en-US" sz="3000" b="1" dirty="0"/>
              <a:t>Sgt. Richard </a:t>
            </a:r>
            <a:r>
              <a:rPr lang="en-US" sz="3000" b="1" dirty="0" err="1"/>
              <a:t>Kusak</a:t>
            </a:r>
            <a:endParaRPr lang="en-US" sz="3000" b="1" dirty="0"/>
          </a:p>
          <a:p>
            <a:pPr lvl="1"/>
            <a:endParaRPr lang="en-US" sz="3000" b="1" dirty="0">
              <a:solidFill>
                <a:srgbClr val="7030A0"/>
              </a:solidFill>
            </a:endParaRPr>
          </a:p>
          <a:p>
            <a:r>
              <a:rPr lang="en-US" sz="3000" b="1" dirty="0">
                <a:solidFill>
                  <a:srgbClr val="FFFF00"/>
                </a:solidFill>
              </a:rPr>
              <a:t>A boss who takes time to understand</a:t>
            </a:r>
          </a:p>
          <a:p>
            <a:pPr lvl="1"/>
            <a:r>
              <a:rPr lang="en-US" sz="3000" b="1" dirty="0" err="1"/>
              <a:t>FireStreet</a:t>
            </a:r>
            <a:r>
              <a:rPr lang="en-US" sz="3000" b="1" dirty="0"/>
              <a:t> Pizza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5A1E-E27B-48EB-896B-06062E57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08" y="580292"/>
            <a:ext cx="5152292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Tres on Duty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47B26F-3153-427D-9E16-5E6D6740E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84" y="1784839"/>
            <a:ext cx="5697416" cy="44333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95B24-1891-41CE-9643-8E3299BB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776" y="764932"/>
            <a:ext cx="5380892" cy="54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64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AB41-C7D3-4212-8B2F-CC2C57FD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97" y="764373"/>
            <a:ext cx="10435905" cy="1293028"/>
          </a:xfrm>
        </p:spPr>
        <p:txBody>
          <a:bodyPr>
            <a:noAutofit/>
          </a:bodyPr>
          <a:lstStyle/>
          <a:p>
            <a:r>
              <a:rPr lang="en-US" sz="4800" b="1" dirty="0"/>
              <a:t>Our  family’s crises/911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04C6-77C4-4C0A-8550-30C8698C6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6260432" cy="5486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</a:rPr>
              <a:t>X-Box</a:t>
            </a:r>
            <a:r>
              <a:rPr lang="en-US" sz="2800" b="1" dirty="0"/>
              <a:t> and the Credit Card</a:t>
            </a:r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408A6-2FBA-43E2-8370-E3D4B9837701}"/>
              </a:ext>
            </a:extLst>
          </p:cNvPr>
          <p:cNvSpPr txBox="1"/>
          <p:nvPr/>
        </p:nvSpPr>
        <p:spPr>
          <a:xfrm>
            <a:off x="603584" y="3013964"/>
            <a:ext cx="103144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Football game, </a:t>
            </a:r>
            <a:r>
              <a:rPr lang="en-US" sz="2800" b="1" dirty="0">
                <a:solidFill>
                  <a:srgbClr val="0070C0"/>
                </a:solidFill>
              </a:rPr>
              <a:t>grandparents </a:t>
            </a:r>
            <a:r>
              <a:rPr lang="en-US" sz="2800" b="1" dirty="0"/>
              <a:t>&amp; broken glass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EB63A-B7D4-4E28-89FE-3EE2AA9513E3}"/>
              </a:ext>
            </a:extLst>
          </p:cNvPr>
          <p:cNvSpPr txBox="1"/>
          <p:nvPr/>
        </p:nvSpPr>
        <p:spPr>
          <a:xfrm>
            <a:off x="603584" y="3919414"/>
            <a:ext cx="98944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Homework</a:t>
            </a:r>
            <a:r>
              <a:rPr lang="en-US" sz="2800" b="1" dirty="0"/>
              <a:t> and self-harm</a:t>
            </a:r>
          </a:p>
          <a:p>
            <a:pPr lvl="1"/>
            <a:r>
              <a:rPr lang="en-US" sz="3200" b="1" dirty="0">
                <a:solidFill>
                  <a:srgbClr val="7030A0"/>
                </a:solidFill>
              </a:rPr>
              <a:t>	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Decision tree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F1052-8B73-4334-B1B0-FD83FF8FFA82}"/>
              </a:ext>
            </a:extLst>
          </p:cNvPr>
          <p:cNvSpPr txBox="1"/>
          <p:nvPr/>
        </p:nvSpPr>
        <p:spPr>
          <a:xfrm>
            <a:off x="585074" y="4923019"/>
            <a:ext cx="1080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</a:t>
            </a: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fight with dad</a:t>
            </a:r>
            <a:r>
              <a:rPr lang="en-US" sz="2800" b="1" dirty="0"/>
              <a:t>, the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knife</a:t>
            </a:r>
            <a:r>
              <a:rPr lang="en-US" sz="2800" b="1" dirty="0"/>
              <a:t> and the POLICE</a:t>
            </a:r>
          </a:p>
        </p:txBody>
      </p:sp>
    </p:spTree>
    <p:extLst>
      <p:ext uri="{BB962C8B-B14F-4D97-AF65-F5344CB8AC3E}">
        <p14:creationId xmlns:p14="http://schemas.microsoft.com/office/powerpoint/2010/main" val="3445097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F8B0-E671-41FB-B3E6-A7519468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DB331-DD13-4C4B-A12B-27CF144C1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4500"/>
            <a:ext cx="10820400" cy="29377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Handicapped</a:t>
            </a:r>
          </a:p>
          <a:p>
            <a:pPr lvl="1"/>
            <a:r>
              <a:rPr lang="en-US" sz="2800" b="1" dirty="0" err="1">
                <a:solidFill>
                  <a:srgbClr val="00B050"/>
                </a:solidFill>
              </a:rPr>
              <a:t>Handi</a:t>
            </a:r>
            <a:r>
              <a:rPr lang="en-US" sz="2800" b="1" dirty="0">
                <a:solidFill>
                  <a:srgbClr val="00B050"/>
                </a:solidFill>
              </a:rPr>
              <a:t> – capable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Retard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Fast or High Speed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Normal 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Neurotypical</a:t>
            </a:r>
          </a:p>
          <a:p>
            <a:endParaRPr lang="en-US" sz="28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F844D-1A40-40EA-A8FD-4426BE4647DD}"/>
              </a:ext>
            </a:extLst>
          </p:cNvPr>
          <p:cNvSpPr txBox="1"/>
          <p:nvPr/>
        </p:nvSpPr>
        <p:spPr>
          <a:xfrm>
            <a:off x="2996433" y="4956007"/>
            <a:ext cx="61991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N</a:t>
            </a:r>
            <a:r>
              <a:rPr lang="en-US" sz="6000" b="1" dirty="0">
                <a:solidFill>
                  <a:srgbClr val="FFC000"/>
                </a:solidFill>
              </a:rPr>
              <a:t>o</a:t>
            </a:r>
            <a:r>
              <a:rPr lang="en-US" sz="6000" b="1" dirty="0">
                <a:solidFill>
                  <a:srgbClr val="FFFF00"/>
                </a:solidFill>
              </a:rPr>
              <a:t>r</a:t>
            </a:r>
            <a:r>
              <a:rPr lang="en-US" sz="6000" b="1" dirty="0">
                <a:solidFill>
                  <a:srgbClr val="00B050"/>
                </a:solidFill>
              </a:rPr>
              <a:t>m</a:t>
            </a:r>
            <a:r>
              <a:rPr lang="en-US" sz="6000" b="1" dirty="0">
                <a:solidFill>
                  <a:srgbClr val="0070C0"/>
                </a:solidFill>
              </a:rPr>
              <a:t>a</a:t>
            </a:r>
            <a:r>
              <a:rPr lang="en-US" sz="6000" b="1" dirty="0">
                <a:solidFill>
                  <a:srgbClr val="7030A0"/>
                </a:solidFill>
              </a:rPr>
              <a:t>l </a:t>
            </a:r>
            <a:r>
              <a:rPr lang="en-US" sz="6000" b="1" dirty="0">
                <a:solidFill>
                  <a:srgbClr val="FF0000"/>
                </a:solidFill>
              </a:rPr>
              <a:t>i</a:t>
            </a:r>
            <a:r>
              <a:rPr lang="en-US" sz="6000" b="1" dirty="0">
                <a:solidFill>
                  <a:srgbClr val="FFC000"/>
                </a:solidFill>
              </a:rPr>
              <a:t>s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rgbClr val="FFFF00"/>
                </a:solidFill>
              </a:rPr>
              <a:t>B</a:t>
            </a:r>
            <a:r>
              <a:rPr lang="en-US" sz="6000" b="1" dirty="0">
                <a:solidFill>
                  <a:srgbClr val="00B050"/>
                </a:solidFill>
              </a:rPr>
              <a:t>o</a:t>
            </a:r>
            <a:r>
              <a:rPr lang="en-US" sz="6000" b="1" dirty="0">
                <a:solidFill>
                  <a:srgbClr val="0070C0"/>
                </a:solidFill>
              </a:rPr>
              <a:t>r</a:t>
            </a:r>
            <a:r>
              <a:rPr lang="en-US" sz="6000" b="1" dirty="0">
                <a:solidFill>
                  <a:srgbClr val="7030A0"/>
                </a:solidFill>
              </a:rPr>
              <a:t>i</a:t>
            </a:r>
            <a:r>
              <a:rPr lang="en-US" sz="6000" b="1" dirty="0">
                <a:solidFill>
                  <a:srgbClr val="FF0000"/>
                </a:solidFill>
              </a:rPr>
              <a:t>n</a:t>
            </a:r>
            <a:r>
              <a:rPr lang="en-US" sz="6000" b="1" dirty="0">
                <a:solidFill>
                  <a:srgbClr val="FFC000"/>
                </a:solidFill>
              </a:rPr>
              <a:t>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90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2B552-2666-8240-F41E-0C75B245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1C4D3-BA17-EC76-87B3-380AF7272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988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2A06-3438-4F19-BC44-FC83E540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469783"/>
            <a:ext cx="9347200" cy="128351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B  a  I  t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775B0-4BFC-4A53-9EBC-2D8B99775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00268"/>
            <a:ext cx="10126579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Bell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County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00B050"/>
                </a:solidFill>
              </a:rPr>
              <a:t>Autism</a:t>
            </a:r>
            <a:r>
              <a:rPr lang="en-US" sz="4000" b="1" dirty="0">
                <a:solidFill>
                  <a:srgbClr val="0070C0"/>
                </a:solidFill>
              </a:rPr>
              <a:t> Intervention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Team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Juvenile Probation </a:t>
            </a:r>
            <a:endParaRPr lang="en-US" sz="2800" b="1" dirty="0">
              <a:solidFill>
                <a:srgbClr val="00B050"/>
              </a:solidFill>
            </a:endParaRPr>
          </a:p>
          <a:p>
            <a:pPr lvl="3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EF429-967E-46D0-9888-63F6C915D0A9}"/>
              </a:ext>
            </a:extLst>
          </p:cNvPr>
          <p:cNvSpPr txBox="1"/>
          <p:nvPr/>
        </p:nvSpPr>
        <p:spPr>
          <a:xfrm>
            <a:off x="851567" y="3051952"/>
            <a:ext cx="37859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>
                <a:solidFill>
                  <a:srgbClr val="0070C0"/>
                </a:solidFill>
              </a:rPr>
              <a:t>Patrol Officers</a:t>
            </a:r>
          </a:p>
          <a:p>
            <a:pPr lvl="2"/>
            <a:r>
              <a:rPr lang="en-US" sz="3600" b="1" dirty="0">
                <a:solidFill>
                  <a:srgbClr val="FFFF00"/>
                </a:solidFill>
              </a:rPr>
              <a:t>Liability</a:t>
            </a:r>
          </a:p>
          <a:p>
            <a:pPr lvl="3"/>
            <a:r>
              <a:rPr lang="en-US" sz="2800" b="1" dirty="0"/>
              <a:t>Hands </a:t>
            </a:r>
            <a:r>
              <a:rPr lang="en-US" sz="2800" b="1" dirty="0">
                <a:solidFill>
                  <a:srgbClr val="FF0000"/>
                </a:solidFill>
              </a:rPr>
              <a:t>On?</a:t>
            </a:r>
            <a:r>
              <a:rPr lang="en-US" sz="2800" b="1" dirty="0"/>
              <a:t>  Hands </a:t>
            </a:r>
            <a:r>
              <a:rPr lang="en-US" sz="2800" b="1" dirty="0">
                <a:solidFill>
                  <a:srgbClr val="00B050"/>
                </a:solidFill>
              </a:rPr>
              <a:t>Off?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A911B3-3C2B-464C-8C4B-9B457729CE7D}"/>
              </a:ext>
            </a:extLst>
          </p:cNvPr>
          <p:cNvSpPr txBox="1"/>
          <p:nvPr/>
        </p:nvSpPr>
        <p:spPr>
          <a:xfrm>
            <a:off x="503449" y="4972445"/>
            <a:ext cx="111851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200" b="1">
                <a:solidFill>
                  <a:srgbClr val="FFFF00"/>
                </a:solidFill>
              </a:rPr>
              <a:t>  Clarity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of Speech			</a:t>
            </a:r>
            <a:endParaRPr lang="en-US" sz="3200" b="1" dirty="0">
              <a:solidFill>
                <a:schemeClr val="tx1">
                  <a:lumMod val="65000"/>
                </a:schemeClr>
              </a:solidFill>
            </a:endParaRPr>
          </a:p>
          <a:p>
            <a:pPr lvl="3"/>
            <a:r>
              <a:rPr lang="en-US" sz="2600" b="1" dirty="0"/>
              <a:t>Command Presence</a:t>
            </a:r>
          </a:p>
          <a:p>
            <a:pPr lvl="3"/>
            <a:r>
              <a:rPr lang="en-US" sz="2800" b="1" dirty="0">
                <a:solidFill>
                  <a:srgbClr val="FF0000"/>
                </a:solidFill>
              </a:rPr>
              <a:t>Do what I say!!!		 		</a:t>
            </a:r>
          </a:p>
        </p:txBody>
      </p:sp>
    </p:spTree>
    <p:extLst>
      <p:ext uri="{BB962C8B-B14F-4D97-AF65-F5344CB8AC3E}">
        <p14:creationId xmlns:p14="http://schemas.microsoft.com/office/powerpoint/2010/main" val="613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83513-79C6-4002-9887-60467714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589085"/>
            <a:ext cx="11065565" cy="1301261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rgbClr val="0070C0"/>
                </a:solidFill>
              </a:rPr>
              <a:t>Witnesses, victims  &amp; suspects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1A52-D49B-475B-A7FA-7B364074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0104"/>
            <a:ext cx="10820400" cy="4458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FF00"/>
                </a:solidFill>
              </a:rPr>
              <a:t>INTENTIONALLY</a:t>
            </a:r>
            <a:r>
              <a:rPr lang="en-US" sz="4400" b="1" dirty="0">
                <a:solidFill>
                  <a:srgbClr val="FFFF00"/>
                </a:solidFill>
              </a:rPr>
              <a:t> Choose your words 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chemeClr val="accent2"/>
                </a:solidFill>
              </a:rPr>
              <a:t>What happened to you?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What did you see?</a:t>
            </a:r>
          </a:p>
          <a:p>
            <a:endParaRPr lang="en-US" sz="3600" b="1" dirty="0"/>
          </a:p>
          <a:p>
            <a:r>
              <a:rPr lang="en-US" sz="3600" b="1" dirty="0">
                <a:solidFill>
                  <a:srgbClr val="00B050"/>
                </a:solidFill>
              </a:rPr>
              <a:t>What did you do?</a:t>
            </a:r>
          </a:p>
          <a:p>
            <a:endParaRPr lang="en-US" sz="3600" b="1" dirty="0"/>
          </a:p>
          <a:p>
            <a:pPr marL="457200" lvl="1" indent="0">
              <a:buNone/>
            </a:pP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89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755F-1190-4DF2-AF4D-E26FEAC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54843"/>
            <a:ext cx="8610600" cy="137842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A.S.K. BAG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49C5-832B-4533-8449-46CE61601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4084"/>
            <a:ext cx="10820400" cy="506194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5200" b="1" dirty="0">
                <a:solidFill>
                  <a:schemeClr val="accent6">
                    <a:lumMod val="75000"/>
                  </a:schemeClr>
                </a:solidFill>
              </a:rPr>
              <a:t>Autism Sensory Kit</a:t>
            </a:r>
          </a:p>
          <a:p>
            <a:pPr lvl="1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Headphones</a:t>
            </a:r>
          </a:p>
          <a:p>
            <a:pPr lvl="1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Ball Cap/Beanie</a:t>
            </a:r>
          </a:p>
          <a:p>
            <a:pPr lvl="1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Sunglasses</a:t>
            </a:r>
          </a:p>
          <a:p>
            <a:pPr lvl="1"/>
            <a:r>
              <a:rPr lang="en-US" sz="2800" b="1" dirty="0">
                <a:solidFill>
                  <a:schemeClr val="tx1">
                    <a:lumMod val="65000"/>
                  </a:schemeClr>
                </a:solidFill>
              </a:rPr>
              <a:t>Weighted Blanket/Soft Towel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</a:rPr>
              <a:t>Dry Erase Board</a:t>
            </a:r>
          </a:p>
          <a:p>
            <a:pPr lvl="1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Picture Stories</a:t>
            </a:r>
          </a:p>
          <a:p>
            <a:pPr lvl="1"/>
            <a:r>
              <a:rPr lang="en-US" sz="2800" b="1" dirty="0">
                <a:solidFill>
                  <a:srgbClr val="00B0F0"/>
                </a:solidFill>
              </a:rPr>
              <a:t>Fidgets</a:t>
            </a:r>
          </a:p>
          <a:p>
            <a:pPr lvl="2"/>
            <a:r>
              <a:rPr lang="en-US" sz="2800" b="1" dirty="0">
                <a:solidFill>
                  <a:srgbClr val="00B0F0"/>
                </a:solidFill>
              </a:rPr>
              <a:t>Spinners</a:t>
            </a:r>
          </a:p>
          <a:p>
            <a:pPr lvl="2"/>
            <a:r>
              <a:rPr lang="en-US" sz="2800" b="1" dirty="0">
                <a:solidFill>
                  <a:srgbClr val="00B0F0"/>
                </a:solidFill>
              </a:rPr>
              <a:t>Bubble Wrap</a:t>
            </a:r>
          </a:p>
          <a:p>
            <a:pPr lvl="2"/>
            <a:r>
              <a:rPr lang="en-US" sz="2800" b="1" dirty="0">
                <a:solidFill>
                  <a:srgbClr val="00B0F0"/>
                </a:solidFill>
              </a:rPr>
              <a:t>Oral</a:t>
            </a:r>
          </a:p>
        </p:txBody>
      </p:sp>
    </p:spTree>
    <p:extLst>
      <p:ext uri="{BB962C8B-B14F-4D97-AF65-F5344CB8AC3E}">
        <p14:creationId xmlns:p14="http://schemas.microsoft.com/office/powerpoint/2010/main" val="75414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B39B-4526-4A00-94C0-E8329C81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488" y="245661"/>
            <a:ext cx="8610600" cy="120100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Tres Jackson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95B23-B3E0-419B-A33F-72D8A4509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12" y="1272989"/>
            <a:ext cx="10820400" cy="5585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Born in 2000				Employee</a:t>
            </a:r>
          </a:p>
          <a:p>
            <a:endParaRPr lang="en-US" sz="3000" b="1" dirty="0"/>
          </a:p>
          <a:p>
            <a:pPr marL="0" indent="0">
              <a:buNone/>
            </a:pPr>
            <a:r>
              <a:rPr lang="en-US" sz="3000" b="1" dirty="0"/>
              <a:t>Oldest son and Big Brother	Gamer		</a:t>
            </a:r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3000" b="1" dirty="0"/>
              <a:t>Military Brat				Licensed Driver</a:t>
            </a:r>
          </a:p>
          <a:p>
            <a:endParaRPr lang="en-US" sz="3000" b="1" dirty="0"/>
          </a:p>
          <a:p>
            <a:pPr marL="0" indent="0">
              <a:buNone/>
            </a:pPr>
            <a:r>
              <a:rPr lang="en-US" sz="3000" b="1" dirty="0"/>
              <a:t>High School Graduate		Autism Ambassador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Rusty Awards – Bell County Person of the Year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Variety of Texas - IMPACT Award 2024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</a:rPr>
              <a:t>Registered Behavioral Technician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DC49-1208-4FF5-9E22-1AF7F0601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9" y="764373"/>
            <a:ext cx="9635319" cy="12930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I’m autistic, which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1728-E054-4D63-AC43-B4A3B09A9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28" y="2163738"/>
            <a:ext cx="10820400" cy="4195965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Everyone around me has a disorder that makes them:</a:t>
            </a:r>
          </a:p>
          <a:p>
            <a:pPr lvl="1"/>
            <a:endParaRPr lang="en-US" sz="3200" b="1" dirty="0">
              <a:solidFill>
                <a:srgbClr val="FF0000"/>
              </a:solidFill>
            </a:endParaRP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Say things they don’t mean</a:t>
            </a:r>
          </a:p>
          <a:p>
            <a:pPr lvl="1"/>
            <a:r>
              <a:rPr lang="en-US" sz="3200" b="1" dirty="0">
                <a:solidFill>
                  <a:srgbClr val="00B050"/>
                </a:solidFill>
              </a:rPr>
              <a:t>Not care about structure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Fail to hyper-focus on singular important topics</a:t>
            </a:r>
          </a:p>
          <a:p>
            <a:pPr lvl="1"/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Have unreliable memories</a:t>
            </a:r>
          </a:p>
          <a:p>
            <a:pPr lvl="1"/>
            <a:r>
              <a:rPr lang="en-US" sz="3200" b="1" dirty="0">
                <a:solidFill>
                  <a:srgbClr val="0070C0"/>
                </a:solidFill>
              </a:rPr>
              <a:t>Drop weird hints</a:t>
            </a:r>
          </a:p>
          <a:p>
            <a:pPr lvl="1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Creepily stare into my eyeballs</a:t>
            </a:r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6423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0DD-A672-423F-ADE9-F6B37E21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AECA-7026-4988-9243-807A71575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6583"/>
            <a:ext cx="10820400" cy="4722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So why do people say YOU’RE the weird one?</a:t>
            </a:r>
          </a:p>
          <a:p>
            <a:endParaRPr lang="en-US" sz="4400" b="1" dirty="0"/>
          </a:p>
          <a:p>
            <a:pPr marL="914400" lvl="2" indent="0">
              <a:buNone/>
            </a:pPr>
            <a:r>
              <a:rPr lang="en-US" sz="4000" b="1" dirty="0">
                <a:solidFill>
                  <a:srgbClr val="00B050"/>
                </a:solidFill>
              </a:rPr>
              <a:t>	Because there’s more of them </a:t>
            </a:r>
          </a:p>
          <a:p>
            <a:pPr marL="1828800" lvl="4" indent="0">
              <a:buNone/>
            </a:pPr>
            <a:r>
              <a:rPr lang="en-US" sz="3800" b="1" dirty="0">
                <a:solidFill>
                  <a:srgbClr val="00B050"/>
                </a:solidFill>
              </a:rPr>
              <a:t>				than me.</a:t>
            </a:r>
          </a:p>
          <a:p>
            <a:endParaRPr lang="en-US" dirty="0"/>
          </a:p>
          <a:p>
            <a:endParaRPr lang="en-US" dirty="0"/>
          </a:p>
          <a:p>
            <a:pPr marL="1828800" lvl="4" indent="0">
              <a:buNone/>
            </a:pPr>
            <a:r>
              <a:rPr lang="en-US" sz="2400" dirty="0">
                <a:solidFill>
                  <a:srgbClr val="00B0F0"/>
                </a:solidFill>
              </a:rPr>
              <a:t>						Autisticnotweird.com </a:t>
            </a:r>
          </a:p>
        </p:txBody>
      </p:sp>
    </p:spTree>
    <p:extLst>
      <p:ext uri="{BB962C8B-B14F-4D97-AF65-F5344CB8AC3E}">
        <p14:creationId xmlns:p14="http://schemas.microsoft.com/office/powerpoint/2010/main" val="8364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4C1B-6AD4-D489-6239-8FC46D9F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59026"/>
            <a:ext cx="7673788" cy="834887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accent6">
                    <a:lumMod val="75000"/>
                  </a:schemeClr>
                </a:solidFill>
              </a:rPr>
              <a:t>Custodial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F26CF-CAD4-F356-1D7F-CE60F8F2A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294" y="1179443"/>
            <a:ext cx="10632693" cy="5678557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What do these phrases convey?</a:t>
            </a:r>
          </a:p>
          <a:p>
            <a:pPr lvl="1"/>
            <a:r>
              <a:rPr lang="en-US" sz="3000" b="1" dirty="0">
                <a:solidFill>
                  <a:srgbClr val="FFFF00"/>
                </a:solidFill>
              </a:rPr>
              <a:t>‘I am going to pat you down” or “search you”. </a:t>
            </a:r>
          </a:p>
          <a:p>
            <a:pPr lvl="1"/>
            <a:r>
              <a:rPr lang="en-US" sz="3000" b="1" dirty="0">
                <a:solidFill>
                  <a:srgbClr val="FFFF00"/>
                </a:solidFill>
              </a:rPr>
              <a:t>“Do you have anything on you?”</a:t>
            </a:r>
          </a:p>
          <a:p>
            <a:pPr lvl="1"/>
            <a:r>
              <a:rPr lang="en-US" sz="3000" b="1" dirty="0">
                <a:solidFill>
                  <a:srgbClr val="FFFF00"/>
                </a:solidFill>
              </a:rPr>
              <a:t>“I am going to check you for lice.”</a:t>
            </a:r>
          </a:p>
          <a:p>
            <a:pPr lvl="1"/>
            <a:r>
              <a:rPr lang="en-US" sz="3000" b="1" dirty="0">
                <a:solidFill>
                  <a:srgbClr val="FFFF00"/>
                </a:solidFill>
              </a:rPr>
              <a:t>“Face the wall.”</a:t>
            </a:r>
          </a:p>
          <a:p>
            <a:pPr lvl="1"/>
            <a:r>
              <a:rPr lang="en-US" sz="3000" b="1" dirty="0">
                <a:solidFill>
                  <a:srgbClr val="FFFF00"/>
                </a:solidFill>
              </a:rPr>
              <a:t>“Do you waive these rights?”</a:t>
            </a:r>
          </a:p>
          <a:p>
            <a:pPr lvl="1"/>
            <a:endParaRPr lang="en-US" sz="3000" b="1" dirty="0">
              <a:solidFill>
                <a:srgbClr val="FFFF00"/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What can the listener expect?</a:t>
            </a:r>
          </a:p>
          <a:p>
            <a:pPr lvl="1"/>
            <a:r>
              <a:rPr lang="en-US" sz="3000" b="1" dirty="0">
                <a:solidFill>
                  <a:srgbClr val="FFFF00"/>
                </a:solidFill>
              </a:rPr>
              <a:t>Touch or grab, to escort, etc.</a:t>
            </a:r>
          </a:p>
          <a:p>
            <a:pPr lvl="1"/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3900" b="1" dirty="0">
                <a:solidFill>
                  <a:schemeClr val="accent1">
                    <a:lumMod val="75000"/>
                  </a:schemeClr>
                </a:solidFill>
              </a:rPr>
              <a:t>Tell the suspect/inmate: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rgbClr val="00B050"/>
                </a:solidFill>
              </a:rPr>
              <a:t>		When and for how long …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rgbClr val="00B050"/>
                </a:solidFill>
              </a:rPr>
              <a:t>		What part of your body will touch his/hers.</a:t>
            </a:r>
          </a:p>
        </p:txBody>
      </p:sp>
    </p:spTree>
    <p:extLst>
      <p:ext uri="{BB962C8B-B14F-4D97-AF65-F5344CB8AC3E}">
        <p14:creationId xmlns:p14="http://schemas.microsoft.com/office/powerpoint/2010/main" val="6084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04043-6EA7-C96B-1181-80E4DB6D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9" y="376518"/>
            <a:ext cx="10820400" cy="155582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Panic Points</a:t>
            </a:r>
            <a:br>
              <a:rPr lang="en-US" sz="4800" b="1" dirty="0"/>
            </a:br>
            <a:r>
              <a:rPr lang="en-US" sz="4800" b="1" u="sng" dirty="0"/>
              <a:t>Sensory Overwhelm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57E69-9D9B-CFF6-EAE1-792E71C73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32343"/>
            <a:ext cx="10820400" cy="47911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50"/>
                </a:solidFill>
              </a:rPr>
              <a:t>Locked in the car/No escape</a:t>
            </a:r>
          </a:p>
          <a:p>
            <a:pPr marL="0" indent="0">
              <a:buNone/>
            </a:pPr>
            <a:endParaRPr lang="en-US" sz="32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Driving into building/Sally Port</a:t>
            </a:r>
          </a:p>
          <a:p>
            <a:pPr marL="457200" lvl="1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Wearing someone else’s clothes</a:t>
            </a:r>
          </a:p>
          <a:p>
            <a:pPr lvl="1"/>
            <a:r>
              <a:rPr lang="en-US" sz="3200" b="1" dirty="0">
                <a:solidFill>
                  <a:schemeClr val="accent2"/>
                </a:solidFill>
              </a:rPr>
              <a:t>UNDERWEAR</a:t>
            </a:r>
          </a:p>
          <a:p>
            <a:pPr lvl="1"/>
            <a:endParaRPr lang="en-US" sz="32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Alone in Cell</a:t>
            </a:r>
          </a:p>
          <a:p>
            <a:pPr lvl="1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“They will forget about you here”</a:t>
            </a:r>
          </a:p>
        </p:txBody>
      </p:sp>
    </p:spTree>
    <p:extLst>
      <p:ext uri="{BB962C8B-B14F-4D97-AF65-F5344CB8AC3E}">
        <p14:creationId xmlns:p14="http://schemas.microsoft.com/office/powerpoint/2010/main" val="40389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8951-3D75-3E01-9EB8-F4611CD9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22729"/>
            <a:ext cx="9099176" cy="1241028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0070C0"/>
                </a:solidFill>
              </a:rPr>
              <a:t>Things Tres noticed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F4C6F-6CA7-16AC-6B6B-BD666903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63757"/>
            <a:ext cx="10820400" cy="5294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50"/>
                </a:solidFill>
              </a:rPr>
              <a:t>Are you diagnosed with anything?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</a:rPr>
              <a:t>A very general question.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</a:rPr>
              <a:t>A strong desire for precision and accuracy.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</a:rPr>
              <a:t>“Was that from a private doctor?”</a:t>
            </a:r>
          </a:p>
          <a:p>
            <a:pPr lvl="1"/>
            <a:endParaRPr lang="en-US" sz="3200" b="1" dirty="0"/>
          </a:p>
          <a:p>
            <a:pPr marL="0" indent="0">
              <a:buNone/>
            </a:pPr>
            <a:r>
              <a:rPr lang="en-US" sz="3200" b="1" dirty="0">
                <a:solidFill>
                  <a:srgbClr val="00B050"/>
                </a:solidFill>
              </a:rPr>
              <a:t>A desire to smile when picture taken.  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</a:rPr>
              <a:t>This is what they have been told their entire lives.  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</a:rPr>
              <a:t>That’s a rule! 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B050"/>
                </a:solidFill>
              </a:rPr>
              <a:t>Extreme anxiety about  </a:t>
            </a:r>
            <a:r>
              <a:rPr lang="en-US" sz="5400" b="1" dirty="0">
                <a:solidFill>
                  <a:srgbClr val="FF0000"/>
                </a:solidFill>
              </a:rPr>
              <a:t>BOREDOM</a:t>
            </a:r>
          </a:p>
        </p:txBody>
      </p:sp>
    </p:spTree>
    <p:extLst>
      <p:ext uri="{BB962C8B-B14F-4D97-AF65-F5344CB8AC3E}">
        <p14:creationId xmlns:p14="http://schemas.microsoft.com/office/powerpoint/2010/main" val="38768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C994-AE7F-D07E-659F-A74893274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Cases with ASD Victims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420A5-8CF5-0750-9E97-45108FC6C6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78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F6B8-EBF9-0EC8-3F37-B3E963263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-102550"/>
            <a:ext cx="8610600" cy="1546789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0070C0"/>
                </a:solidFill>
              </a:rPr>
              <a:t>Adam Lanza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C138D-0B4F-4C20-BC54-E08827575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5873"/>
            <a:ext cx="10820400" cy="5740546"/>
          </a:xfrm>
        </p:spPr>
        <p:txBody>
          <a:bodyPr/>
          <a:lstStyle/>
          <a:p>
            <a:r>
              <a:rPr lang="en-US" sz="2400" b="1" dirty="0"/>
              <a:t>Diagnosed with </a:t>
            </a:r>
            <a:r>
              <a:rPr lang="en-US" sz="2400" b="1" dirty="0">
                <a:solidFill>
                  <a:srgbClr val="FFFF00"/>
                </a:solidFill>
              </a:rPr>
              <a:t>Sensory Processing Disorder </a:t>
            </a:r>
            <a:r>
              <a:rPr lang="en-US" sz="2400" b="1" dirty="0"/>
              <a:t>in Elementary</a:t>
            </a:r>
          </a:p>
          <a:p>
            <a:pPr lvl="1"/>
            <a:r>
              <a:rPr lang="en-US" sz="2200" b="1" dirty="0"/>
              <a:t>Became </a:t>
            </a:r>
            <a:r>
              <a:rPr lang="en-US" sz="2200" b="1" dirty="0">
                <a:solidFill>
                  <a:schemeClr val="accent1"/>
                </a:solidFill>
              </a:rPr>
              <a:t>angry when touched</a:t>
            </a:r>
            <a:r>
              <a:rPr lang="en-US" sz="2200" b="1" dirty="0"/>
              <a:t> </a:t>
            </a:r>
          </a:p>
          <a:p>
            <a:pPr lvl="1"/>
            <a:r>
              <a:rPr lang="en-US" sz="2400" b="1" dirty="0"/>
              <a:t>“The </a:t>
            </a:r>
            <a:r>
              <a:rPr lang="en-US" sz="2400" b="1" dirty="0">
                <a:solidFill>
                  <a:schemeClr val="accent1"/>
                </a:solidFill>
              </a:rPr>
              <a:t>noise and the chaos </a:t>
            </a:r>
            <a:r>
              <a:rPr lang="en-US" sz="2400" b="1" dirty="0"/>
              <a:t>disrupted him.”</a:t>
            </a:r>
          </a:p>
          <a:p>
            <a:endParaRPr lang="en-US" sz="2400" b="1" dirty="0"/>
          </a:p>
          <a:p>
            <a:r>
              <a:rPr lang="en-US" sz="2400" b="1" dirty="0"/>
              <a:t>Diagnosed with </a:t>
            </a:r>
            <a:r>
              <a:rPr lang="en-US" sz="2400" b="1" dirty="0">
                <a:solidFill>
                  <a:srgbClr val="FFFF00"/>
                </a:solidFill>
              </a:rPr>
              <a:t>Aspergers</a:t>
            </a:r>
            <a:r>
              <a:rPr lang="en-US" sz="2400" b="1" dirty="0"/>
              <a:t> in Middle School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</a:p>
          <a:p>
            <a:r>
              <a:rPr lang="en-US" sz="2400" b="1" dirty="0"/>
              <a:t>High School</a:t>
            </a:r>
          </a:p>
          <a:p>
            <a:pPr lvl="1"/>
            <a:r>
              <a:rPr lang="en-US" sz="2400" b="1" dirty="0">
                <a:solidFill>
                  <a:srgbClr val="FFFF00"/>
                </a:solidFill>
              </a:rPr>
              <a:t>Robotics Club  </a:t>
            </a:r>
            <a:r>
              <a:rPr lang="en-US" sz="2400" b="1" dirty="0"/>
              <a:t>until mother changed schools.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Played </a:t>
            </a:r>
            <a:r>
              <a:rPr lang="en-US" sz="2400" b="1" dirty="0">
                <a:solidFill>
                  <a:srgbClr val="FFFF00"/>
                </a:solidFill>
              </a:rPr>
              <a:t>violent video games </a:t>
            </a:r>
          </a:p>
          <a:p>
            <a:r>
              <a:rPr lang="en-US" sz="2400" b="1" dirty="0"/>
              <a:t>Mom took him to </a:t>
            </a:r>
            <a:r>
              <a:rPr lang="en-US" sz="2400" b="1" dirty="0">
                <a:solidFill>
                  <a:srgbClr val="FFFF00"/>
                </a:solidFill>
              </a:rPr>
              <a:t>gun range </a:t>
            </a:r>
            <a:r>
              <a:rPr lang="en-US" sz="2400" b="1" dirty="0"/>
              <a:t>and had </a:t>
            </a:r>
            <a:r>
              <a:rPr lang="en-US" sz="2400" b="1" dirty="0">
                <a:solidFill>
                  <a:srgbClr val="FFFF00"/>
                </a:solidFill>
              </a:rPr>
              <a:t>firearms </a:t>
            </a:r>
            <a:r>
              <a:rPr lang="en-US" sz="2400" b="1" dirty="0"/>
              <a:t>in house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Planning to move </a:t>
            </a:r>
            <a:r>
              <a:rPr lang="en-US" sz="2400" b="1" dirty="0"/>
              <a:t>Washington State for college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6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43D4-38BF-0858-7402-B8C5711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05353"/>
            <a:ext cx="8610600" cy="1652048"/>
          </a:xfrm>
        </p:spPr>
        <p:txBody>
          <a:bodyPr/>
          <a:lstStyle/>
          <a:p>
            <a:pPr algn="ctr"/>
            <a:r>
              <a:rPr lang="en-US" sz="5400" b="1" u="sng" dirty="0">
                <a:solidFill>
                  <a:schemeClr val="accent1"/>
                </a:solidFill>
              </a:rPr>
              <a:t>December 14, 2012</a:t>
            </a:r>
            <a:br>
              <a:rPr lang="en-US" sz="4000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DBD1-5DD7-E98F-48F0-9A101229D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68544"/>
            <a:ext cx="10820400" cy="509972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Shot mother 4 times with her gun as she lay in bed </a:t>
            </a:r>
          </a:p>
          <a:p>
            <a:endParaRPr lang="en-US" sz="2800" b="1" dirty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Shot and killed 26 people at </a:t>
            </a:r>
            <a:r>
              <a:rPr lang="en-US" sz="2600" b="1" dirty="0">
                <a:solidFill>
                  <a:srgbClr val="FFFF00"/>
                </a:solidFill>
              </a:rPr>
              <a:t>Sandy Hook Elementary School in Newtown, </a:t>
            </a:r>
            <a:r>
              <a:rPr lang="en-US" sz="2600" b="1" dirty="0" err="1">
                <a:solidFill>
                  <a:srgbClr val="FFFF00"/>
                </a:solidFill>
              </a:rPr>
              <a:t>Connecticutt</a:t>
            </a:r>
            <a:endParaRPr lang="en-US" sz="2600" b="1" dirty="0">
              <a:solidFill>
                <a:srgbClr val="FFFF00"/>
              </a:solidFill>
            </a:endParaRPr>
          </a:p>
          <a:p>
            <a:endParaRPr lang="en-US" sz="2600" b="1" dirty="0">
              <a:solidFill>
                <a:srgbClr val="FFFF00"/>
              </a:solidFill>
            </a:endParaRP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20 children between 6-7 years old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6 adult staff members.</a:t>
            </a:r>
          </a:p>
          <a:p>
            <a:pPr marL="457200" lvl="1" indent="0">
              <a:buNone/>
            </a:pPr>
            <a:endParaRPr lang="en-US" sz="2800" b="1" dirty="0">
              <a:solidFill>
                <a:srgbClr val="00B050"/>
              </a:solidFill>
            </a:endParaRPr>
          </a:p>
          <a:p>
            <a:pPr lvl="1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No evidence that he was mistreated by or had hard feelings about elementary school. </a:t>
            </a:r>
          </a:p>
        </p:txBody>
      </p:sp>
    </p:spTree>
    <p:extLst>
      <p:ext uri="{BB962C8B-B14F-4D97-AF65-F5344CB8AC3E}">
        <p14:creationId xmlns:p14="http://schemas.microsoft.com/office/powerpoint/2010/main" val="1343539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5369-B00C-65D8-A6D3-CE665ECD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467" y="632389"/>
            <a:ext cx="9386750" cy="1230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chemeClr val="accent6">
                    <a:lumMod val="75000"/>
                  </a:schemeClr>
                </a:solidFill>
              </a:rPr>
              <a:t>Office of Child Advocate in </a:t>
            </a:r>
            <a:r>
              <a:rPr lang="en-US" sz="4900" b="1" u="sng" dirty="0">
                <a:solidFill>
                  <a:schemeClr val="accent6">
                    <a:lumMod val="75000"/>
                  </a:schemeClr>
                </a:solidFill>
              </a:rPr>
              <a:t>November 2014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133BE-6701-42D2-1A01-DDAD57442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42" y="1862984"/>
            <a:ext cx="11380475" cy="49950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Lanza had 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2" tooltip="Asperger's syndr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Asperger's </a:t>
            </a:r>
            <a:r>
              <a:rPr lang="en-US" sz="2800" b="1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hlinkClick r:id="rId2" tooltip="Asperger's syndr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syndrome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and, as a teenager, suffered from 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3" tooltip="Depression (mood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depression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4" tooltip="Anxie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anxiety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and </a:t>
            </a:r>
            <a:r>
              <a:rPr lang="en-US" sz="28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5" tooltip="Obsessive-compulsive disord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obsessive-compulsive disorder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but concluded that these factors</a:t>
            </a:r>
          </a:p>
          <a:p>
            <a:r>
              <a:rPr lang="en-US" sz="36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"neither caused nor led to his murderous acts". </a:t>
            </a:r>
          </a:p>
          <a:p>
            <a:endParaRPr lang="en-US" sz="2800" b="1" i="0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report went on to say,</a:t>
            </a:r>
          </a:p>
          <a:p>
            <a:pPr lvl="1"/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"his 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severe and deteriorating internalized mental health problems 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endParaRPr lang="en-US" sz="2800" b="1" i="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combined with an 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atypical preoccupation with violence 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(and) access to deadly weapons 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endParaRPr lang="en-US" sz="2800" b="1" i="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sz="28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proved a recipe for mass murder.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2578-9293-B212-EEFF-3601DC7C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337" y="384561"/>
            <a:ext cx="8610600" cy="1187865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</a:rPr>
              <a:t>Dylan 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B91E-AE69-BFEA-6A28-AF027022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15150"/>
            <a:ext cx="10984424" cy="515524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Killed 9 African Americas </a:t>
            </a:r>
            <a:r>
              <a:rPr lang="en-US" sz="2800" b="1" dirty="0"/>
              <a:t>in Charleston, SC at</a:t>
            </a:r>
          </a:p>
          <a:p>
            <a:pPr marL="0" indent="0">
              <a:buNone/>
            </a:pPr>
            <a:r>
              <a:rPr lang="en-US" sz="2800" b="1" dirty="0"/>
              <a:t>                              </a:t>
            </a:r>
            <a:r>
              <a:rPr lang="en-US" sz="2600" b="1" dirty="0"/>
              <a:t> Emanuel African Methodist Episcopal Church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In his Manifesto he says:</a:t>
            </a:r>
          </a:p>
          <a:p>
            <a:pPr lvl="1"/>
            <a:r>
              <a:rPr lang="en-US" sz="2600" b="1" dirty="0">
                <a:solidFill>
                  <a:srgbClr val="00B050"/>
                </a:solidFill>
              </a:rPr>
              <a:t>Curiosity piqued </a:t>
            </a:r>
            <a:r>
              <a:rPr lang="en-US" sz="2600" b="1" dirty="0"/>
              <a:t>by trial of George Zimmerman, who shot </a:t>
            </a:r>
            <a:r>
              <a:rPr lang="en-US" sz="2600" b="1" dirty="0">
                <a:solidFill>
                  <a:srgbClr val="00B050"/>
                </a:solidFill>
              </a:rPr>
              <a:t>Trayvon Martin</a:t>
            </a:r>
          </a:p>
          <a:p>
            <a:pPr lvl="1"/>
            <a:r>
              <a:rPr lang="en-US" sz="2600" b="1" dirty="0">
                <a:solidFill>
                  <a:srgbClr val="00B050"/>
                </a:solidFill>
              </a:rPr>
              <a:t>Googled “black on White crime”.  </a:t>
            </a:r>
          </a:p>
          <a:p>
            <a:pPr lvl="1"/>
            <a:r>
              <a:rPr lang="en-US" sz="2600" b="1" dirty="0">
                <a:solidFill>
                  <a:srgbClr val="00B050"/>
                </a:solidFill>
              </a:rPr>
              <a:t>Found</a:t>
            </a:r>
            <a:r>
              <a:rPr lang="en-US" sz="2600" b="1" dirty="0"/>
              <a:t> Council of Conservative Citizens which offered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  	 </a:t>
            </a:r>
            <a:r>
              <a:rPr lang="en-US" sz="2800" b="1" dirty="0">
                <a:solidFill>
                  <a:srgbClr val="00B050"/>
                </a:solidFill>
              </a:rPr>
              <a:t>pages of “brutal black on White murders”. </a:t>
            </a:r>
          </a:p>
          <a:p>
            <a:pPr marL="457200" lvl="1" indent="0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		</a:t>
            </a:r>
            <a:r>
              <a:rPr lang="en-US" sz="3200" b="1" dirty="0">
                <a:solidFill>
                  <a:srgbClr val="FF0000"/>
                </a:solidFill>
              </a:rPr>
              <a:t>“I’ve never been the same since that day”</a:t>
            </a:r>
          </a:p>
        </p:txBody>
      </p:sp>
    </p:spTree>
    <p:extLst>
      <p:ext uri="{BB962C8B-B14F-4D97-AF65-F5344CB8AC3E}">
        <p14:creationId xmlns:p14="http://schemas.microsoft.com/office/powerpoint/2010/main" val="41347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1BF5-D620-87E8-FF14-D5B0CC10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4264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02F99-FB50-039F-DD94-B80539E48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636" y="3314702"/>
            <a:ext cx="16405071" cy="252750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E496E9-0593-6A35-D547-E81A4145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10" y="529247"/>
            <a:ext cx="7369790" cy="614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16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A960-52AC-F0F8-8680-4EF46A44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79109"/>
            <a:ext cx="8610600" cy="116280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accent6">
                    <a:lumMod val="75000"/>
                  </a:schemeClr>
                </a:solidFill>
              </a:rPr>
              <a:t>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AD9C5-7F51-3BF5-68E3-FD880295D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9" y="1555669"/>
            <a:ext cx="11839698" cy="5682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B050"/>
                </a:solidFill>
              </a:rPr>
              <a:t>After murders, defense attys have him evaluated:</a:t>
            </a:r>
          </a:p>
          <a:p>
            <a:pPr marL="0" indent="0">
              <a:buNone/>
            </a:pPr>
            <a:endParaRPr lang="en-US" sz="3600" b="1" dirty="0">
              <a:solidFill>
                <a:srgbClr val="00B050"/>
              </a:solidFill>
            </a:endParaRPr>
          </a:p>
          <a:p>
            <a:pPr lvl="1"/>
            <a:r>
              <a:rPr lang="en-US" sz="2600" b="1" dirty="0"/>
              <a:t>As a child he</a:t>
            </a:r>
          </a:p>
          <a:p>
            <a:pPr lvl="2"/>
            <a:r>
              <a:rPr lang="en-US" sz="2400" b="1" dirty="0"/>
              <a:t>Exhibited “</a:t>
            </a:r>
            <a:r>
              <a:rPr lang="en-US" sz="2400" b="1" dirty="0">
                <a:solidFill>
                  <a:srgbClr val="FFFF00"/>
                </a:solidFill>
              </a:rPr>
              <a:t>disturbingly introverted </a:t>
            </a:r>
            <a:r>
              <a:rPr lang="en-US" sz="2400" b="1" dirty="0"/>
              <a:t>behavior”</a:t>
            </a:r>
          </a:p>
          <a:p>
            <a:pPr lvl="2"/>
            <a:r>
              <a:rPr lang="en-US" sz="2200" b="1" dirty="0">
                <a:solidFill>
                  <a:srgbClr val="FFFF00"/>
                </a:solidFill>
              </a:rPr>
              <a:t>Played alone, never started conversations</a:t>
            </a:r>
          </a:p>
          <a:p>
            <a:pPr lvl="2"/>
            <a:r>
              <a:rPr lang="en-US" sz="2400" b="1" dirty="0">
                <a:solidFill>
                  <a:srgbClr val="FFFF00"/>
                </a:solidFill>
              </a:rPr>
              <a:t>Visited mental health </a:t>
            </a:r>
            <a:r>
              <a:rPr lang="en-US" sz="2400" b="1" dirty="0"/>
              <a:t>provider in 2009 after </a:t>
            </a:r>
            <a:r>
              <a:rPr lang="en-US" sz="2400" b="1" dirty="0">
                <a:solidFill>
                  <a:srgbClr val="FFFF00"/>
                </a:solidFill>
              </a:rPr>
              <a:t>threatening suicide</a:t>
            </a:r>
          </a:p>
          <a:p>
            <a:pPr lvl="2"/>
            <a:r>
              <a:rPr lang="en-US" sz="2400" b="1" dirty="0"/>
              <a:t>Reported </a:t>
            </a:r>
            <a:r>
              <a:rPr lang="en-US" sz="2400" b="1" dirty="0">
                <a:solidFill>
                  <a:srgbClr val="FFFF00"/>
                </a:solidFill>
              </a:rPr>
              <a:t>persistent anxiety when around others</a:t>
            </a:r>
          </a:p>
          <a:p>
            <a:pPr lvl="2"/>
            <a:r>
              <a:rPr lang="en-US" sz="2400" b="1" dirty="0">
                <a:solidFill>
                  <a:srgbClr val="FFFF00"/>
                </a:solidFill>
              </a:rPr>
              <a:t>Refused </a:t>
            </a:r>
            <a:r>
              <a:rPr lang="en-US" sz="2400" b="1" dirty="0"/>
              <a:t>to take prescription for </a:t>
            </a:r>
            <a:r>
              <a:rPr lang="en-US" sz="2400" b="1" dirty="0">
                <a:solidFill>
                  <a:srgbClr val="FFFF00"/>
                </a:solidFill>
              </a:rPr>
              <a:t>anti-depressants</a:t>
            </a:r>
          </a:p>
          <a:p>
            <a:pPr lvl="1"/>
            <a:endParaRPr lang="en-US" sz="2600" b="1" dirty="0">
              <a:solidFill>
                <a:srgbClr val="FFFF00"/>
              </a:solidFill>
            </a:endParaRPr>
          </a:p>
          <a:p>
            <a:pPr lvl="1"/>
            <a:r>
              <a:rPr lang="en-US" sz="2600" b="1" dirty="0"/>
              <a:t>Described Roof as </a:t>
            </a:r>
            <a:r>
              <a:rPr lang="en-US" sz="2600" b="1" dirty="0">
                <a:solidFill>
                  <a:srgbClr val="FF0000"/>
                </a:solidFill>
              </a:rPr>
              <a:t>“a geyser of autistic symptoms”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Opinion: “People are a language that he neither understands nor speaks”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BE81-9351-059E-7AFA-A388BE3B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12035"/>
            <a:ext cx="8610600" cy="1232452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</a:rPr>
              <a:t>Testimony to judge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821D2-ED4A-1B70-D470-FFBC41386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03" y="1375873"/>
            <a:ext cx="11207097" cy="5708591"/>
          </a:xfrm>
        </p:spPr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</a:rPr>
              <a:t>“If they say I have autism, it’s like they are trying to discredit me.”  </a:t>
            </a:r>
            <a:r>
              <a:rPr lang="en-US" b="1" dirty="0"/>
              <a:t>	</a:t>
            </a:r>
            <a:r>
              <a:rPr lang="en-US" sz="2000" b="1" dirty="0">
                <a:solidFill>
                  <a:srgbClr val="00B050"/>
                </a:solidFill>
              </a:rPr>
              <a:t>Emphasized to his attorneys that an autism/mental health diagnosis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</a:rPr>
              <a:t> 	diluted his purpose for gunning down 9 parishioners at the church.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Roof believed being labeled Autistic is worse than death penalty.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B050"/>
                </a:solidFill>
              </a:rPr>
              <a:t>	“because once you’ve got that label, there is no point in living anyway”.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2400" b="1" dirty="0">
                <a:solidFill>
                  <a:srgbClr val="FFFF00"/>
                </a:solidFill>
              </a:rPr>
              <a:t>Defense argued that Roof was incapable of cooperating with counsel, </a:t>
            </a:r>
          </a:p>
          <a:p>
            <a:pPr lvl="1"/>
            <a:r>
              <a:rPr lang="en-US" sz="2400" b="1" dirty="0"/>
              <a:t>his decision were affected by </a:t>
            </a:r>
            <a:r>
              <a:rPr lang="en-US" sz="2400" b="1" dirty="0">
                <a:solidFill>
                  <a:srgbClr val="FF0000"/>
                </a:solidFill>
              </a:rPr>
              <a:t>delusions, </a:t>
            </a: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/>
              <a:t>he has </a:t>
            </a:r>
            <a:r>
              <a:rPr lang="en-US" sz="2400" b="1" dirty="0">
                <a:solidFill>
                  <a:srgbClr val="FF0000"/>
                </a:solidFill>
              </a:rPr>
              <a:t>fixed false beliefs </a:t>
            </a:r>
            <a:r>
              <a:rPr lang="en-US" sz="2400" b="1" dirty="0"/>
              <a:t>that are a </a:t>
            </a:r>
            <a:r>
              <a:rPr lang="en-US" sz="2400" b="1" dirty="0">
                <a:solidFill>
                  <a:srgbClr val="FF0000"/>
                </a:solidFill>
              </a:rPr>
              <a:t>product of mental illness</a:t>
            </a:r>
            <a:r>
              <a:rPr lang="en-US" sz="2400" b="1" dirty="0"/>
              <a:t>, and 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the fact  </a:t>
            </a:r>
            <a:r>
              <a:rPr lang="en-US" sz="2400" b="1" dirty="0">
                <a:solidFill>
                  <a:srgbClr val="FF0000"/>
                </a:solidFill>
              </a:rPr>
              <a:t>he has figured out how to sabotage his defense </a:t>
            </a:r>
            <a:r>
              <a:rPr lang="en-US" sz="2400" b="1" dirty="0"/>
              <a:t>. . .</a:t>
            </a:r>
          </a:p>
          <a:p>
            <a:pPr marL="914400" lvl="2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Illustrates why it is “so terrible to try an incompetent defendant”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6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3BA1-4216-AA22-00A7-C2F3438A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8983-97B1-00A2-423F-98A56E5C8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Judge watched and listened and deemed  Roof competent </a:t>
            </a:r>
          </a:p>
          <a:p>
            <a:endParaRPr lang="en-US" sz="4400" b="1" dirty="0">
              <a:solidFill>
                <a:srgbClr val="FF0000"/>
              </a:solidFill>
            </a:endParaRPr>
          </a:p>
          <a:p>
            <a:r>
              <a:rPr lang="en-US" sz="4400" b="1" dirty="0">
                <a:solidFill>
                  <a:srgbClr val="0070C0"/>
                </a:solidFill>
              </a:rPr>
              <a:t>Convicted and sentenced to DEATH on January 10,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EC49-4369-F505-5A2D-2AB5547A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777" y="405353"/>
            <a:ext cx="10444224" cy="165204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0070C0"/>
                </a:solidFill>
              </a:rPr>
              <a:t>April of 2016 in Bell County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68587-231C-F234-7E98-6A586D092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32495"/>
            <a:ext cx="10820400" cy="5047039"/>
          </a:xfrm>
        </p:spPr>
        <p:txBody>
          <a:bodyPr/>
          <a:lstStyle/>
          <a:p>
            <a:r>
              <a:rPr lang="en-US" b="1" dirty="0"/>
              <a:t>14 month-old admitted to hospital with seizures and </a:t>
            </a:r>
            <a:r>
              <a:rPr lang="en-US" b="1" dirty="0">
                <a:solidFill>
                  <a:srgbClr val="FF0000"/>
                </a:solidFill>
              </a:rPr>
              <a:t>bruising around anus </a:t>
            </a:r>
            <a:r>
              <a:rPr lang="en-US" b="1" dirty="0"/>
              <a:t>and genital area, bleeding in diaper.</a:t>
            </a:r>
          </a:p>
          <a:p>
            <a:r>
              <a:rPr lang="en-US" b="1" dirty="0"/>
              <a:t>People in home are </a:t>
            </a:r>
            <a:r>
              <a:rPr lang="en-US" b="1" dirty="0">
                <a:solidFill>
                  <a:srgbClr val="FF0000"/>
                </a:solidFill>
              </a:rPr>
              <a:t>mother, mother’s boyfriend and  parents and PAUL.</a:t>
            </a:r>
          </a:p>
          <a:p>
            <a:r>
              <a:rPr lang="en-US" b="1" dirty="0">
                <a:solidFill>
                  <a:srgbClr val="FF0000"/>
                </a:solidFill>
              </a:rPr>
              <a:t>All interviewed.</a:t>
            </a:r>
          </a:p>
          <a:p>
            <a:r>
              <a:rPr lang="en-US" b="1" dirty="0"/>
              <a:t>Boyfriend and </a:t>
            </a:r>
            <a:r>
              <a:rPr lang="en-US" b="1" dirty="0">
                <a:solidFill>
                  <a:srgbClr val="FF0000"/>
                </a:solidFill>
              </a:rPr>
              <a:t>PAUL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polygraphed.</a:t>
            </a:r>
          </a:p>
          <a:p>
            <a:r>
              <a:rPr lang="en-US" b="1" dirty="0"/>
              <a:t>Boyfriend “passed”.  </a:t>
            </a:r>
            <a:r>
              <a:rPr lang="en-US" b="1" dirty="0">
                <a:solidFill>
                  <a:srgbClr val="FF0000"/>
                </a:solidFill>
              </a:rPr>
              <a:t>Paul “failed”.  </a:t>
            </a:r>
          </a:p>
          <a:p>
            <a:r>
              <a:rPr lang="en-US" b="1" dirty="0"/>
              <a:t>After failing the polygraph, detectives obtain a </a:t>
            </a:r>
            <a:r>
              <a:rPr lang="en-US" b="1" dirty="0">
                <a:solidFill>
                  <a:srgbClr val="FF0000"/>
                </a:solidFill>
              </a:rPr>
              <a:t>“written confession”.</a:t>
            </a:r>
          </a:p>
          <a:p>
            <a:pPr lvl="1"/>
            <a:r>
              <a:rPr lang="en-US" b="1" dirty="0"/>
              <a:t>Inserted pen into baby’s vagina</a:t>
            </a:r>
          </a:p>
          <a:p>
            <a:r>
              <a:rPr lang="en-US" b="1" dirty="0">
                <a:solidFill>
                  <a:srgbClr val="FF0000"/>
                </a:solidFill>
              </a:rPr>
              <a:t>PAUL arrested  for AGGRAVATED SEXUAL ASSAULT OF A CHILD</a:t>
            </a:r>
          </a:p>
          <a:p>
            <a:r>
              <a:rPr lang="en-US" b="1" dirty="0">
                <a:solidFill>
                  <a:srgbClr val="FF0000"/>
                </a:solidFill>
              </a:rPr>
              <a:t>Defense attorney </a:t>
            </a:r>
            <a:r>
              <a:rPr lang="en-US" b="1" dirty="0"/>
              <a:t>is appointed for PAUL.</a:t>
            </a:r>
          </a:p>
          <a:p>
            <a:r>
              <a:rPr lang="en-US" b="1" dirty="0">
                <a:solidFill>
                  <a:srgbClr val="FF0000"/>
                </a:solidFill>
              </a:rPr>
              <a:t>PAUL sits in jail for months</a:t>
            </a:r>
          </a:p>
        </p:txBody>
      </p:sp>
    </p:spTree>
    <p:extLst>
      <p:ext uri="{BB962C8B-B14F-4D97-AF65-F5344CB8AC3E}">
        <p14:creationId xmlns:p14="http://schemas.microsoft.com/office/powerpoint/2010/main" val="15348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EFF53-AA79-8FC8-F540-F1B3EE7F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88537"/>
            <a:ext cx="8610600" cy="1470582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0070C0"/>
                </a:solidFill>
              </a:rPr>
              <a:t>Writes letters from jail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53C72-809D-BD6C-0C7C-392DEB2AE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1562583"/>
            <a:ext cx="11786647" cy="5295418"/>
          </a:xfrm>
        </p:spPr>
        <p:txBody>
          <a:bodyPr>
            <a:normAutofit/>
          </a:bodyPr>
          <a:lstStyle/>
          <a:p>
            <a:r>
              <a:rPr lang="en-US" b="1" dirty="0"/>
              <a:t>I have </a:t>
            </a:r>
            <a:r>
              <a:rPr lang="en-US" b="1" dirty="0">
                <a:solidFill>
                  <a:srgbClr val="FFFF00"/>
                </a:solidFill>
              </a:rPr>
              <a:t>psychological problems. </a:t>
            </a:r>
          </a:p>
          <a:p>
            <a:r>
              <a:rPr lang="en-US" b="1" dirty="0"/>
              <a:t>I am </a:t>
            </a:r>
            <a:r>
              <a:rPr lang="en-US" b="1" dirty="0">
                <a:solidFill>
                  <a:srgbClr val="FFFF00"/>
                </a:solidFill>
              </a:rPr>
              <a:t>depressed</a:t>
            </a:r>
            <a:r>
              <a:rPr lang="en-US" b="1" dirty="0"/>
              <a:t> and have been in a </a:t>
            </a:r>
            <a:r>
              <a:rPr lang="en-US" b="1" dirty="0">
                <a:solidFill>
                  <a:srgbClr val="FFFF00"/>
                </a:solidFill>
              </a:rPr>
              <a:t>mental hospital.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When I went to the jail to take the polygraph </a:t>
            </a:r>
            <a:r>
              <a:rPr lang="en-US" b="1" dirty="0">
                <a:solidFill>
                  <a:srgbClr val="FFFF00"/>
                </a:solidFill>
              </a:rPr>
              <a:t>I was still traumatized by the incident</a:t>
            </a:r>
            <a:r>
              <a:rPr lang="en-US" b="1" dirty="0"/>
              <a:t>.  </a:t>
            </a:r>
          </a:p>
          <a:p>
            <a:r>
              <a:rPr lang="en-US" b="1" dirty="0">
                <a:solidFill>
                  <a:srgbClr val="FFFF00"/>
                </a:solidFill>
              </a:rPr>
              <a:t>I was telling the truth and I still failed the test.  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/>
          </a:p>
          <a:p>
            <a:r>
              <a:rPr lang="en-US" b="1" dirty="0"/>
              <a:t>I was trying very  hard </a:t>
            </a:r>
            <a:r>
              <a:rPr lang="en-US" b="1" dirty="0">
                <a:solidFill>
                  <a:srgbClr val="FFFF00"/>
                </a:solidFill>
              </a:rPr>
              <a:t>to not punch myself in the head.  </a:t>
            </a:r>
          </a:p>
          <a:p>
            <a:r>
              <a:rPr lang="en-US" b="1" dirty="0"/>
              <a:t>When I cannot punch myself in the head I have an </a:t>
            </a:r>
            <a:r>
              <a:rPr lang="en-US" b="1" dirty="0">
                <a:solidFill>
                  <a:srgbClr val="FFFF00"/>
                </a:solidFill>
              </a:rPr>
              <a:t>anxiety attack.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I assumed the sheriff would not let me go home until I told her what happened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30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BAA7-2D28-264D-A7AC-8DE53119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324" y="624761"/>
            <a:ext cx="8610600" cy="1293028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rgbClr val="0070C0"/>
                </a:solidFill>
              </a:rPr>
              <a:t>Video of “confession</a:t>
            </a:r>
            <a:r>
              <a:rPr lang="en-US" sz="5400" b="1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4E99F-558B-A856-C72B-F4F7A61C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5743"/>
            <a:ext cx="11553946" cy="5102257"/>
          </a:xfrm>
        </p:spPr>
        <p:txBody>
          <a:bodyPr>
            <a:normAutofit/>
          </a:bodyPr>
          <a:lstStyle/>
          <a:p>
            <a:r>
              <a:rPr lang="en-US" b="1" dirty="0"/>
              <a:t> PAUL  was 						      </a:t>
            </a:r>
            <a:r>
              <a:rPr lang="en-US" b="1" dirty="0">
                <a:solidFill>
                  <a:srgbClr val="00B050"/>
                </a:solidFill>
              </a:rPr>
              <a:t>questioned for 3 hours 17 minutes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/>
              <a:t>During the interview </a:t>
            </a:r>
            <a:r>
              <a:rPr lang="en-US" b="1" dirty="0">
                <a:solidFill>
                  <a:srgbClr val="00B050"/>
                </a:solidFill>
              </a:rPr>
              <a:t>		</a:t>
            </a:r>
            <a:r>
              <a:rPr lang="en-US" sz="2400" b="1" dirty="0">
                <a:solidFill>
                  <a:srgbClr val="00B050"/>
                </a:solidFill>
              </a:rPr>
              <a:t>Paul denied sexual contact 20 different times</a:t>
            </a:r>
          </a:p>
          <a:p>
            <a:endParaRPr lang="en-US" b="1" dirty="0"/>
          </a:p>
          <a:p>
            <a:r>
              <a:rPr lang="en-US" b="1" dirty="0"/>
              <a:t>PAUL was 			</a:t>
            </a:r>
            <a:r>
              <a:rPr lang="en-US" b="1" dirty="0">
                <a:solidFill>
                  <a:srgbClr val="00B050"/>
                </a:solidFill>
              </a:rPr>
              <a:t>very tearful and repeatedly maintained his innocence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				during the interview before writing 1 sentence statement</a:t>
            </a:r>
          </a:p>
          <a:p>
            <a:endParaRPr lang="en-US" b="1" dirty="0"/>
          </a:p>
          <a:p>
            <a:r>
              <a:rPr lang="en-US" sz="2800" b="1" dirty="0">
                <a:solidFill>
                  <a:srgbClr val="FF0000"/>
                </a:solidFill>
              </a:rPr>
              <a:t>After reading this one sentence statement, the law enforcement officers told the defendant what to write about the time and place these alleged acts were committed. </a:t>
            </a:r>
          </a:p>
        </p:txBody>
      </p:sp>
    </p:spTree>
    <p:extLst>
      <p:ext uri="{BB962C8B-B14F-4D97-AF65-F5344CB8AC3E}">
        <p14:creationId xmlns:p14="http://schemas.microsoft.com/office/powerpoint/2010/main" val="129244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2AA1-5857-76EC-2E03-F09FB50D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2057401"/>
          </a:xfrm>
        </p:spPr>
        <p:txBody>
          <a:bodyPr/>
          <a:lstStyle/>
          <a:p>
            <a:pPr algn="ctr"/>
            <a:r>
              <a:rPr lang="en-US" sz="5400" b="1" u="sng" dirty="0">
                <a:solidFill>
                  <a:srgbClr val="0070C0"/>
                </a:solidFill>
              </a:rPr>
              <a:t>Paul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2CD84-177D-AFF7-CD6C-D31A76E3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10347"/>
            <a:ext cx="12000322" cy="5447654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en-US" sz="33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IDD Evaluation determined:</a:t>
            </a:r>
          </a:p>
          <a:p>
            <a:pPr lvl="1"/>
            <a:r>
              <a:rPr lang="en-US" sz="2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Spoke in a monotone and overly formal manner</a:t>
            </a:r>
          </a:p>
          <a:p>
            <a:pPr lvl="1"/>
            <a:r>
              <a:rPr lang="en-US" sz="2600" b="1" dirty="0">
                <a:solidFill>
                  <a:schemeClr val="accent2"/>
                </a:solidFill>
              </a:rPr>
              <a:t>Social nuances were missed</a:t>
            </a:r>
          </a:p>
          <a:p>
            <a:pPr lvl="1"/>
            <a:r>
              <a:rPr lang="en-US" sz="2600" b="1" dirty="0">
                <a:solidFill>
                  <a:srgbClr val="FFFF00"/>
                </a:solidFill>
              </a:rPr>
              <a:t>Expressive and receptive language abilities lacking</a:t>
            </a:r>
          </a:p>
          <a:p>
            <a:pPr lvl="1"/>
            <a:r>
              <a:rPr lang="en-US" sz="2600" b="1" dirty="0">
                <a:solidFill>
                  <a:srgbClr val="00B050"/>
                </a:solidFill>
              </a:rPr>
              <a:t>Symptoms of Autism Spectrum Disorder observed</a:t>
            </a:r>
          </a:p>
          <a:p>
            <a:pPr lvl="1"/>
            <a:endParaRPr lang="en-US" sz="2600" b="1" dirty="0">
              <a:solidFill>
                <a:srgbClr val="00B050"/>
              </a:solidFill>
            </a:endParaRPr>
          </a:p>
          <a:p>
            <a:pPr lvl="1"/>
            <a:r>
              <a:rPr lang="en-US" sz="3300" b="1" dirty="0">
                <a:solidFill>
                  <a:srgbClr val="00B0F0"/>
                </a:solidFill>
              </a:rPr>
              <a:t>Total standard score on Intelligence Test:			</a:t>
            </a:r>
            <a:r>
              <a:rPr lang="en-US" sz="3300" b="1" dirty="0">
                <a:solidFill>
                  <a:srgbClr val="FF0000"/>
                </a:solidFill>
              </a:rPr>
              <a:t>70 IQ  </a:t>
            </a:r>
            <a:r>
              <a:rPr lang="en-US" sz="3300" b="1" dirty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n-US" sz="3300" b="1" dirty="0">
                <a:solidFill>
                  <a:srgbClr val="00B0F0"/>
                </a:solidFill>
              </a:rPr>
              <a:t>Overall age equivalence of			 		</a:t>
            </a:r>
            <a:r>
              <a:rPr lang="en-US" sz="3300" b="1" dirty="0">
                <a:solidFill>
                  <a:srgbClr val="FF0000"/>
                </a:solidFill>
              </a:rPr>
              <a:t>8 yrs,10 </a:t>
            </a:r>
            <a:r>
              <a:rPr lang="en-US" sz="3300" b="1" dirty="0" err="1">
                <a:solidFill>
                  <a:srgbClr val="FF0000"/>
                </a:solidFill>
              </a:rPr>
              <a:t>mos</a:t>
            </a:r>
            <a:endParaRPr lang="en-US" sz="33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600" b="1" dirty="0">
                <a:solidFill>
                  <a:srgbClr val="00B0F0"/>
                </a:solidFill>
              </a:rPr>
              <a:t>   	(although had job, car, DL, and lived independently)</a:t>
            </a:r>
          </a:p>
          <a:p>
            <a:pPr marL="457200" lvl="1" indent="0">
              <a:buNone/>
            </a:pPr>
            <a:endParaRPr lang="en-US" sz="3000" b="1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Detective testified: 			</a:t>
            </a:r>
            <a:r>
              <a:rPr lang="en-US" sz="3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 do not administer polygraphs to </a:t>
            </a:r>
          </a:p>
          <a:p>
            <a:pPr marL="457200" lvl="1" indent="0">
              <a:buNone/>
            </a:pPr>
            <a:r>
              <a:rPr lang="en-US" sz="3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			anyone under 10 years of age</a:t>
            </a:r>
          </a:p>
          <a:p>
            <a:pPr lvl="1"/>
            <a:endParaRPr lang="en-US" sz="2400" b="1" dirty="0">
              <a:solidFill>
                <a:srgbClr val="0070C0"/>
              </a:solidFill>
            </a:endParaRPr>
          </a:p>
          <a:p>
            <a:pPr lvl="1"/>
            <a:endParaRPr lang="en-US" sz="2400" b="1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US" sz="3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Judge Jezek:   Paul was overwhelmed by the circumstances 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	   surrounding his confession such that he did not 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 			   make a decision to confess of his own free will</a:t>
            </a:r>
          </a:p>
          <a:p>
            <a:pPr lvl="2"/>
            <a:endParaRPr lang="en-US" sz="2400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B2F7-5D85-DE6B-090F-7F958D1C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140" y="707812"/>
            <a:ext cx="8610600" cy="1293028"/>
          </a:xfrm>
        </p:spPr>
        <p:txBody>
          <a:bodyPr>
            <a:normAutofit/>
          </a:bodyPr>
          <a:lstStyle/>
          <a:p>
            <a:r>
              <a:rPr lang="en-US" sz="5400" b="1" i="1" u="sng" dirty="0">
                <a:solidFill>
                  <a:srgbClr val="0070C0"/>
                </a:solidFill>
              </a:rPr>
              <a:t>February 20,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88D3E-8B12-65BF-E412-A0C592C06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2159836"/>
            <a:ext cx="11443623" cy="4366496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Same girl, now 6y, has broken arm and injured genital area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Guess who still lives in that house?</a:t>
            </a:r>
          </a:p>
          <a:p>
            <a:pPr lvl="1"/>
            <a:endParaRPr lang="en-US" sz="2800" b="1" dirty="0"/>
          </a:p>
          <a:p>
            <a:r>
              <a:rPr lang="en-US" sz="2800" b="1" dirty="0">
                <a:solidFill>
                  <a:srgbClr val="FFFF00"/>
                </a:solidFill>
              </a:rPr>
              <a:t>Girl says mom’s boyfriend “tried to put a dick in my mouth”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Boyfriend is arrested and charged with Injury to a Child 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rgbClr val="00B050"/>
                </a:solidFill>
              </a:rPr>
              <a:t>Pled guilty to this felony in April of 2023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Is now  on 7 years probation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0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D697-FF46-A418-536F-910AFF2F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26571"/>
            <a:ext cx="8610600" cy="1032672"/>
          </a:xfrm>
        </p:spPr>
        <p:txBody>
          <a:bodyPr>
            <a:normAutofit/>
          </a:bodyPr>
          <a:lstStyle/>
          <a:p>
            <a:r>
              <a:rPr lang="en-US" sz="6600" b="1" dirty="0"/>
              <a:t>The </a:t>
            </a:r>
            <a:r>
              <a:rPr lang="en-US" sz="6600" b="1" dirty="0">
                <a:solidFill>
                  <a:srgbClr val="0070C0"/>
                </a:solidFill>
              </a:rPr>
              <a:t>911</a:t>
            </a:r>
            <a:r>
              <a:rPr lang="en-US" sz="6600" b="1" dirty="0"/>
              <a:t> call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94D69-396B-1F80-1C31-17FD71EE9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95168"/>
            <a:ext cx="10820400" cy="536283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An Autistic Meltdown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A brick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Blood </a:t>
            </a:r>
            <a:endParaRPr lang="en-US" sz="3200" b="1" dirty="0">
              <a:solidFill>
                <a:schemeClr val="tx1">
                  <a:lumMod val="65000"/>
                </a:schemeClr>
              </a:solidFill>
            </a:endParaRPr>
          </a:p>
          <a:p>
            <a:pPr lvl="8"/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“He’s </a:t>
            </a:r>
            <a:r>
              <a:rPr lang="en-US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gonna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kill me”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WHY ARE YOU CRYING?”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‘I </a:t>
            </a:r>
            <a:r>
              <a:rPr lang="en-US" sz="3200" b="1" dirty="0" err="1">
                <a:solidFill>
                  <a:srgbClr val="00B0F0"/>
                </a:solidFill>
              </a:rPr>
              <a:t>wanna</a:t>
            </a:r>
            <a:r>
              <a:rPr lang="en-US" sz="3200" b="1" dirty="0">
                <a:solidFill>
                  <a:srgbClr val="00B0F0"/>
                </a:solidFill>
              </a:rPr>
              <a:t> go to jail”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“I hurt Mom”</a:t>
            </a:r>
          </a:p>
          <a:p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			</a:t>
            </a:r>
            <a:r>
              <a:rPr lang="en-US" sz="4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“I love my life with you”</a:t>
            </a:r>
          </a:p>
          <a:p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5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087F-E41B-2A3D-B95B-C6D77E52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49086"/>
            <a:ext cx="9307286" cy="189411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    A </a:t>
            </a:r>
            <a:r>
              <a:rPr lang="en-US" sz="6000" b="1" dirty="0">
                <a:solidFill>
                  <a:srgbClr val="FFFF00"/>
                </a:solidFill>
              </a:rPr>
              <a:t>mother’s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911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rgbClr val="FFFF00"/>
                </a:solidFill>
              </a:rPr>
              <a:t>call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61FAE-8F24-4BC2-815D-654F00B76B7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135AA-F59D-6DB3-104A-D8AB08F7B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911call">
            <a:hlinkClick r:id="" action="ppaction://media"/>
            <a:extLst>
              <a:ext uri="{FF2B5EF4-FFF2-40B4-BE49-F238E27FC236}">
                <a16:creationId xmlns:a16="http://schemas.microsoft.com/office/drawing/2014/main" id="{CEC746EC-D254-3196-F629-09DADB1FD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2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4B94-3B9B-043B-9477-5719B88C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I work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30E0B-3B63-D282-8294-03B291D9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accent1"/>
                </a:solidFill>
              </a:rPr>
              <a:t>Jim Nichols</a:t>
            </a:r>
          </a:p>
          <a:p>
            <a:pPr marL="0" indent="0">
              <a:buNone/>
            </a:pPr>
            <a:r>
              <a:rPr lang="en-US" sz="3600" b="1" dirty="0"/>
              <a:t>	Elected Bell County Attorney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5400" b="1" dirty="0">
                <a:solidFill>
                  <a:schemeClr val="accent1"/>
                </a:solidFill>
              </a:rPr>
              <a:t>Richard Lazott</a:t>
            </a:r>
          </a:p>
          <a:p>
            <a:pPr marL="457200" lvl="1" indent="0">
              <a:buNone/>
            </a:pPr>
            <a:r>
              <a:rPr lang="en-US" sz="4000" b="1" dirty="0"/>
              <a:t>	First Assistant </a:t>
            </a:r>
          </a:p>
        </p:txBody>
      </p:sp>
    </p:spTree>
    <p:extLst>
      <p:ext uri="{BB962C8B-B14F-4D97-AF65-F5344CB8AC3E}">
        <p14:creationId xmlns:p14="http://schemas.microsoft.com/office/powerpoint/2010/main" val="17703655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BD6CC-FEB7-4F60-A87F-BC4CB776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99" y="1041400"/>
            <a:ext cx="7975367" cy="14224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What caregivers need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EDE6DF-78ED-4DC4-AD12-4CF79B42C0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24E31-7884-43F1-B263-6DF1673F0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Respite.  Rest.  A Break.</a:t>
            </a:r>
          </a:p>
          <a:p>
            <a:endParaRPr lang="en-US" sz="4000" dirty="0"/>
          </a:p>
          <a:p>
            <a:r>
              <a:rPr lang="en-US" sz="4000" b="1" dirty="0">
                <a:solidFill>
                  <a:srgbClr val="00B050"/>
                </a:solidFill>
              </a:rPr>
              <a:t>Understanding </a:t>
            </a:r>
          </a:p>
        </p:txBody>
      </p:sp>
    </p:spTree>
    <p:extLst>
      <p:ext uri="{BB962C8B-B14F-4D97-AF65-F5344CB8AC3E}">
        <p14:creationId xmlns:p14="http://schemas.microsoft.com/office/powerpoint/2010/main" val="17798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18D7D-C701-E50F-CEB2-FA2722EF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9316"/>
            <a:ext cx="6873240" cy="1924590"/>
          </a:xfrm>
        </p:spPr>
        <p:txBody>
          <a:bodyPr>
            <a:normAutofit/>
          </a:bodyPr>
          <a:lstStyle/>
          <a:p>
            <a:r>
              <a:rPr lang="en-US" sz="6000" b="1" dirty="0"/>
              <a:t>A </a:t>
            </a:r>
            <a:r>
              <a:rPr lang="en-US" sz="6000" b="1" dirty="0">
                <a:solidFill>
                  <a:srgbClr val="FF0000"/>
                </a:solidFill>
              </a:rPr>
              <a:t>Texas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rgbClr val="0070C0"/>
                </a:solidFill>
              </a:rPr>
              <a:t>Case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5F9FF-83CD-65FD-5D5A-897293BBEE6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24AB6-C525-0D13-AC42-E72AC152E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Graham PD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17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961C-C7FF-4765-8D0A-6A015111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306285"/>
            <a:ext cx="11021008" cy="157687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Elijah McLain </a:t>
            </a:r>
            <a:r>
              <a:rPr lang="en-US" sz="5400" b="1" dirty="0"/>
              <a:t>and </a:t>
            </a:r>
            <a:r>
              <a:rPr lang="en-US" sz="5400" b="1" dirty="0">
                <a:solidFill>
                  <a:srgbClr val="FFC000"/>
                </a:solidFill>
              </a:rPr>
              <a:t>Aurora 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1AF1A-02DB-447D-9F04-EE8263D71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Karim Jovian - Elijah McClain's Final Words to the Police were Heart Breaking |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4C268-883B-42A7-B8BE-FA665FF3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084" y="254001"/>
            <a:ext cx="9446004" cy="139192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Words spoken by police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E61D7-956C-42F3-B182-2AED1989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34160"/>
            <a:ext cx="10820400" cy="524256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You are acting suspicious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Cooperate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Stop tensing up dude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Relax or I’ll have to change this situation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It’s not going to be good for you – I’m telling you right now.</a:t>
            </a: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If you keep messing around … I’m going to have to bring my dog out</a:t>
            </a:r>
          </a:p>
        </p:txBody>
      </p:sp>
    </p:spTree>
    <p:extLst>
      <p:ext uri="{BB962C8B-B14F-4D97-AF65-F5344CB8AC3E}">
        <p14:creationId xmlns:p14="http://schemas.microsoft.com/office/powerpoint/2010/main" val="28377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CB48-3603-489F-AE3F-338687B5B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529" y="764373"/>
            <a:ext cx="9706062" cy="129302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Elijah’s last words/acts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13442-7F7B-4860-A3CF-C3680FD1F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I’m an introvert. 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I’m different.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I’m just trying to go home.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intend to take my power back.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Respect the boundaries I am speaking to you.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don’t fight. I don’t do that stuff.  I have no gun. 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can’t breathe correctly.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I’m sorry.</a:t>
            </a:r>
          </a:p>
        </p:txBody>
      </p:sp>
    </p:spTree>
    <p:extLst>
      <p:ext uri="{BB962C8B-B14F-4D97-AF65-F5344CB8AC3E}">
        <p14:creationId xmlns:p14="http://schemas.microsoft.com/office/powerpoint/2010/main" val="6649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76B4-167E-4E1E-90E8-9A34C992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30201"/>
            <a:ext cx="8610600" cy="12192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</a:rPr>
              <a:t>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F01D1-907E-4886-B5ED-FF3CB8E2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9401"/>
            <a:ext cx="10820400" cy="5168899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Why so strong?</a:t>
            </a:r>
          </a:p>
          <a:p>
            <a:pPr lvl="1"/>
            <a:r>
              <a:rPr lang="en-US" sz="3800" b="1" dirty="0">
                <a:solidFill>
                  <a:srgbClr val="00B050"/>
                </a:solidFill>
              </a:rPr>
              <a:t>Freeze?  Flee?  Fight?</a:t>
            </a:r>
          </a:p>
          <a:p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Did Elijah try to grab the gun?</a:t>
            </a:r>
          </a:p>
          <a:p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4000" b="1" dirty="0">
              <a:solidFill>
                <a:srgbClr val="00B050"/>
              </a:solidFill>
            </a:endParaRPr>
          </a:p>
          <a:p>
            <a:r>
              <a:rPr lang="en-US" sz="4000" b="1" dirty="0">
                <a:solidFill>
                  <a:srgbClr val="FFC000"/>
                </a:solidFill>
              </a:rPr>
              <a:t>Ketamine </a:t>
            </a:r>
          </a:p>
        </p:txBody>
      </p:sp>
    </p:spTree>
    <p:extLst>
      <p:ext uri="{BB962C8B-B14F-4D97-AF65-F5344CB8AC3E}">
        <p14:creationId xmlns:p14="http://schemas.microsoft.com/office/powerpoint/2010/main" val="16016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9423-B21A-49F0-85A6-C2D59547E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716" y="430266"/>
            <a:ext cx="8610600" cy="129302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7345E-4C2E-4022-BE7A-DF175814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23294"/>
            <a:ext cx="10820400" cy="449539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When our </a:t>
            </a:r>
            <a:r>
              <a:rPr lang="en-US" sz="3200" b="1" dirty="0">
                <a:solidFill>
                  <a:srgbClr val="0070C0"/>
                </a:solidFill>
              </a:rPr>
              <a:t>nervous systems</a:t>
            </a:r>
          </a:p>
          <a:p>
            <a:pPr algn="ctr"/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algn="ctr"/>
            <a:r>
              <a:rPr lang="en-US" sz="3200" b="1" dirty="0"/>
              <a:t> are </a:t>
            </a:r>
            <a:r>
              <a:rPr lang="en-US" sz="3200" b="1" dirty="0">
                <a:solidFill>
                  <a:srgbClr val="FF0000"/>
                </a:solidFill>
              </a:rPr>
              <a:t>over-activated</a:t>
            </a:r>
            <a:r>
              <a:rPr lang="en-US" sz="3200" b="1" dirty="0"/>
              <a:t> from </a:t>
            </a:r>
            <a:r>
              <a:rPr lang="en-US" sz="3200" b="1" dirty="0">
                <a:solidFill>
                  <a:srgbClr val="FF0000"/>
                </a:solidFill>
              </a:rPr>
              <a:t>emotional triggers</a:t>
            </a:r>
            <a:r>
              <a:rPr lang="en-US" sz="3200" b="1" dirty="0"/>
              <a:t>, 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we </a:t>
            </a:r>
            <a:r>
              <a:rPr lang="en-US" sz="3200" b="1" dirty="0">
                <a:solidFill>
                  <a:srgbClr val="00B050"/>
                </a:solidFill>
              </a:rPr>
              <a:t>cannot just CHOOSE </a:t>
            </a:r>
            <a:r>
              <a:rPr lang="en-US" sz="3200" b="1" dirty="0"/>
              <a:t>to calm down.  </a:t>
            </a:r>
          </a:p>
        </p:txBody>
      </p:sp>
    </p:spTree>
    <p:extLst>
      <p:ext uri="{BB962C8B-B14F-4D97-AF65-F5344CB8AC3E}">
        <p14:creationId xmlns:p14="http://schemas.microsoft.com/office/powerpoint/2010/main" val="1807532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320E-6D33-8A32-F4F6-9FBC39B2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50376"/>
            <a:ext cx="8610600" cy="1310185"/>
          </a:xfrm>
        </p:spPr>
        <p:txBody>
          <a:bodyPr>
            <a:normAutofit/>
          </a:bodyPr>
          <a:lstStyle/>
          <a:p>
            <a:pPr algn="ctr"/>
            <a:r>
              <a:rPr lang="en-US" sz="6600" b="1" u="sng" dirty="0">
                <a:solidFill>
                  <a:schemeClr val="accent2">
                    <a:lumMod val="75000"/>
                  </a:schemeClr>
                </a:solidFill>
              </a:rPr>
              <a:t>Excited Delirium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3BB11-D60F-B16B-54DD-8F23BCF6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3141"/>
            <a:ext cx="11324230" cy="5131558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 Acute Distress</a:t>
            </a:r>
          </a:p>
          <a:p>
            <a:pPr lvl="1"/>
            <a:r>
              <a:rPr lang="en-US" sz="3200" b="1" dirty="0">
                <a:solidFill>
                  <a:srgbClr val="00B050"/>
                </a:solidFill>
              </a:rPr>
              <a:t> Bizarre and/or aggressive behavior</a:t>
            </a:r>
          </a:p>
          <a:p>
            <a:pPr lvl="2"/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Shouting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Paranoia</a:t>
            </a:r>
          </a:p>
          <a:p>
            <a:pPr lvl="2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Panic</a:t>
            </a:r>
          </a:p>
          <a:p>
            <a:pPr lvl="2"/>
            <a:r>
              <a:rPr lang="en-US" sz="3200" b="1" dirty="0">
                <a:solidFill>
                  <a:srgbClr val="FF0000"/>
                </a:solidFill>
              </a:rPr>
              <a:t>Violence toward others</a:t>
            </a:r>
          </a:p>
          <a:p>
            <a:pPr lvl="2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Unexpected physical strength</a:t>
            </a:r>
          </a:p>
          <a:p>
            <a:pPr lvl="2"/>
            <a:r>
              <a:rPr lang="en-US" sz="3200" b="1" dirty="0">
                <a:solidFill>
                  <a:schemeClr val="accent2"/>
                </a:solidFill>
              </a:rPr>
              <a:t>Hyperthermia (gets hot) </a:t>
            </a:r>
          </a:p>
          <a:p>
            <a:pPr marL="3657600" lvl="8" indent="0">
              <a:buNone/>
            </a:pPr>
            <a:r>
              <a:rPr lang="en-US" sz="2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		</a:t>
            </a:r>
            <a:endParaRPr lang="en-US" sz="2600" b="1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443C-74FF-D725-2B79-A8EFB064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72966"/>
            <a:ext cx="8610600" cy="1182413"/>
          </a:xfrm>
        </p:spPr>
        <p:txBody>
          <a:bodyPr>
            <a:normAutofit/>
          </a:bodyPr>
          <a:lstStyle/>
          <a:p>
            <a:r>
              <a:rPr lang="en-US" sz="6000" b="1" u="sng" dirty="0">
                <a:solidFill>
                  <a:schemeClr val="accent6"/>
                </a:solidFill>
              </a:rPr>
              <a:t>From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A08D-C97F-4088-2B63-A6B36E95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44566"/>
            <a:ext cx="10820400" cy="512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That is a list of symptoms, not a DIAGNOSIS</a:t>
            </a:r>
          </a:p>
          <a:p>
            <a:pPr marL="0" indent="0">
              <a:buNone/>
            </a:pPr>
            <a:endParaRPr lang="en-US" sz="4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FF00"/>
                </a:solidFill>
              </a:rPr>
              <a:t>More accurate phrase:</a:t>
            </a:r>
          </a:p>
          <a:p>
            <a:pPr marL="0" indent="0">
              <a:buNone/>
            </a:pPr>
            <a:endParaRPr lang="en-US" sz="4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4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</a:rPr>
              <a:t>			</a:t>
            </a:r>
            <a:r>
              <a:rPr lang="en-US" sz="6000" b="1" dirty="0">
                <a:solidFill>
                  <a:srgbClr val="00B050"/>
                </a:solidFill>
              </a:rPr>
              <a:t>Altered mental status</a:t>
            </a:r>
          </a:p>
          <a:p>
            <a:endParaRPr lang="en-US" sz="4000" b="1" dirty="0">
              <a:solidFill>
                <a:srgbClr val="FFFF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C533-D57D-0DFB-9C44-6BDE143D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554" y="95534"/>
            <a:ext cx="7939475" cy="1320311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accent2">
                    <a:lumMod val="75000"/>
                  </a:schemeClr>
                </a:solidFill>
              </a:rPr>
              <a:t>Excited Delirium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755C-B1F2-BCE5-1450-3779C566F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41947"/>
            <a:ext cx="11324230" cy="561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</a:t>
            </a: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2020: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American Medical Association </a:t>
            </a:r>
          </a:p>
          <a:p>
            <a:pPr lvl="3"/>
            <a:r>
              <a:rPr lang="en-US" sz="2400" b="1" dirty="0">
                <a:solidFill>
                  <a:srgbClr val="FF0000"/>
                </a:solidFill>
              </a:rPr>
              <a:t>Opposes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Excited Delirium as a medical diagnosis</a:t>
            </a:r>
          </a:p>
          <a:p>
            <a:pPr marL="1371600" lvl="3" indent="0">
              <a:buNone/>
            </a:pPr>
            <a:endParaRPr lang="en-US" sz="2800" dirty="0">
              <a:solidFill>
                <a:schemeClr val="accent2"/>
              </a:solidFill>
            </a:endParaRPr>
          </a:p>
          <a:p>
            <a:pPr marL="1371600" lvl="3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American Psychiatric Association:</a:t>
            </a:r>
          </a:p>
          <a:p>
            <a:pPr lvl="3"/>
            <a:r>
              <a:rPr lang="en-US" sz="2400" b="1" dirty="0">
                <a:solidFill>
                  <a:srgbClr val="FF0000"/>
                </a:solidFill>
              </a:rPr>
              <a:t>Diagnosis is “non-specific” and “lacks clear diagnostic criteria”.  </a:t>
            </a:r>
          </a:p>
          <a:p>
            <a:pPr lvl="3"/>
            <a:r>
              <a:rPr lang="en-US" sz="2000" b="1" dirty="0">
                <a:solidFill>
                  <a:srgbClr val="FF0000"/>
                </a:solidFill>
              </a:rPr>
              <a:t>Is used </a:t>
            </a:r>
            <a:r>
              <a:rPr lang="en-US" sz="2000" b="1" dirty="0">
                <a:solidFill>
                  <a:srgbClr val="FFFF00"/>
                </a:solidFill>
              </a:rPr>
              <a:t>“retrospectively”</a:t>
            </a:r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2023:</a:t>
            </a:r>
            <a:r>
              <a:rPr lang="en-US" sz="2800" b="1" dirty="0"/>
              <a:t>	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American College of Medical Toxicology</a:t>
            </a:r>
          </a:p>
          <a:p>
            <a:pPr lvl="5"/>
            <a:r>
              <a:rPr lang="en-US" sz="2000" b="1" dirty="0">
                <a:solidFill>
                  <a:srgbClr val="FF0000"/>
                </a:solidFill>
              </a:rPr>
              <a:t>Multiple distinct contexts with various underlying causes </a:t>
            </a:r>
          </a:p>
          <a:p>
            <a:pPr lvl="5"/>
            <a:r>
              <a:rPr lang="en-US" sz="2000" b="1" dirty="0">
                <a:solidFill>
                  <a:srgbClr val="FF0000"/>
                </a:solidFill>
              </a:rPr>
              <a:t>“it is time to discontinue the use of this term”</a:t>
            </a:r>
          </a:p>
          <a:p>
            <a:pPr lvl="3"/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3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National Association of Medical Examiners</a:t>
            </a:r>
          </a:p>
          <a:p>
            <a:pPr lvl="5"/>
            <a:r>
              <a:rPr lang="en-US" sz="2000" b="1" dirty="0">
                <a:solidFill>
                  <a:srgbClr val="FF0000"/>
                </a:solidFill>
              </a:rPr>
              <a:t>Asked members to stop listing “excited delirium as a cause of death” 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1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F2ED-DDBE-4012-A130-F61491EC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17501"/>
            <a:ext cx="8610600" cy="12827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Anne Jackson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13054-F571-428E-894C-632344D0B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84300"/>
            <a:ext cx="108204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Prosecutor for 20 years</a:t>
            </a:r>
          </a:p>
          <a:p>
            <a:pPr marL="0" indent="0">
              <a:buNone/>
            </a:pPr>
            <a:r>
              <a:rPr lang="en-US" sz="2800" b="1" dirty="0"/>
              <a:t>	Specialized in Family Violence Misdemeanors</a:t>
            </a:r>
          </a:p>
          <a:p>
            <a:pPr marL="0" indent="0">
              <a:buNone/>
            </a:pPr>
            <a:r>
              <a:rPr lang="en-US" sz="2800" b="1" dirty="0"/>
              <a:t>	Felonies for 9 years	</a:t>
            </a:r>
          </a:p>
          <a:p>
            <a:pPr marL="0" indent="0">
              <a:buNone/>
            </a:pPr>
            <a:r>
              <a:rPr lang="en-US" sz="2800" b="1" dirty="0"/>
              <a:t>		Saw IDD in Crimes Against Children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Military Spouse</a:t>
            </a:r>
          </a:p>
          <a:p>
            <a:pPr marL="0" indent="0">
              <a:buNone/>
            </a:pPr>
            <a:r>
              <a:rPr lang="en-US" sz="2800" b="1" dirty="0"/>
              <a:t>	Deployment Survivor (3 times)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Mother of 3 boys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	</a:t>
            </a:r>
            <a:r>
              <a:rPr lang="en-US" sz="2800" b="1" dirty="0"/>
              <a:t>What do I know about girls?!?!?!?</a:t>
            </a:r>
            <a:endParaRPr lang="en-US" sz="28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53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2D50-BFD7-89CF-C8FB-8E684CEE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06490"/>
            <a:ext cx="8610600" cy="169817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“Google City of Graham, Autism and </a:t>
            </a:r>
            <a:r>
              <a:rPr lang="en-US" sz="4800" b="1" dirty="0" err="1">
                <a:solidFill>
                  <a:srgbClr val="0070C0"/>
                </a:solidFill>
              </a:rPr>
              <a:t>Tazer</a:t>
            </a:r>
            <a:r>
              <a:rPr lang="en-US" sz="4800" b="1" dirty="0">
                <a:solidFill>
                  <a:srgbClr val="0070C0"/>
                </a:solidFill>
              </a:rPr>
              <a:t>”  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96A328-E98B-C2D4-8B84-25F076A48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79307"/>
            <a:ext cx="10820400" cy="4301414"/>
          </a:xfrm>
        </p:spPr>
        <p:txBody>
          <a:bodyPr>
            <a:normAutofit fontScale="92500" lnSpcReduction="10000"/>
          </a:bodyPr>
          <a:lstStyle/>
          <a:p>
            <a:pPr marL="914400" lvl="2" indent="0">
              <a:buNone/>
            </a:pPr>
            <a:r>
              <a:rPr lang="en-US" sz="3200" b="1" dirty="0"/>
              <a:t>	</a:t>
            </a:r>
            <a:r>
              <a:rPr lang="en-US" sz="2800" b="1" dirty="0"/>
              <a:t>It is our opinion that our officer made a </a:t>
            </a:r>
            <a:r>
              <a:rPr lang="en-US" sz="2800" b="1" dirty="0">
                <a:solidFill>
                  <a:srgbClr val="FF0000"/>
                </a:solidFill>
              </a:rPr>
              <a:t>judgment call </a:t>
            </a:r>
            <a:r>
              <a:rPr lang="en-US" sz="2800" b="1" dirty="0"/>
              <a:t>based on the limited information available, as the job forces them to do every day.  </a:t>
            </a:r>
          </a:p>
          <a:p>
            <a:pPr marL="914400" lvl="2" indent="0">
              <a:buNone/>
            </a:pPr>
            <a:endParaRPr lang="en-US" sz="2800" b="1" dirty="0"/>
          </a:p>
          <a:p>
            <a:pPr marL="914400" lvl="2" indent="0">
              <a:buNone/>
            </a:pPr>
            <a:r>
              <a:rPr lang="en-US" sz="2800" b="1" dirty="0"/>
              <a:t>	 Based on the situation and presentation of Mr. Moore, the responding officer </a:t>
            </a:r>
            <a:r>
              <a:rPr lang="en-US" sz="2800" b="1" dirty="0">
                <a:solidFill>
                  <a:srgbClr val="FF0000"/>
                </a:solidFill>
              </a:rPr>
              <a:t>believed him to be under the influence of controlled substances.  </a:t>
            </a:r>
          </a:p>
          <a:p>
            <a:pPr marL="914400" lvl="2" indent="0">
              <a:buNone/>
            </a:pPr>
            <a:endParaRPr lang="en-US" sz="2800" b="1" dirty="0"/>
          </a:p>
          <a:p>
            <a:pPr marL="914400" lvl="2" indent="0">
              <a:buNone/>
            </a:pPr>
            <a:r>
              <a:rPr lang="en-US" sz="2800" b="1" dirty="0"/>
              <a:t>	</a:t>
            </a:r>
          </a:p>
          <a:p>
            <a:pPr marL="914400" lvl="2" indent="0">
              <a:buNone/>
            </a:pPr>
            <a:r>
              <a:rPr lang="en-US" sz="2800" b="1" dirty="0"/>
              <a:t>A </a:t>
            </a:r>
            <a:r>
              <a:rPr lang="en-US" sz="2800" b="1" dirty="0">
                <a:solidFill>
                  <a:srgbClr val="FF0000"/>
                </a:solidFill>
              </a:rPr>
              <a:t>reasonable officer </a:t>
            </a:r>
            <a:r>
              <a:rPr lang="en-US" sz="2800" b="1" dirty="0"/>
              <a:t>could have made this determination.  </a:t>
            </a:r>
          </a:p>
          <a:p>
            <a:pPr marL="914400" lvl="2" indent="0">
              <a:buNone/>
            </a:pPr>
            <a:r>
              <a:rPr lang="en-US" sz="2800" b="1" dirty="0"/>
              <a:t>							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24B9-EFA0-3C0C-3B3A-047712010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27" y="2211355"/>
            <a:ext cx="10339873" cy="44507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800" b="1" dirty="0"/>
              <a:t>He then appropriately initiated procedures to determine intoxication. </a:t>
            </a:r>
          </a:p>
          <a:p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	After the struggle began, the techniques used were consistent with law and department policy for use of force. 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3600" b="1" dirty="0">
                <a:solidFill>
                  <a:srgbClr val="FF0000"/>
                </a:solidFill>
              </a:rPr>
              <a:t>We currently meet all stated mandated requirements for mental health training.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							</a:t>
            </a:r>
            <a:r>
              <a:rPr lang="en-US" sz="2400" b="1" dirty="0">
                <a:solidFill>
                  <a:srgbClr val="0070C0"/>
                </a:solidFill>
              </a:rPr>
              <a:t>Chief Tony Widmer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4322A8-8F67-30B9-F6F8-5F9956E9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778" y="877078"/>
            <a:ext cx="9053025" cy="979714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0070C0"/>
                </a:solidFill>
              </a:rPr>
              <a:t>Graham PD, July of 2018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CE337-169D-ED13-75A7-E6DAA2661F97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9D0D-5264-5D42-8C32-9FB3AC93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69" y="254977"/>
            <a:ext cx="6441831" cy="97115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/>
              <a:t>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54EE5-A630-8549-97A0-95F989473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410887"/>
            <a:ext cx="6096826" cy="4877013"/>
          </a:xfrm>
        </p:spPr>
      </p:pic>
    </p:spTree>
    <p:extLst>
      <p:ext uri="{BB962C8B-B14F-4D97-AF65-F5344CB8AC3E}">
        <p14:creationId xmlns:p14="http://schemas.microsoft.com/office/powerpoint/2010/main" val="653501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A0B9-240B-0887-F5A7-DB242A6D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3" y="808383"/>
            <a:ext cx="8309113" cy="1285460"/>
          </a:xfrm>
        </p:spPr>
        <p:txBody>
          <a:bodyPr>
            <a:normAutofit/>
          </a:bodyPr>
          <a:lstStyle/>
          <a:p>
            <a:r>
              <a:rPr lang="en-US" sz="5400" b="1" cap="none" dirty="0">
                <a:solidFill>
                  <a:srgbClr val="FFFF00"/>
                </a:solidFill>
              </a:rPr>
              <a:t>Why  does Tres teach?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55E1-8225-3465-4AEE-513D3E83A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565" y="1724732"/>
            <a:ext cx="5698435" cy="1768580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accent6">
                    <a:lumMod val="75000"/>
                  </a:schemeClr>
                </a:solidFill>
              </a:rPr>
              <a:t>Transparent</a:t>
            </a:r>
            <a:r>
              <a:rPr lang="en-US" dirty="0"/>
              <a:t>	 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789DC-6F1E-69BB-4AEE-70A3574F1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4227443"/>
            <a:ext cx="4876801" cy="199124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b="1" dirty="0"/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AWARE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F11FD-F180-8C16-B68B-718CBD9AD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517912"/>
            <a:ext cx="5105400" cy="975400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accent2">
                    <a:lumMod val="75000"/>
                  </a:schemeClr>
                </a:solidFill>
              </a:rPr>
              <a:t>Vulnerable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4D886-D527-36A3-C313-359D141D8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31096"/>
            <a:ext cx="6019800" cy="2587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lvl="1"/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</a:rPr>
              <a:t>HURT ME </a:t>
            </a:r>
          </a:p>
        </p:txBody>
      </p:sp>
    </p:spTree>
    <p:extLst>
      <p:ext uri="{BB962C8B-B14F-4D97-AF65-F5344CB8AC3E}">
        <p14:creationId xmlns:p14="http://schemas.microsoft.com/office/powerpoint/2010/main" val="421471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C6BD-14A9-2458-A708-C64749B6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101601"/>
            <a:ext cx="9440671" cy="1244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Movie  &amp; Books about autism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9A240FC-DB4B-5BAA-6A30-6C44CE8D9D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" y="2167334"/>
            <a:ext cx="2788857" cy="44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04E86F-41D6-32CD-8B3C-99C3EA1C1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6" y="1166415"/>
            <a:ext cx="2788857" cy="45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utism in Heels: The Untold Story of a Female Life on the Spectrum">
            <a:extLst>
              <a:ext uri="{FF2B5EF4-FFF2-40B4-BE49-F238E27FC236}">
                <a16:creationId xmlns:a16="http://schemas.microsoft.com/office/drawing/2014/main" id="{6B35E684-5AFE-4BD0-4DF9-A4F6961D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07" y="1806971"/>
            <a:ext cx="3049698" cy="49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uroTribes: The Legacy of Autism and the Future of Neurodiversity by [Steve Silberman, Oliver Sacks]">
            <a:extLst>
              <a:ext uri="{FF2B5EF4-FFF2-40B4-BE49-F238E27FC236}">
                <a16:creationId xmlns:a16="http://schemas.microsoft.com/office/drawing/2014/main" id="{9B32F08B-A558-DD65-6067-7233A2CB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09" y="1177528"/>
            <a:ext cx="3049698" cy="46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71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2252-3DEF-5A7D-43DE-AAD56F6D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10" y="247135"/>
            <a:ext cx="8241957" cy="151988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A book and some comedy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1533-97D8-68AD-3DD7-3BAA38363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9454" y="3380503"/>
            <a:ext cx="4499678" cy="255757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BC4FEE1-8043-7260-14EA-F8044F4A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42" y="1767014"/>
            <a:ext cx="3923414" cy="509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D7C097-7D78-E362-0B11-BF378E78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4" y="1767016"/>
            <a:ext cx="3830595" cy="509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FE58B7A7-0CCF-C51F-914A-8364B206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93" y="1767013"/>
            <a:ext cx="3923414" cy="509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9827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81BD-332B-4E07-B730-3B32C729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63895"/>
            <a:ext cx="8610600" cy="1436914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Q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en-US" sz="7200" b="1" dirty="0">
                <a:solidFill>
                  <a:srgbClr val="FFFF00"/>
                </a:solidFill>
              </a:rPr>
              <a:t>e</a:t>
            </a:r>
            <a:r>
              <a:rPr lang="en-US" sz="7200" b="1" dirty="0">
                <a:solidFill>
                  <a:srgbClr val="00B050"/>
                </a:solidFill>
              </a:rPr>
              <a:t>s</a:t>
            </a:r>
            <a:r>
              <a:rPr lang="en-US" sz="7200" b="1" dirty="0">
                <a:solidFill>
                  <a:srgbClr val="0070C0"/>
                </a:solidFill>
              </a:rPr>
              <a:t>t</a:t>
            </a:r>
            <a:r>
              <a:rPr lang="en-US" sz="7200" b="1" dirty="0">
                <a:solidFill>
                  <a:srgbClr val="7030A0"/>
                </a:solidFill>
              </a:rPr>
              <a:t>i</a:t>
            </a:r>
            <a:r>
              <a:rPr lang="en-US" sz="7200" b="1" dirty="0">
                <a:solidFill>
                  <a:srgbClr val="FF0000"/>
                </a:solidFill>
              </a:rPr>
              <a:t>o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sz="7200" b="1" dirty="0">
                <a:solidFill>
                  <a:srgbClr val="FFFF00"/>
                </a:solidFill>
              </a:rPr>
              <a:t>s</a:t>
            </a:r>
            <a:r>
              <a:rPr lang="en-US" sz="72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8A69-C4DB-47B8-B0FC-EFA0AB9C0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</a:rPr>
              <a:t>Tres Jackson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Tres.jax90@gmail.com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</a:rPr>
              <a:t>(254)624-4243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8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00B050"/>
                </a:solidFill>
              </a:rPr>
              <a:t>Anne Potts Jackson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Anne.Jackson@bellcounty.Texas.gov</a:t>
            </a:r>
            <a:endParaRPr lang="en-US" sz="28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00B050"/>
                </a:solidFill>
              </a:rPr>
              <a:t>(254)913-4114</a:t>
            </a:r>
          </a:p>
        </p:txBody>
      </p:sp>
    </p:spTree>
    <p:extLst>
      <p:ext uri="{BB962C8B-B14F-4D97-AF65-F5344CB8AC3E}">
        <p14:creationId xmlns:p14="http://schemas.microsoft.com/office/powerpoint/2010/main" val="190218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F2ED-DDBE-4012-A130-F61491EC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17501"/>
            <a:ext cx="8610600" cy="12827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Kristin Tindell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13054-F571-428E-894C-632344D0B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65300"/>
            <a:ext cx="10820400" cy="4953000"/>
          </a:xfrm>
        </p:spPr>
        <p:txBody>
          <a:bodyPr>
            <a:normAutofit/>
          </a:bodyPr>
          <a:lstStyle/>
          <a:p>
            <a:r>
              <a:rPr lang="en-US" sz="2800" b="1" dirty="0"/>
              <a:t>Elementary School Teacher </a:t>
            </a:r>
          </a:p>
          <a:p>
            <a:r>
              <a:rPr lang="en-US" sz="2800" b="1" dirty="0"/>
              <a:t>Special Educator</a:t>
            </a:r>
          </a:p>
          <a:p>
            <a:r>
              <a:rPr lang="en-US" sz="2800" b="1" dirty="0"/>
              <a:t>Board Certified Behavior Analyst   </a:t>
            </a:r>
          </a:p>
          <a:p>
            <a:pPr lvl="1"/>
            <a:r>
              <a:rPr lang="en-US" sz="2800" b="1" dirty="0"/>
              <a:t> </a:t>
            </a:r>
            <a:r>
              <a:rPr lang="en-US" sz="2800" b="1" dirty="0">
                <a:solidFill>
                  <a:srgbClr val="00B0F0"/>
                </a:solidFill>
              </a:rPr>
              <a:t>Tres’ Therapist and most trusted human!!!!!!!</a:t>
            </a:r>
            <a:endParaRPr lang="en-US" sz="2800" b="1" dirty="0"/>
          </a:p>
          <a:p>
            <a:r>
              <a:rPr lang="en-US" sz="2800" b="1" dirty="0"/>
              <a:t>Licensed Professional Counselor</a:t>
            </a:r>
          </a:p>
          <a:p>
            <a:r>
              <a:rPr lang="en-US" sz="2800" b="1" dirty="0"/>
              <a:t>Owner of </a:t>
            </a:r>
          </a:p>
          <a:p>
            <a:pPr lvl="1"/>
            <a:r>
              <a:rPr lang="en-US" sz="2800" b="1" dirty="0"/>
              <a:t>Central Texas Behavioral Solutions</a:t>
            </a:r>
          </a:p>
          <a:p>
            <a:pPr lvl="1"/>
            <a:r>
              <a:rPr lang="en-US" sz="2800" b="1" dirty="0"/>
              <a:t>Hoofbeats Therapeutics</a:t>
            </a:r>
          </a:p>
          <a:p>
            <a:r>
              <a:rPr lang="en-US" sz="2800" b="1" dirty="0"/>
              <a:t>PhD student in Applied Behavior Analysis</a:t>
            </a:r>
          </a:p>
          <a:p>
            <a:r>
              <a:rPr lang="en-US" sz="2800" b="1" dirty="0"/>
              <a:t>Mother and wife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880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6F77-DD26-6746-AE13-9AF0172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09" y="639762"/>
            <a:ext cx="8610600" cy="1293028"/>
          </a:xfrm>
        </p:spPr>
        <p:txBody>
          <a:bodyPr/>
          <a:lstStyle/>
          <a:p>
            <a:pPr algn="ctr"/>
            <a:r>
              <a:rPr lang="en-US" b="1" dirty="0"/>
              <a:t>Our Family     2004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89F3FE-C0DE-304D-B827-577A751FB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314" y="2193925"/>
            <a:ext cx="5827372" cy="4024313"/>
          </a:xfrm>
        </p:spPr>
      </p:pic>
    </p:spTree>
    <p:extLst>
      <p:ext uri="{BB962C8B-B14F-4D97-AF65-F5344CB8AC3E}">
        <p14:creationId xmlns:p14="http://schemas.microsoft.com/office/powerpoint/2010/main" val="368901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D43E-257A-4630-B86B-4E8900ABA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853" y="901532"/>
            <a:ext cx="9743347" cy="1293028"/>
          </a:xfrm>
        </p:spPr>
        <p:txBody>
          <a:bodyPr>
            <a:normAutofit/>
          </a:bodyPr>
          <a:lstStyle/>
          <a:p>
            <a:r>
              <a:rPr lang="en-US" sz="4800" b="1" dirty="0"/>
              <a:t>Ten things we wish  you knew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27B63-45CE-4C64-9044-368A42B5A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https://youtu.be/x5mhttps://youtu.be/x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36960807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24827</TotalTime>
  <Words>2905</Words>
  <Application>Microsoft Office PowerPoint</Application>
  <PresentationFormat>Widescreen</PresentationFormat>
  <Paragraphs>578</Paragraphs>
  <Slides>66</Slides>
  <Notes>0</Notes>
  <HiddenSlides>16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Century Gothic</vt:lpstr>
      <vt:lpstr>Vapor Trail</vt:lpstr>
      <vt:lpstr>AutISM</vt:lpstr>
      <vt:lpstr>Autism and Law enforcement</vt:lpstr>
      <vt:lpstr>Tres Jackson</vt:lpstr>
      <vt:lpstr>PowerPoint Presentation</vt:lpstr>
      <vt:lpstr>I work for:</vt:lpstr>
      <vt:lpstr>Anne Jackson</vt:lpstr>
      <vt:lpstr>Kristin Tindell</vt:lpstr>
      <vt:lpstr>Our Family     2004</vt:lpstr>
      <vt:lpstr>Ten things we wish  you knew</vt:lpstr>
      <vt:lpstr>5  Things to know</vt:lpstr>
      <vt:lpstr> 5 ways to care </vt:lpstr>
      <vt:lpstr>PowerPoint Presentation</vt:lpstr>
      <vt:lpstr> 3 levels</vt:lpstr>
      <vt:lpstr>Texas Rules of Prof. Conduct</vt:lpstr>
      <vt:lpstr>Commonalities</vt:lpstr>
      <vt:lpstr>Metaphors</vt:lpstr>
      <vt:lpstr> Concrete or LITERAL thinking –  we are NOT FLEXIBLE thinkers.   </vt:lpstr>
      <vt:lpstr>Life Span of Autism</vt:lpstr>
      <vt:lpstr>How it looks ….</vt:lpstr>
      <vt:lpstr>Special Education</vt:lpstr>
      <vt:lpstr>Tres and Olivia – Prom 2018</vt:lpstr>
      <vt:lpstr>What helped Tres</vt:lpstr>
      <vt:lpstr>Tres on Duty </vt:lpstr>
      <vt:lpstr>Our  family’s crises/911 calls</vt:lpstr>
      <vt:lpstr>Labels</vt:lpstr>
      <vt:lpstr>PowerPoint Presentation</vt:lpstr>
      <vt:lpstr>B  a  I  t   </vt:lpstr>
      <vt:lpstr>Witnesses, victims  &amp; suspects</vt:lpstr>
      <vt:lpstr>A.S.K. BAG</vt:lpstr>
      <vt:lpstr>I’m autistic, which means</vt:lpstr>
      <vt:lpstr>PowerPoint Presentation</vt:lpstr>
      <vt:lpstr>Custodial setting</vt:lpstr>
      <vt:lpstr>Panic Points Sensory Overwhelm</vt:lpstr>
      <vt:lpstr>Things Tres noticed</vt:lpstr>
      <vt:lpstr>Cases with ASD Victims</vt:lpstr>
      <vt:lpstr>Adam Lanza</vt:lpstr>
      <vt:lpstr>December 14, 2012 </vt:lpstr>
      <vt:lpstr>Office of Child Advocate in November 2014 </vt:lpstr>
      <vt:lpstr>Dylan Roof</vt:lpstr>
      <vt:lpstr>roof</vt:lpstr>
      <vt:lpstr> Testimony to judge</vt:lpstr>
      <vt:lpstr>PowerPoint Presentation</vt:lpstr>
      <vt:lpstr>April of 2016 in Bell County </vt:lpstr>
      <vt:lpstr>Writes letters from jail</vt:lpstr>
      <vt:lpstr>Video of “confession”</vt:lpstr>
      <vt:lpstr>Paul </vt:lpstr>
      <vt:lpstr>February 20, 2020</vt:lpstr>
      <vt:lpstr>The 911 call </vt:lpstr>
      <vt:lpstr>    A mother’s 911 call</vt:lpstr>
      <vt:lpstr>What caregivers need</vt:lpstr>
      <vt:lpstr>A Texas Case </vt:lpstr>
      <vt:lpstr>Elijah McLain and Aurora PD</vt:lpstr>
      <vt:lpstr>Words spoken by police </vt:lpstr>
      <vt:lpstr>Elijah’s last words/acts</vt:lpstr>
      <vt:lpstr>fear</vt:lpstr>
      <vt:lpstr>PowerPoint Presentation</vt:lpstr>
      <vt:lpstr>Excited Delirium </vt:lpstr>
      <vt:lpstr>From What?</vt:lpstr>
      <vt:lpstr>Excited Delirium</vt:lpstr>
      <vt:lpstr>“Google City of Graham, Autism and Tazer”    </vt:lpstr>
      <vt:lpstr>Graham PD, July of 2018 </vt:lpstr>
      <vt:lpstr>2020</vt:lpstr>
      <vt:lpstr>Why  does Tres teach? </vt:lpstr>
      <vt:lpstr>Movie  &amp; Books about autism</vt:lpstr>
      <vt:lpstr>A book and some comedy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</dc:title>
  <dc:creator>Anne Jackson</dc:creator>
  <cp:lastModifiedBy>Anne Jackson</cp:lastModifiedBy>
  <cp:revision>129</cp:revision>
  <cp:lastPrinted>2024-12-04T17:57:40Z</cp:lastPrinted>
  <dcterms:created xsi:type="dcterms:W3CDTF">2021-05-12T21:41:34Z</dcterms:created>
  <dcterms:modified xsi:type="dcterms:W3CDTF">2026-06-08T17:38:17Z</dcterms:modified>
</cp:coreProperties>
</file>