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75" r:id="rId3"/>
  </p:sldMasterIdLst>
  <p:notesMasterIdLst>
    <p:notesMasterId r:id="rId29"/>
  </p:notesMasterIdLst>
  <p:sldIdLst>
    <p:sldId id="274" r:id="rId4"/>
    <p:sldId id="263" r:id="rId5"/>
    <p:sldId id="284" r:id="rId6"/>
    <p:sldId id="281" r:id="rId7"/>
    <p:sldId id="283" r:id="rId8"/>
    <p:sldId id="279" r:id="rId9"/>
    <p:sldId id="276" r:id="rId10"/>
    <p:sldId id="285" r:id="rId11"/>
    <p:sldId id="264" r:id="rId12"/>
    <p:sldId id="286" r:id="rId13"/>
    <p:sldId id="275" r:id="rId14"/>
    <p:sldId id="277" r:id="rId15"/>
    <p:sldId id="266" r:id="rId16"/>
    <p:sldId id="267" r:id="rId17"/>
    <p:sldId id="268" r:id="rId18"/>
    <p:sldId id="278" r:id="rId19"/>
    <p:sldId id="265" r:id="rId20"/>
    <p:sldId id="269" r:id="rId21"/>
    <p:sldId id="270" r:id="rId22"/>
    <p:sldId id="271" r:id="rId23"/>
    <p:sldId id="272" r:id="rId24"/>
    <p:sldId id="280" r:id="rId25"/>
    <p:sldId id="287" r:id="rId26"/>
    <p:sldId id="282" r:id="rId27"/>
    <p:sldId id="27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1506D2-91B9-4009-A6F8-EC4347F19F69}">
          <p14:sldIdLst>
            <p14:sldId id="274"/>
            <p14:sldId id="263"/>
            <p14:sldId id="284"/>
            <p14:sldId id="281"/>
            <p14:sldId id="283"/>
            <p14:sldId id="279"/>
            <p14:sldId id="276"/>
            <p14:sldId id="285"/>
            <p14:sldId id="264"/>
            <p14:sldId id="286"/>
            <p14:sldId id="275"/>
            <p14:sldId id="277"/>
            <p14:sldId id="266"/>
            <p14:sldId id="267"/>
            <p14:sldId id="268"/>
            <p14:sldId id="278"/>
            <p14:sldId id="265"/>
            <p14:sldId id="269"/>
            <p14:sldId id="270"/>
            <p14:sldId id="271"/>
            <p14:sldId id="272"/>
            <p14:sldId id="280"/>
            <p14:sldId id="287"/>
            <p14:sldId id="28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556A7E"/>
    <a:srgbClr val="005CB9"/>
    <a:srgbClr val="1F4E79"/>
    <a:srgbClr val="264780"/>
    <a:srgbClr val="0058A3"/>
    <a:srgbClr val="FFC600"/>
    <a:srgbClr val="003087"/>
    <a:srgbClr val="F2F2F2"/>
    <a:srgbClr val="3F57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3414" autoAdjust="0"/>
  </p:normalViewPr>
  <p:slideViewPr>
    <p:cSldViewPr snapToGrid="0">
      <p:cViewPr varScale="1">
        <p:scale>
          <a:sx n="92" d="100"/>
          <a:sy n="92" d="100"/>
        </p:scale>
        <p:origin x="122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mes, Krystin" userId="02976de6-fca7-4201-a5ab-5ce300496e88" providerId="ADAL" clId="{C6CA263D-E980-4300-8A3D-C12CF6D730C7}"/>
    <pc:docChg chg="modSld">
      <pc:chgData name="Holmes, Krystin" userId="02976de6-fca7-4201-a5ab-5ce300496e88" providerId="ADAL" clId="{C6CA263D-E980-4300-8A3D-C12CF6D730C7}" dt="2026-06-02T18:22:21.029" v="2" actId="207"/>
      <pc:docMkLst>
        <pc:docMk/>
      </pc:docMkLst>
      <pc:sldChg chg="modSp mod">
        <pc:chgData name="Holmes, Krystin" userId="02976de6-fca7-4201-a5ab-5ce300496e88" providerId="ADAL" clId="{C6CA263D-E980-4300-8A3D-C12CF6D730C7}" dt="2026-06-02T18:22:21.029" v="2" actId="207"/>
        <pc:sldMkLst>
          <pc:docMk/>
          <pc:sldMk cId="4230356992" sldId="274"/>
        </pc:sldMkLst>
        <pc:spChg chg="mod">
          <ac:chgData name="Holmes, Krystin" userId="02976de6-fca7-4201-a5ab-5ce300496e88" providerId="ADAL" clId="{C6CA263D-E980-4300-8A3D-C12CF6D730C7}" dt="2026-06-02T18:22:21.029" v="2" actId="207"/>
          <ac:spMkLst>
            <pc:docMk/>
            <pc:sldMk cId="4230356992" sldId="274"/>
            <ac:spMk id="12" creationId="{0304A0CD-9BF7-8E72-CB84-4F3AB2C04EE6}"/>
          </ac:spMkLst>
        </pc:spChg>
        <pc:picChg chg="mod">
          <ac:chgData name="Holmes, Krystin" userId="02976de6-fca7-4201-a5ab-5ce300496e88" providerId="ADAL" clId="{C6CA263D-E980-4300-8A3D-C12CF6D730C7}" dt="2026-06-02T18:22:08.202" v="0" actId="1076"/>
          <ac:picMkLst>
            <pc:docMk/>
            <pc:sldMk cId="4230356992" sldId="274"/>
            <ac:picMk id="14" creationId="{7777E255-02F9-E90D-4FD4-1876DDB1B172}"/>
          </ac:picMkLst>
        </pc:picChg>
        <pc:picChg chg="mod">
          <ac:chgData name="Holmes, Krystin" userId="02976de6-fca7-4201-a5ab-5ce300496e88" providerId="ADAL" clId="{C6CA263D-E980-4300-8A3D-C12CF6D730C7}" dt="2026-06-02T18:22:10.599" v="1" actId="1076"/>
          <ac:picMkLst>
            <pc:docMk/>
            <pc:sldMk cId="4230356992" sldId="274"/>
            <ac:picMk id="16" creationId="{F55B42EB-2365-CFFB-D613-32684562B9A2}"/>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svg"/><Relationship Id="rId1" Type="http://schemas.openxmlformats.org/officeDocument/2006/relationships/image" Target="../media/image14.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svg"/><Relationship Id="rId1" Type="http://schemas.openxmlformats.org/officeDocument/2006/relationships/image" Target="../media/image14.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CF86DD-C6F5-445B-B6C5-4D85590B931E}" type="doc">
      <dgm:prSet loTypeId="urn:microsoft.com/office/officeart/2016/7/layout/HorizontalActionList" loCatId="List" qsTypeId="urn:microsoft.com/office/officeart/2005/8/quickstyle/simple2" qsCatId="simple" csTypeId="urn:microsoft.com/office/officeart/2005/8/colors/colorful2" csCatId="colorful" phldr="1"/>
      <dgm:spPr/>
      <dgm:t>
        <a:bodyPr/>
        <a:lstStyle/>
        <a:p>
          <a:endParaRPr lang="en-US"/>
        </a:p>
      </dgm:t>
    </dgm:pt>
    <dgm:pt modelId="{6375F125-4A04-4ECB-877F-41CE7353CB30}">
      <dgm:prSet/>
      <dgm:spPr/>
      <dgm:t>
        <a:bodyPr/>
        <a:lstStyle/>
        <a:p>
          <a:r>
            <a:rPr lang="en-US" dirty="0"/>
            <a:t>Describe</a:t>
          </a:r>
        </a:p>
      </dgm:t>
    </dgm:pt>
    <dgm:pt modelId="{58D6AB39-6D9B-439C-99EA-17C01F12D16C}" type="parTrans" cxnId="{12A9930C-B873-4700-960C-30030DDCFD46}">
      <dgm:prSet/>
      <dgm:spPr/>
      <dgm:t>
        <a:bodyPr/>
        <a:lstStyle/>
        <a:p>
          <a:endParaRPr lang="en-US"/>
        </a:p>
      </dgm:t>
    </dgm:pt>
    <dgm:pt modelId="{E55A94DA-D113-4F66-AA21-36735FFCF860}" type="sibTrans" cxnId="{12A9930C-B873-4700-960C-30030DDCFD46}">
      <dgm:prSet/>
      <dgm:spPr/>
      <dgm:t>
        <a:bodyPr/>
        <a:lstStyle/>
        <a:p>
          <a:endParaRPr lang="en-US"/>
        </a:p>
      </dgm:t>
    </dgm:pt>
    <dgm:pt modelId="{5D1C6E80-791E-433B-859A-4F9D51FD22EE}">
      <dgm:prSet/>
      <dgm:spPr/>
      <dgm:t>
        <a:bodyPr/>
        <a:lstStyle/>
        <a:p>
          <a:r>
            <a:rPr lang="en-US" dirty="0"/>
            <a:t>Describe the process of developing an early-intervention forensic program.</a:t>
          </a:r>
        </a:p>
      </dgm:t>
    </dgm:pt>
    <dgm:pt modelId="{7F1A8F3E-99A4-4037-B26E-DBB4EA47DFA1}" type="parTrans" cxnId="{198B2B3B-1314-43A4-BBED-5FAB65241BD3}">
      <dgm:prSet/>
      <dgm:spPr/>
      <dgm:t>
        <a:bodyPr/>
        <a:lstStyle/>
        <a:p>
          <a:endParaRPr lang="en-US"/>
        </a:p>
      </dgm:t>
    </dgm:pt>
    <dgm:pt modelId="{A7E4EE23-C8B3-47AC-B6F7-E6A65D80883C}" type="sibTrans" cxnId="{198B2B3B-1314-43A4-BBED-5FAB65241BD3}">
      <dgm:prSet/>
      <dgm:spPr/>
      <dgm:t>
        <a:bodyPr/>
        <a:lstStyle/>
        <a:p>
          <a:endParaRPr lang="en-US"/>
        </a:p>
      </dgm:t>
    </dgm:pt>
    <dgm:pt modelId="{40F37946-44BE-463F-AB0A-F927E3FE7299}">
      <dgm:prSet/>
      <dgm:spPr>
        <a:solidFill>
          <a:schemeClr val="accent3"/>
        </a:solidFill>
      </dgm:spPr>
      <dgm:t>
        <a:bodyPr/>
        <a:lstStyle/>
        <a:p>
          <a:r>
            <a:rPr lang="en-US"/>
            <a:t>Discuss</a:t>
          </a:r>
        </a:p>
      </dgm:t>
    </dgm:pt>
    <dgm:pt modelId="{1F6C67DA-2B6B-4B39-8654-8CF39B10A738}" type="parTrans" cxnId="{E9328DBD-8A92-406D-82D3-003218B3A53B}">
      <dgm:prSet/>
      <dgm:spPr/>
      <dgm:t>
        <a:bodyPr/>
        <a:lstStyle/>
        <a:p>
          <a:endParaRPr lang="en-US"/>
        </a:p>
      </dgm:t>
    </dgm:pt>
    <dgm:pt modelId="{1F49037D-40F7-460E-B2F4-C055AE8B6A1A}" type="sibTrans" cxnId="{E9328DBD-8A92-406D-82D3-003218B3A53B}">
      <dgm:prSet/>
      <dgm:spPr/>
      <dgm:t>
        <a:bodyPr/>
        <a:lstStyle/>
        <a:p>
          <a:endParaRPr lang="en-US"/>
        </a:p>
      </dgm:t>
    </dgm:pt>
    <dgm:pt modelId="{37C6380C-E6D5-45B0-AE3C-AEA23D292520}">
      <dgm:prSet/>
      <dgm:spPr>
        <a:solidFill>
          <a:schemeClr val="accent3">
            <a:lumMod val="20000"/>
            <a:lumOff val="80000"/>
            <a:alpha val="90000"/>
          </a:schemeClr>
        </a:solidFill>
      </dgm:spPr>
      <dgm:t>
        <a:bodyPr/>
        <a:lstStyle/>
        <a:p>
          <a:r>
            <a:rPr lang="en-US" dirty="0"/>
            <a:t>Discuss the necessary components and stakeholders required for establishing an early-intervention forensic program.</a:t>
          </a:r>
        </a:p>
      </dgm:t>
    </dgm:pt>
    <dgm:pt modelId="{8727AD0F-C9AB-4336-B15A-D6F57C5E0F8F}" type="parTrans" cxnId="{50FBA0D1-9D6D-4BA3-B40E-9C13CB8C39FC}">
      <dgm:prSet/>
      <dgm:spPr/>
      <dgm:t>
        <a:bodyPr/>
        <a:lstStyle/>
        <a:p>
          <a:endParaRPr lang="en-US"/>
        </a:p>
      </dgm:t>
    </dgm:pt>
    <dgm:pt modelId="{4B95272F-DAC0-447B-A9B3-5DC82B587175}" type="sibTrans" cxnId="{50FBA0D1-9D6D-4BA3-B40E-9C13CB8C39FC}">
      <dgm:prSet/>
      <dgm:spPr/>
      <dgm:t>
        <a:bodyPr/>
        <a:lstStyle/>
        <a:p>
          <a:endParaRPr lang="en-US"/>
        </a:p>
      </dgm:t>
    </dgm:pt>
    <dgm:pt modelId="{F1C5BA42-9A07-4F1A-A09F-46D6499B0D9E}">
      <dgm:prSet/>
      <dgm:spPr>
        <a:solidFill>
          <a:schemeClr val="accent4"/>
        </a:solidFill>
      </dgm:spPr>
      <dgm:t>
        <a:bodyPr/>
        <a:lstStyle/>
        <a:p>
          <a:r>
            <a:rPr lang="en-US"/>
            <a:t>Analyze</a:t>
          </a:r>
        </a:p>
      </dgm:t>
    </dgm:pt>
    <dgm:pt modelId="{CD423CCD-AC5E-4C6F-A4BF-B0F4C14BA9EB}" type="parTrans" cxnId="{24B29158-8E90-4B74-93C4-A45B227422D5}">
      <dgm:prSet/>
      <dgm:spPr/>
      <dgm:t>
        <a:bodyPr/>
        <a:lstStyle/>
        <a:p>
          <a:endParaRPr lang="en-US"/>
        </a:p>
      </dgm:t>
    </dgm:pt>
    <dgm:pt modelId="{227A2C7A-640E-4871-B54C-EE1C17338C22}" type="sibTrans" cxnId="{24B29158-8E90-4B74-93C4-A45B227422D5}">
      <dgm:prSet/>
      <dgm:spPr/>
      <dgm:t>
        <a:bodyPr/>
        <a:lstStyle/>
        <a:p>
          <a:endParaRPr lang="en-US"/>
        </a:p>
      </dgm:t>
    </dgm:pt>
    <dgm:pt modelId="{9B3D61B3-13A6-425C-AF86-8933553B93C2}">
      <dgm:prSet/>
      <dgm:spPr>
        <a:solidFill>
          <a:schemeClr val="accent4">
            <a:lumMod val="20000"/>
            <a:lumOff val="80000"/>
            <a:alpha val="90000"/>
          </a:schemeClr>
        </a:solidFill>
      </dgm:spPr>
      <dgm:t>
        <a:bodyPr/>
        <a:lstStyle/>
        <a:p>
          <a:r>
            <a:rPr lang="en-US" dirty="0"/>
            <a:t>Analyze outcomes associated with the implementation of an early-intervention forensic program.</a:t>
          </a:r>
        </a:p>
      </dgm:t>
    </dgm:pt>
    <dgm:pt modelId="{52346946-55F2-466F-8DAD-BC74B290682D}" type="parTrans" cxnId="{4D4ECF86-7CB5-4335-9178-5393D55E9EC1}">
      <dgm:prSet/>
      <dgm:spPr/>
      <dgm:t>
        <a:bodyPr/>
        <a:lstStyle/>
        <a:p>
          <a:endParaRPr lang="en-US"/>
        </a:p>
      </dgm:t>
    </dgm:pt>
    <dgm:pt modelId="{B510C509-E7BA-493C-A535-3B7066AA74F9}" type="sibTrans" cxnId="{4D4ECF86-7CB5-4335-9178-5393D55E9EC1}">
      <dgm:prSet/>
      <dgm:spPr/>
      <dgm:t>
        <a:bodyPr/>
        <a:lstStyle/>
        <a:p>
          <a:endParaRPr lang="en-US"/>
        </a:p>
      </dgm:t>
    </dgm:pt>
    <dgm:pt modelId="{21BB635C-F60C-489F-86C7-EA8FCF899F65}" type="pres">
      <dgm:prSet presAssocID="{80CF86DD-C6F5-445B-B6C5-4D85590B931E}" presName="Name0" presStyleCnt="0">
        <dgm:presLayoutVars>
          <dgm:dir/>
          <dgm:animLvl val="lvl"/>
          <dgm:resizeHandles val="exact"/>
        </dgm:presLayoutVars>
      </dgm:prSet>
      <dgm:spPr/>
    </dgm:pt>
    <dgm:pt modelId="{9ED41EBA-CD7F-4B1E-8F1F-4376CAA19BCC}" type="pres">
      <dgm:prSet presAssocID="{6375F125-4A04-4ECB-877F-41CE7353CB30}" presName="composite" presStyleCnt="0"/>
      <dgm:spPr/>
    </dgm:pt>
    <dgm:pt modelId="{F5942022-AFD0-4717-886D-35D11352CF78}" type="pres">
      <dgm:prSet presAssocID="{6375F125-4A04-4ECB-877F-41CE7353CB30}" presName="parTx" presStyleLbl="alignNode1" presStyleIdx="0" presStyleCnt="3">
        <dgm:presLayoutVars>
          <dgm:chMax val="0"/>
          <dgm:chPref val="0"/>
        </dgm:presLayoutVars>
      </dgm:prSet>
      <dgm:spPr/>
    </dgm:pt>
    <dgm:pt modelId="{1D3E9F21-28AD-4AE7-BADA-9E6B550E73FF}" type="pres">
      <dgm:prSet presAssocID="{6375F125-4A04-4ECB-877F-41CE7353CB30}" presName="desTx" presStyleLbl="alignAccFollowNode1" presStyleIdx="0" presStyleCnt="3">
        <dgm:presLayoutVars/>
      </dgm:prSet>
      <dgm:spPr/>
    </dgm:pt>
    <dgm:pt modelId="{A96FB9FB-DAED-47CA-946F-8D0AAC6AB39B}" type="pres">
      <dgm:prSet presAssocID="{E55A94DA-D113-4F66-AA21-36735FFCF860}" presName="space" presStyleCnt="0"/>
      <dgm:spPr/>
    </dgm:pt>
    <dgm:pt modelId="{A31F1FB0-E357-4E17-A68D-5FF204BBCF48}" type="pres">
      <dgm:prSet presAssocID="{40F37946-44BE-463F-AB0A-F927E3FE7299}" presName="composite" presStyleCnt="0"/>
      <dgm:spPr/>
    </dgm:pt>
    <dgm:pt modelId="{4A75D605-E1C1-440F-B867-4178DC6A9BA6}" type="pres">
      <dgm:prSet presAssocID="{40F37946-44BE-463F-AB0A-F927E3FE7299}" presName="parTx" presStyleLbl="alignNode1" presStyleIdx="1" presStyleCnt="3">
        <dgm:presLayoutVars>
          <dgm:chMax val="0"/>
          <dgm:chPref val="0"/>
        </dgm:presLayoutVars>
      </dgm:prSet>
      <dgm:spPr/>
    </dgm:pt>
    <dgm:pt modelId="{9C826431-ECBA-4493-8A42-F0DEBAACC06A}" type="pres">
      <dgm:prSet presAssocID="{40F37946-44BE-463F-AB0A-F927E3FE7299}" presName="desTx" presStyleLbl="alignAccFollowNode1" presStyleIdx="1" presStyleCnt="3">
        <dgm:presLayoutVars/>
      </dgm:prSet>
      <dgm:spPr/>
    </dgm:pt>
    <dgm:pt modelId="{8CFDB17F-E15D-46BA-BCE4-08B8F3C6DB0E}" type="pres">
      <dgm:prSet presAssocID="{1F49037D-40F7-460E-B2F4-C055AE8B6A1A}" presName="space" presStyleCnt="0"/>
      <dgm:spPr/>
    </dgm:pt>
    <dgm:pt modelId="{6436D46C-B249-4B0A-8AD5-513BD36DEFCC}" type="pres">
      <dgm:prSet presAssocID="{F1C5BA42-9A07-4F1A-A09F-46D6499B0D9E}" presName="composite" presStyleCnt="0"/>
      <dgm:spPr/>
    </dgm:pt>
    <dgm:pt modelId="{498F7C67-F78D-402B-9A61-26B525056224}" type="pres">
      <dgm:prSet presAssocID="{F1C5BA42-9A07-4F1A-A09F-46D6499B0D9E}" presName="parTx" presStyleLbl="alignNode1" presStyleIdx="2" presStyleCnt="3">
        <dgm:presLayoutVars>
          <dgm:chMax val="0"/>
          <dgm:chPref val="0"/>
        </dgm:presLayoutVars>
      </dgm:prSet>
      <dgm:spPr/>
    </dgm:pt>
    <dgm:pt modelId="{DB490260-C176-45DE-85F8-5F031460DC3F}" type="pres">
      <dgm:prSet presAssocID="{F1C5BA42-9A07-4F1A-A09F-46D6499B0D9E}" presName="desTx" presStyleLbl="alignAccFollowNode1" presStyleIdx="2" presStyleCnt="3">
        <dgm:presLayoutVars/>
      </dgm:prSet>
      <dgm:spPr/>
    </dgm:pt>
  </dgm:ptLst>
  <dgm:cxnLst>
    <dgm:cxn modelId="{12A9930C-B873-4700-960C-30030DDCFD46}" srcId="{80CF86DD-C6F5-445B-B6C5-4D85590B931E}" destId="{6375F125-4A04-4ECB-877F-41CE7353CB30}" srcOrd="0" destOrd="0" parTransId="{58D6AB39-6D9B-439C-99EA-17C01F12D16C}" sibTransId="{E55A94DA-D113-4F66-AA21-36735FFCF860}"/>
    <dgm:cxn modelId="{B0124E10-EEA9-47FB-82F3-159B4926CDBE}" type="presOf" srcId="{F1C5BA42-9A07-4F1A-A09F-46D6499B0D9E}" destId="{498F7C67-F78D-402B-9A61-26B525056224}" srcOrd="0" destOrd="0" presId="urn:microsoft.com/office/officeart/2016/7/layout/HorizontalActionList"/>
    <dgm:cxn modelId="{8AD64036-460F-4B46-83A3-59B9B84D8CF0}" type="presOf" srcId="{40F37946-44BE-463F-AB0A-F927E3FE7299}" destId="{4A75D605-E1C1-440F-B867-4178DC6A9BA6}" srcOrd="0" destOrd="0" presId="urn:microsoft.com/office/officeart/2016/7/layout/HorizontalActionList"/>
    <dgm:cxn modelId="{198B2B3B-1314-43A4-BBED-5FAB65241BD3}" srcId="{6375F125-4A04-4ECB-877F-41CE7353CB30}" destId="{5D1C6E80-791E-433B-859A-4F9D51FD22EE}" srcOrd="0" destOrd="0" parTransId="{7F1A8F3E-99A4-4037-B26E-DBB4EA47DFA1}" sibTransId="{A7E4EE23-C8B3-47AC-B6F7-E6A65D80883C}"/>
    <dgm:cxn modelId="{CBD79C52-FA56-4084-AD91-7213935D52DD}" type="presOf" srcId="{9B3D61B3-13A6-425C-AF86-8933553B93C2}" destId="{DB490260-C176-45DE-85F8-5F031460DC3F}" srcOrd="0" destOrd="0" presId="urn:microsoft.com/office/officeart/2016/7/layout/HorizontalActionList"/>
    <dgm:cxn modelId="{24B29158-8E90-4B74-93C4-A45B227422D5}" srcId="{80CF86DD-C6F5-445B-B6C5-4D85590B931E}" destId="{F1C5BA42-9A07-4F1A-A09F-46D6499B0D9E}" srcOrd="2" destOrd="0" parTransId="{CD423CCD-AC5E-4C6F-A4BF-B0F4C14BA9EB}" sibTransId="{227A2C7A-640E-4871-B54C-EE1C17338C22}"/>
    <dgm:cxn modelId="{E07E5982-4D3E-4BF7-906E-D48B4F2F9ED9}" type="presOf" srcId="{80CF86DD-C6F5-445B-B6C5-4D85590B931E}" destId="{21BB635C-F60C-489F-86C7-EA8FCF899F65}" srcOrd="0" destOrd="0" presId="urn:microsoft.com/office/officeart/2016/7/layout/HorizontalActionList"/>
    <dgm:cxn modelId="{4D4ECF86-7CB5-4335-9178-5393D55E9EC1}" srcId="{F1C5BA42-9A07-4F1A-A09F-46D6499B0D9E}" destId="{9B3D61B3-13A6-425C-AF86-8933553B93C2}" srcOrd="0" destOrd="0" parTransId="{52346946-55F2-466F-8DAD-BC74B290682D}" sibTransId="{B510C509-E7BA-493C-A535-3B7066AA74F9}"/>
    <dgm:cxn modelId="{E6D1A492-E1EA-453C-A89E-B2955FF5E0B6}" type="presOf" srcId="{6375F125-4A04-4ECB-877F-41CE7353CB30}" destId="{F5942022-AFD0-4717-886D-35D11352CF78}" srcOrd="0" destOrd="0" presId="urn:microsoft.com/office/officeart/2016/7/layout/HorizontalActionList"/>
    <dgm:cxn modelId="{E9328DBD-8A92-406D-82D3-003218B3A53B}" srcId="{80CF86DD-C6F5-445B-B6C5-4D85590B931E}" destId="{40F37946-44BE-463F-AB0A-F927E3FE7299}" srcOrd="1" destOrd="0" parTransId="{1F6C67DA-2B6B-4B39-8654-8CF39B10A738}" sibTransId="{1F49037D-40F7-460E-B2F4-C055AE8B6A1A}"/>
    <dgm:cxn modelId="{50FBA0D1-9D6D-4BA3-B40E-9C13CB8C39FC}" srcId="{40F37946-44BE-463F-AB0A-F927E3FE7299}" destId="{37C6380C-E6D5-45B0-AE3C-AEA23D292520}" srcOrd="0" destOrd="0" parTransId="{8727AD0F-C9AB-4336-B15A-D6F57C5E0F8F}" sibTransId="{4B95272F-DAC0-447B-A9B3-5DC82B587175}"/>
    <dgm:cxn modelId="{529FB8E1-F66D-4569-B3E8-4DAC3E016C32}" type="presOf" srcId="{5D1C6E80-791E-433B-859A-4F9D51FD22EE}" destId="{1D3E9F21-28AD-4AE7-BADA-9E6B550E73FF}" srcOrd="0" destOrd="0" presId="urn:microsoft.com/office/officeart/2016/7/layout/HorizontalActionList"/>
    <dgm:cxn modelId="{10A74AE8-ADF9-4D4F-B02B-8B58853DCED6}" type="presOf" srcId="{37C6380C-E6D5-45B0-AE3C-AEA23D292520}" destId="{9C826431-ECBA-4493-8A42-F0DEBAACC06A}" srcOrd="0" destOrd="0" presId="urn:microsoft.com/office/officeart/2016/7/layout/HorizontalActionList"/>
    <dgm:cxn modelId="{D2B00C11-9026-4CB8-9CD1-2BE90F6E038E}" type="presParOf" srcId="{21BB635C-F60C-489F-86C7-EA8FCF899F65}" destId="{9ED41EBA-CD7F-4B1E-8F1F-4376CAA19BCC}" srcOrd="0" destOrd="0" presId="urn:microsoft.com/office/officeart/2016/7/layout/HorizontalActionList"/>
    <dgm:cxn modelId="{CF950260-DB1B-4B19-B137-4AF193983BB6}" type="presParOf" srcId="{9ED41EBA-CD7F-4B1E-8F1F-4376CAA19BCC}" destId="{F5942022-AFD0-4717-886D-35D11352CF78}" srcOrd="0" destOrd="0" presId="urn:microsoft.com/office/officeart/2016/7/layout/HorizontalActionList"/>
    <dgm:cxn modelId="{7258225C-F038-4EE2-AB9E-7EC805494052}" type="presParOf" srcId="{9ED41EBA-CD7F-4B1E-8F1F-4376CAA19BCC}" destId="{1D3E9F21-28AD-4AE7-BADA-9E6B550E73FF}" srcOrd="1" destOrd="0" presId="urn:microsoft.com/office/officeart/2016/7/layout/HorizontalActionList"/>
    <dgm:cxn modelId="{E4155E7B-4999-44A7-A0D6-9018BB6035ED}" type="presParOf" srcId="{21BB635C-F60C-489F-86C7-EA8FCF899F65}" destId="{A96FB9FB-DAED-47CA-946F-8D0AAC6AB39B}" srcOrd="1" destOrd="0" presId="urn:microsoft.com/office/officeart/2016/7/layout/HorizontalActionList"/>
    <dgm:cxn modelId="{8BB26968-D8F7-4669-8C8D-33D6D6953DE3}" type="presParOf" srcId="{21BB635C-F60C-489F-86C7-EA8FCF899F65}" destId="{A31F1FB0-E357-4E17-A68D-5FF204BBCF48}" srcOrd="2" destOrd="0" presId="urn:microsoft.com/office/officeart/2016/7/layout/HorizontalActionList"/>
    <dgm:cxn modelId="{B9379290-8346-486C-847F-D387B9023565}" type="presParOf" srcId="{A31F1FB0-E357-4E17-A68D-5FF204BBCF48}" destId="{4A75D605-E1C1-440F-B867-4178DC6A9BA6}" srcOrd="0" destOrd="0" presId="urn:microsoft.com/office/officeart/2016/7/layout/HorizontalActionList"/>
    <dgm:cxn modelId="{6B395CE9-D9B0-466D-A9EC-D28D549AB0ED}" type="presParOf" srcId="{A31F1FB0-E357-4E17-A68D-5FF204BBCF48}" destId="{9C826431-ECBA-4493-8A42-F0DEBAACC06A}" srcOrd="1" destOrd="0" presId="urn:microsoft.com/office/officeart/2016/7/layout/HorizontalActionList"/>
    <dgm:cxn modelId="{4BD4D9B8-3AF3-43D7-A136-38D2894ED63E}" type="presParOf" srcId="{21BB635C-F60C-489F-86C7-EA8FCF899F65}" destId="{8CFDB17F-E15D-46BA-BCE4-08B8F3C6DB0E}" srcOrd="3" destOrd="0" presId="urn:microsoft.com/office/officeart/2016/7/layout/HorizontalActionList"/>
    <dgm:cxn modelId="{709F123B-C686-4B53-A348-301DA8B0CE58}" type="presParOf" srcId="{21BB635C-F60C-489F-86C7-EA8FCF899F65}" destId="{6436D46C-B249-4B0A-8AD5-513BD36DEFCC}" srcOrd="4" destOrd="0" presId="urn:microsoft.com/office/officeart/2016/7/layout/HorizontalActionList"/>
    <dgm:cxn modelId="{3B8353FF-D6D3-4FF7-9A1E-CF819C6FBD3B}" type="presParOf" srcId="{6436D46C-B249-4B0A-8AD5-513BD36DEFCC}" destId="{498F7C67-F78D-402B-9A61-26B525056224}" srcOrd="0" destOrd="0" presId="urn:microsoft.com/office/officeart/2016/7/layout/HorizontalActionList"/>
    <dgm:cxn modelId="{A98FFD5E-F24A-4484-902B-764F2222CF7C}" type="presParOf" srcId="{6436D46C-B249-4B0A-8AD5-513BD36DEFCC}" destId="{DB490260-C176-45DE-85F8-5F031460DC3F}"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46A33E-63A9-484D-86B7-C6A3C7E3DBC6}"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23A32157-9C1C-4253-A031-2F1915DE8653}">
      <dgm:prSet/>
      <dgm:spPr/>
      <dgm:t>
        <a:bodyPr/>
        <a:lstStyle/>
        <a:p>
          <a:pPr>
            <a:defRPr cap="all"/>
          </a:pPr>
          <a:r>
            <a:rPr lang="en-US" dirty="0"/>
            <a:t>Program Psychiatrist </a:t>
          </a:r>
        </a:p>
      </dgm:t>
    </dgm:pt>
    <dgm:pt modelId="{EC68B4B3-F9E0-4E22-A8C5-AB4D97E4926E}" type="parTrans" cxnId="{41C593AB-EED6-48FE-B12E-4C8B83861B92}">
      <dgm:prSet/>
      <dgm:spPr/>
      <dgm:t>
        <a:bodyPr/>
        <a:lstStyle/>
        <a:p>
          <a:endParaRPr lang="en-US"/>
        </a:p>
      </dgm:t>
    </dgm:pt>
    <dgm:pt modelId="{6B8A8799-DEAC-4BF2-8ABB-4E5E62B3AE95}" type="sibTrans" cxnId="{41C593AB-EED6-48FE-B12E-4C8B83861B92}">
      <dgm:prSet/>
      <dgm:spPr/>
      <dgm:t>
        <a:bodyPr/>
        <a:lstStyle/>
        <a:p>
          <a:endParaRPr lang="en-US"/>
        </a:p>
      </dgm:t>
    </dgm:pt>
    <dgm:pt modelId="{B6218C70-6A3D-4FED-A2EF-D7207780EE41}">
      <dgm:prSet/>
      <dgm:spPr/>
      <dgm:t>
        <a:bodyPr/>
        <a:lstStyle/>
        <a:p>
          <a:pPr>
            <a:defRPr cap="all"/>
          </a:pPr>
          <a:r>
            <a:rPr lang="en-US" dirty="0"/>
            <a:t>Program Registered Nurse</a:t>
          </a:r>
        </a:p>
      </dgm:t>
    </dgm:pt>
    <dgm:pt modelId="{34F32141-72DE-47AB-A834-4EACA44F6C75}" type="parTrans" cxnId="{3607D016-61E9-4EDD-9CE4-1B71AA97F02D}">
      <dgm:prSet/>
      <dgm:spPr/>
      <dgm:t>
        <a:bodyPr/>
        <a:lstStyle/>
        <a:p>
          <a:endParaRPr lang="en-US"/>
        </a:p>
      </dgm:t>
    </dgm:pt>
    <dgm:pt modelId="{21BAF750-42EF-411A-92CE-4EBBE9FCFBD3}" type="sibTrans" cxnId="{3607D016-61E9-4EDD-9CE4-1B71AA97F02D}">
      <dgm:prSet/>
      <dgm:spPr/>
      <dgm:t>
        <a:bodyPr/>
        <a:lstStyle/>
        <a:p>
          <a:endParaRPr lang="en-US"/>
        </a:p>
      </dgm:t>
    </dgm:pt>
    <dgm:pt modelId="{66610B08-04B9-43C6-8202-93E5F89D784F}">
      <dgm:prSet/>
      <dgm:spPr/>
      <dgm:t>
        <a:bodyPr/>
        <a:lstStyle/>
        <a:p>
          <a:pPr>
            <a:defRPr cap="all"/>
          </a:pPr>
          <a:r>
            <a:rPr lang="en-US" dirty="0"/>
            <a:t>Court Liaison</a:t>
          </a:r>
        </a:p>
      </dgm:t>
    </dgm:pt>
    <dgm:pt modelId="{1F57D85B-245D-43A8-BA5C-AA362AFF1F59}" type="parTrans" cxnId="{15E98451-D492-4E78-A353-F98C88A74B66}">
      <dgm:prSet/>
      <dgm:spPr/>
      <dgm:t>
        <a:bodyPr/>
        <a:lstStyle/>
        <a:p>
          <a:endParaRPr lang="en-US"/>
        </a:p>
      </dgm:t>
    </dgm:pt>
    <dgm:pt modelId="{4F5E7BDF-77FA-4AC7-ABF6-AA300F051311}" type="sibTrans" cxnId="{15E98451-D492-4E78-A353-F98C88A74B66}">
      <dgm:prSet/>
      <dgm:spPr/>
      <dgm:t>
        <a:bodyPr/>
        <a:lstStyle/>
        <a:p>
          <a:endParaRPr lang="en-US"/>
        </a:p>
      </dgm:t>
    </dgm:pt>
    <dgm:pt modelId="{F3385693-7A69-4526-AF6E-05A8055166D6}">
      <dgm:prSet/>
      <dgm:spPr/>
      <dgm:t>
        <a:bodyPr/>
        <a:lstStyle/>
        <a:p>
          <a:pPr>
            <a:defRPr cap="all"/>
          </a:pPr>
          <a:r>
            <a:rPr lang="en-US" dirty="0"/>
            <a:t>Licensed Clinical Assessor</a:t>
          </a:r>
        </a:p>
      </dgm:t>
    </dgm:pt>
    <dgm:pt modelId="{08CFE1CE-1DF0-4EA2-BD79-135264814375}" type="parTrans" cxnId="{7F659995-B069-4CD2-BDD9-4B3FD41B7065}">
      <dgm:prSet/>
      <dgm:spPr/>
      <dgm:t>
        <a:bodyPr/>
        <a:lstStyle/>
        <a:p>
          <a:endParaRPr lang="en-US"/>
        </a:p>
      </dgm:t>
    </dgm:pt>
    <dgm:pt modelId="{4B387C9E-B162-4C58-9F79-6E4A2810F46B}" type="sibTrans" cxnId="{7F659995-B069-4CD2-BDD9-4B3FD41B7065}">
      <dgm:prSet/>
      <dgm:spPr/>
      <dgm:t>
        <a:bodyPr/>
        <a:lstStyle/>
        <a:p>
          <a:endParaRPr lang="en-US"/>
        </a:p>
      </dgm:t>
    </dgm:pt>
    <dgm:pt modelId="{70A54E44-D411-4161-9B48-BA1CEBE7D763}">
      <dgm:prSet/>
      <dgm:spPr/>
      <dgm:t>
        <a:bodyPr/>
        <a:lstStyle/>
        <a:p>
          <a:pPr>
            <a:defRPr cap="all"/>
          </a:pPr>
          <a:r>
            <a:rPr lang="en-US" dirty="0"/>
            <a:t>Director of Court Services</a:t>
          </a:r>
        </a:p>
      </dgm:t>
    </dgm:pt>
    <dgm:pt modelId="{ADB0FD45-0640-4FB2-B7AE-1298EE3BD814}" type="parTrans" cxnId="{212D626A-56EB-41BC-90A7-2DE78BCCC4FB}">
      <dgm:prSet/>
      <dgm:spPr/>
      <dgm:t>
        <a:bodyPr/>
        <a:lstStyle/>
        <a:p>
          <a:endParaRPr lang="en-US"/>
        </a:p>
      </dgm:t>
    </dgm:pt>
    <dgm:pt modelId="{68B377FC-2E6A-4110-B2FC-AAD8C3CE5424}" type="sibTrans" cxnId="{212D626A-56EB-41BC-90A7-2DE78BCCC4FB}">
      <dgm:prSet/>
      <dgm:spPr/>
      <dgm:t>
        <a:bodyPr/>
        <a:lstStyle/>
        <a:p>
          <a:endParaRPr lang="en-US"/>
        </a:p>
      </dgm:t>
    </dgm:pt>
    <dgm:pt modelId="{020A5959-4A74-447A-88F8-9D08F171088B}" type="pres">
      <dgm:prSet presAssocID="{0946A33E-63A9-484D-86B7-C6A3C7E3DBC6}" presName="root" presStyleCnt="0">
        <dgm:presLayoutVars>
          <dgm:dir/>
          <dgm:resizeHandles val="exact"/>
        </dgm:presLayoutVars>
      </dgm:prSet>
      <dgm:spPr/>
    </dgm:pt>
    <dgm:pt modelId="{21D9C721-9B52-4FCD-811B-D592B358AFAB}" type="pres">
      <dgm:prSet presAssocID="{23A32157-9C1C-4253-A031-2F1915DE8653}" presName="compNode" presStyleCnt="0"/>
      <dgm:spPr/>
    </dgm:pt>
    <dgm:pt modelId="{A06EEC8B-64B9-4355-BB20-D62686BBBE2C}" type="pres">
      <dgm:prSet presAssocID="{23A32157-9C1C-4253-A031-2F1915DE8653}" presName="iconBgRect" presStyleLbl="bgShp" presStyleIdx="0" presStyleCnt="5"/>
      <dgm:spPr/>
    </dgm:pt>
    <dgm:pt modelId="{9923A6B7-86E6-4350-9B81-E1BF82D58CFE}" type="pres">
      <dgm:prSet presAssocID="{23A32157-9C1C-4253-A031-2F1915DE865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4AEC5182-587A-4851-B1F9-6CC7089DFAF7}" type="pres">
      <dgm:prSet presAssocID="{23A32157-9C1C-4253-A031-2F1915DE8653}" presName="spaceRect" presStyleCnt="0"/>
      <dgm:spPr/>
    </dgm:pt>
    <dgm:pt modelId="{F62FBF46-437E-408D-8C0D-0C9055A50D37}" type="pres">
      <dgm:prSet presAssocID="{23A32157-9C1C-4253-A031-2F1915DE8653}" presName="textRect" presStyleLbl="revTx" presStyleIdx="0" presStyleCnt="5">
        <dgm:presLayoutVars>
          <dgm:chMax val="1"/>
          <dgm:chPref val="1"/>
        </dgm:presLayoutVars>
      </dgm:prSet>
      <dgm:spPr/>
    </dgm:pt>
    <dgm:pt modelId="{04B494B7-E7B7-4E17-8CCB-424241DB099F}" type="pres">
      <dgm:prSet presAssocID="{6B8A8799-DEAC-4BF2-8ABB-4E5E62B3AE95}" presName="sibTrans" presStyleCnt="0"/>
      <dgm:spPr/>
    </dgm:pt>
    <dgm:pt modelId="{87099598-8B8D-4967-B019-FF02A7A47672}" type="pres">
      <dgm:prSet presAssocID="{B6218C70-6A3D-4FED-A2EF-D7207780EE41}" presName="compNode" presStyleCnt="0"/>
      <dgm:spPr/>
    </dgm:pt>
    <dgm:pt modelId="{0C9F465C-C3A0-4CCE-BE6D-9E24E3F2491B}" type="pres">
      <dgm:prSet presAssocID="{B6218C70-6A3D-4FED-A2EF-D7207780EE41}" presName="iconBgRect" presStyleLbl="bgShp" presStyleIdx="1" presStyleCnt="5"/>
      <dgm:spPr/>
    </dgm:pt>
    <dgm:pt modelId="{D3ABF6EC-BBC6-4B1E-9783-FB1930CE8D75}" type="pres">
      <dgm:prSet presAssocID="{B6218C70-6A3D-4FED-A2EF-D7207780EE4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C01D1787-04A6-466B-97F9-925A7ECC5FE5}" type="pres">
      <dgm:prSet presAssocID="{B6218C70-6A3D-4FED-A2EF-D7207780EE41}" presName="spaceRect" presStyleCnt="0"/>
      <dgm:spPr/>
    </dgm:pt>
    <dgm:pt modelId="{5061CC95-9952-4425-B03D-1BBD743174E9}" type="pres">
      <dgm:prSet presAssocID="{B6218C70-6A3D-4FED-A2EF-D7207780EE41}" presName="textRect" presStyleLbl="revTx" presStyleIdx="1" presStyleCnt="5">
        <dgm:presLayoutVars>
          <dgm:chMax val="1"/>
          <dgm:chPref val="1"/>
        </dgm:presLayoutVars>
      </dgm:prSet>
      <dgm:spPr/>
    </dgm:pt>
    <dgm:pt modelId="{6CEF5A8E-CB68-41FA-B520-C920082BD8A2}" type="pres">
      <dgm:prSet presAssocID="{21BAF750-42EF-411A-92CE-4EBBE9FCFBD3}" presName="sibTrans" presStyleCnt="0"/>
      <dgm:spPr/>
    </dgm:pt>
    <dgm:pt modelId="{558D4FA7-5AB2-4C6F-BAE4-EAFDC6B9F075}" type="pres">
      <dgm:prSet presAssocID="{66610B08-04B9-43C6-8202-93E5F89D784F}" presName="compNode" presStyleCnt="0"/>
      <dgm:spPr/>
    </dgm:pt>
    <dgm:pt modelId="{1ECCFD8E-000A-4996-A940-812185C6FAD7}" type="pres">
      <dgm:prSet presAssocID="{66610B08-04B9-43C6-8202-93E5F89D784F}" presName="iconBgRect" presStyleLbl="bgShp" presStyleIdx="2" presStyleCnt="5"/>
      <dgm:spPr/>
    </dgm:pt>
    <dgm:pt modelId="{D393F3E8-E51B-46F6-A87E-A8BD80D194BB}" type="pres">
      <dgm:prSet presAssocID="{66610B08-04B9-43C6-8202-93E5F89D784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96DD2430-48AA-4CD0-80FE-F48A96BCD4C7}" type="pres">
      <dgm:prSet presAssocID="{66610B08-04B9-43C6-8202-93E5F89D784F}" presName="spaceRect" presStyleCnt="0"/>
      <dgm:spPr/>
    </dgm:pt>
    <dgm:pt modelId="{D2ABDA36-0AC1-41F3-A9AD-625967C8F82E}" type="pres">
      <dgm:prSet presAssocID="{66610B08-04B9-43C6-8202-93E5F89D784F}" presName="textRect" presStyleLbl="revTx" presStyleIdx="2" presStyleCnt="5">
        <dgm:presLayoutVars>
          <dgm:chMax val="1"/>
          <dgm:chPref val="1"/>
        </dgm:presLayoutVars>
      </dgm:prSet>
      <dgm:spPr/>
    </dgm:pt>
    <dgm:pt modelId="{3687CCAC-BA95-49E3-BBD0-7D777D3D2264}" type="pres">
      <dgm:prSet presAssocID="{4F5E7BDF-77FA-4AC7-ABF6-AA300F051311}" presName="sibTrans" presStyleCnt="0"/>
      <dgm:spPr/>
    </dgm:pt>
    <dgm:pt modelId="{CB7F83A0-E834-4F64-8BD9-8A9F6A1427C0}" type="pres">
      <dgm:prSet presAssocID="{F3385693-7A69-4526-AF6E-05A8055166D6}" presName="compNode" presStyleCnt="0"/>
      <dgm:spPr/>
    </dgm:pt>
    <dgm:pt modelId="{6127325D-27AA-45FC-97C9-7CB18FB0AAB3}" type="pres">
      <dgm:prSet presAssocID="{F3385693-7A69-4526-AF6E-05A8055166D6}" presName="iconBgRect" presStyleLbl="bgShp" presStyleIdx="3" presStyleCnt="5"/>
      <dgm:spPr/>
    </dgm:pt>
    <dgm:pt modelId="{25C5C6EB-FA4B-4EB1-B6FB-C15E3A4535A5}" type="pres">
      <dgm:prSet presAssocID="{F3385693-7A69-4526-AF6E-05A8055166D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E88F9838-5E97-48DC-81D2-000A0668B3C8}" type="pres">
      <dgm:prSet presAssocID="{F3385693-7A69-4526-AF6E-05A8055166D6}" presName="spaceRect" presStyleCnt="0"/>
      <dgm:spPr/>
    </dgm:pt>
    <dgm:pt modelId="{421386FC-B94E-4AF1-9E0A-6AE07F01BD24}" type="pres">
      <dgm:prSet presAssocID="{F3385693-7A69-4526-AF6E-05A8055166D6}" presName="textRect" presStyleLbl="revTx" presStyleIdx="3" presStyleCnt="5">
        <dgm:presLayoutVars>
          <dgm:chMax val="1"/>
          <dgm:chPref val="1"/>
        </dgm:presLayoutVars>
      </dgm:prSet>
      <dgm:spPr/>
    </dgm:pt>
    <dgm:pt modelId="{1ED284A2-00E3-4610-893A-B95191A910C3}" type="pres">
      <dgm:prSet presAssocID="{4B387C9E-B162-4C58-9F79-6E4A2810F46B}" presName="sibTrans" presStyleCnt="0"/>
      <dgm:spPr/>
    </dgm:pt>
    <dgm:pt modelId="{971DBE93-0CB2-472C-ABCB-0F58C75D2B74}" type="pres">
      <dgm:prSet presAssocID="{70A54E44-D411-4161-9B48-BA1CEBE7D763}" presName="compNode" presStyleCnt="0"/>
      <dgm:spPr/>
    </dgm:pt>
    <dgm:pt modelId="{09E1F26B-0F6D-4C22-AACD-81665DF44DDA}" type="pres">
      <dgm:prSet presAssocID="{70A54E44-D411-4161-9B48-BA1CEBE7D763}" presName="iconBgRect" presStyleLbl="bgShp" presStyleIdx="4" presStyleCnt="5"/>
      <dgm:spPr/>
    </dgm:pt>
    <dgm:pt modelId="{BC360F30-5D39-4872-850F-4C1212E789CD}" type="pres">
      <dgm:prSet presAssocID="{70A54E44-D411-4161-9B48-BA1CEBE7D763}"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ourt outline"/>
        </a:ext>
      </dgm:extLst>
    </dgm:pt>
    <dgm:pt modelId="{E94D88EE-11E1-4417-BA1A-D177B28EE055}" type="pres">
      <dgm:prSet presAssocID="{70A54E44-D411-4161-9B48-BA1CEBE7D763}" presName="spaceRect" presStyleCnt="0"/>
      <dgm:spPr/>
    </dgm:pt>
    <dgm:pt modelId="{E6556B06-5051-4A0E-90D0-8EFA654BE103}" type="pres">
      <dgm:prSet presAssocID="{70A54E44-D411-4161-9B48-BA1CEBE7D763}" presName="textRect" presStyleLbl="revTx" presStyleIdx="4" presStyleCnt="5">
        <dgm:presLayoutVars>
          <dgm:chMax val="1"/>
          <dgm:chPref val="1"/>
        </dgm:presLayoutVars>
      </dgm:prSet>
      <dgm:spPr/>
    </dgm:pt>
  </dgm:ptLst>
  <dgm:cxnLst>
    <dgm:cxn modelId="{3607D016-61E9-4EDD-9CE4-1B71AA97F02D}" srcId="{0946A33E-63A9-484D-86B7-C6A3C7E3DBC6}" destId="{B6218C70-6A3D-4FED-A2EF-D7207780EE41}" srcOrd="1" destOrd="0" parTransId="{34F32141-72DE-47AB-A834-4EACA44F6C75}" sibTransId="{21BAF750-42EF-411A-92CE-4EBBE9FCFBD3}"/>
    <dgm:cxn modelId="{C6558120-2570-4386-9D2D-834165FAF641}" type="presOf" srcId="{F3385693-7A69-4526-AF6E-05A8055166D6}" destId="{421386FC-B94E-4AF1-9E0A-6AE07F01BD24}" srcOrd="0" destOrd="0" presId="urn:microsoft.com/office/officeart/2018/5/layout/IconCircleLabelList"/>
    <dgm:cxn modelId="{37D1B043-363E-4A73-8173-ED540C462738}" type="presOf" srcId="{B6218C70-6A3D-4FED-A2EF-D7207780EE41}" destId="{5061CC95-9952-4425-B03D-1BBD743174E9}" srcOrd="0" destOrd="0" presId="urn:microsoft.com/office/officeart/2018/5/layout/IconCircleLabelList"/>
    <dgm:cxn modelId="{4F065A68-8081-46CE-A315-8619575C1CD4}" type="presOf" srcId="{70A54E44-D411-4161-9B48-BA1CEBE7D763}" destId="{E6556B06-5051-4A0E-90D0-8EFA654BE103}" srcOrd="0" destOrd="0" presId="urn:microsoft.com/office/officeart/2018/5/layout/IconCircleLabelList"/>
    <dgm:cxn modelId="{09EC8C48-D5F3-477F-99C8-1194D686268E}" type="presOf" srcId="{0946A33E-63A9-484D-86B7-C6A3C7E3DBC6}" destId="{020A5959-4A74-447A-88F8-9D08F171088B}" srcOrd="0" destOrd="0" presId="urn:microsoft.com/office/officeart/2018/5/layout/IconCircleLabelList"/>
    <dgm:cxn modelId="{212D626A-56EB-41BC-90A7-2DE78BCCC4FB}" srcId="{0946A33E-63A9-484D-86B7-C6A3C7E3DBC6}" destId="{70A54E44-D411-4161-9B48-BA1CEBE7D763}" srcOrd="4" destOrd="0" parTransId="{ADB0FD45-0640-4FB2-B7AE-1298EE3BD814}" sibTransId="{68B377FC-2E6A-4110-B2FC-AAD8C3CE5424}"/>
    <dgm:cxn modelId="{15E98451-D492-4E78-A353-F98C88A74B66}" srcId="{0946A33E-63A9-484D-86B7-C6A3C7E3DBC6}" destId="{66610B08-04B9-43C6-8202-93E5F89D784F}" srcOrd="2" destOrd="0" parTransId="{1F57D85B-245D-43A8-BA5C-AA362AFF1F59}" sibTransId="{4F5E7BDF-77FA-4AC7-ABF6-AA300F051311}"/>
    <dgm:cxn modelId="{7F659995-B069-4CD2-BDD9-4B3FD41B7065}" srcId="{0946A33E-63A9-484D-86B7-C6A3C7E3DBC6}" destId="{F3385693-7A69-4526-AF6E-05A8055166D6}" srcOrd="3" destOrd="0" parTransId="{08CFE1CE-1DF0-4EA2-BD79-135264814375}" sibTransId="{4B387C9E-B162-4C58-9F79-6E4A2810F46B}"/>
    <dgm:cxn modelId="{41C593AB-EED6-48FE-B12E-4C8B83861B92}" srcId="{0946A33E-63A9-484D-86B7-C6A3C7E3DBC6}" destId="{23A32157-9C1C-4253-A031-2F1915DE8653}" srcOrd="0" destOrd="0" parTransId="{EC68B4B3-F9E0-4E22-A8C5-AB4D97E4926E}" sibTransId="{6B8A8799-DEAC-4BF2-8ABB-4E5E62B3AE95}"/>
    <dgm:cxn modelId="{0EFE8CC2-F522-4D6C-AAEE-E1AFA6F12F1F}" type="presOf" srcId="{66610B08-04B9-43C6-8202-93E5F89D784F}" destId="{D2ABDA36-0AC1-41F3-A9AD-625967C8F82E}" srcOrd="0" destOrd="0" presId="urn:microsoft.com/office/officeart/2018/5/layout/IconCircleLabelList"/>
    <dgm:cxn modelId="{2AF0AEFA-D3C1-45F4-95A9-C129EC203F4A}" type="presOf" srcId="{23A32157-9C1C-4253-A031-2F1915DE8653}" destId="{F62FBF46-437E-408D-8C0D-0C9055A50D37}" srcOrd="0" destOrd="0" presId="urn:microsoft.com/office/officeart/2018/5/layout/IconCircleLabelList"/>
    <dgm:cxn modelId="{F3CA1956-F440-4922-B453-F933BD7250B1}" type="presParOf" srcId="{020A5959-4A74-447A-88F8-9D08F171088B}" destId="{21D9C721-9B52-4FCD-811B-D592B358AFAB}" srcOrd="0" destOrd="0" presId="urn:microsoft.com/office/officeart/2018/5/layout/IconCircleLabelList"/>
    <dgm:cxn modelId="{262469F3-E219-4F1A-9E87-A0B64B118D1E}" type="presParOf" srcId="{21D9C721-9B52-4FCD-811B-D592B358AFAB}" destId="{A06EEC8B-64B9-4355-BB20-D62686BBBE2C}" srcOrd="0" destOrd="0" presId="urn:microsoft.com/office/officeart/2018/5/layout/IconCircleLabelList"/>
    <dgm:cxn modelId="{11C664F3-0FC1-4A1F-A5C2-8CB4CF7DE2F8}" type="presParOf" srcId="{21D9C721-9B52-4FCD-811B-D592B358AFAB}" destId="{9923A6B7-86E6-4350-9B81-E1BF82D58CFE}" srcOrd="1" destOrd="0" presId="urn:microsoft.com/office/officeart/2018/5/layout/IconCircleLabelList"/>
    <dgm:cxn modelId="{DA919844-DF7F-44CB-8ED5-C2431F15EF68}" type="presParOf" srcId="{21D9C721-9B52-4FCD-811B-D592B358AFAB}" destId="{4AEC5182-587A-4851-B1F9-6CC7089DFAF7}" srcOrd="2" destOrd="0" presId="urn:microsoft.com/office/officeart/2018/5/layout/IconCircleLabelList"/>
    <dgm:cxn modelId="{CE8A5E7E-B6C2-4398-B72D-6CD66668FA89}" type="presParOf" srcId="{21D9C721-9B52-4FCD-811B-D592B358AFAB}" destId="{F62FBF46-437E-408D-8C0D-0C9055A50D37}" srcOrd="3" destOrd="0" presId="urn:microsoft.com/office/officeart/2018/5/layout/IconCircleLabelList"/>
    <dgm:cxn modelId="{3D0B2571-4D93-45D8-8D53-29EC207E1A37}" type="presParOf" srcId="{020A5959-4A74-447A-88F8-9D08F171088B}" destId="{04B494B7-E7B7-4E17-8CCB-424241DB099F}" srcOrd="1" destOrd="0" presId="urn:microsoft.com/office/officeart/2018/5/layout/IconCircleLabelList"/>
    <dgm:cxn modelId="{C3571405-AD7A-40A1-8031-2E698C666E2C}" type="presParOf" srcId="{020A5959-4A74-447A-88F8-9D08F171088B}" destId="{87099598-8B8D-4967-B019-FF02A7A47672}" srcOrd="2" destOrd="0" presId="urn:microsoft.com/office/officeart/2018/5/layout/IconCircleLabelList"/>
    <dgm:cxn modelId="{728BA540-6545-4C24-AA55-352CFFE2FA20}" type="presParOf" srcId="{87099598-8B8D-4967-B019-FF02A7A47672}" destId="{0C9F465C-C3A0-4CCE-BE6D-9E24E3F2491B}" srcOrd="0" destOrd="0" presId="urn:microsoft.com/office/officeart/2018/5/layout/IconCircleLabelList"/>
    <dgm:cxn modelId="{D45056AD-17D6-4970-8B56-5DEA8CEC7BCE}" type="presParOf" srcId="{87099598-8B8D-4967-B019-FF02A7A47672}" destId="{D3ABF6EC-BBC6-4B1E-9783-FB1930CE8D75}" srcOrd="1" destOrd="0" presId="urn:microsoft.com/office/officeart/2018/5/layout/IconCircleLabelList"/>
    <dgm:cxn modelId="{08527A41-6DA2-454F-8642-A5BBF387ECAA}" type="presParOf" srcId="{87099598-8B8D-4967-B019-FF02A7A47672}" destId="{C01D1787-04A6-466B-97F9-925A7ECC5FE5}" srcOrd="2" destOrd="0" presId="urn:microsoft.com/office/officeart/2018/5/layout/IconCircleLabelList"/>
    <dgm:cxn modelId="{84F4078A-A2BD-44FF-ABA2-FC1FA36CB04D}" type="presParOf" srcId="{87099598-8B8D-4967-B019-FF02A7A47672}" destId="{5061CC95-9952-4425-B03D-1BBD743174E9}" srcOrd="3" destOrd="0" presId="urn:microsoft.com/office/officeart/2018/5/layout/IconCircleLabelList"/>
    <dgm:cxn modelId="{E80A4C0F-6157-427E-9A64-9CDEEEB67636}" type="presParOf" srcId="{020A5959-4A74-447A-88F8-9D08F171088B}" destId="{6CEF5A8E-CB68-41FA-B520-C920082BD8A2}" srcOrd="3" destOrd="0" presId="urn:microsoft.com/office/officeart/2018/5/layout/IconCircleLabelList"/>
    <dgm:cxn modelId="{EC0EE3C9-9FAA-42F2-95BA-E7DCEB21C9A1}" type="presParOf" srcId="{020A5959-4A74-447A-88F8-9D08F171088B}" destId="{558D4FA7-5AB2-4C6F-BAE4-EAFDC6B9F075}" srcOrd="4" destOrd="0" presId="urn:microsoft.com/office/officeart/2018/5/layout/IconCircleLabelList"/>
    <dgm:cxn modelId="{80BB8A74-AF13-4F11-B9B8-FB70281D3CEA}" type="presParOf" srcId="{558D4FA7-5AB2-4C6F-BAE4-EAFDC6B9F075}" destId="{1ECCFD8E-000A-4996-A940-812185C6FAD7}" srcOrd="0" destOrd="0" presId="urn:microsoft.com/office/officeart/2018/5/layout/IconCircleLabelList"/>
    <dgm:cxn modelId="{4532D537-8DB3-4AA1-B224-A8B951717B7E}" type="presParOf" srcId="{558D4FA7-5AB2-4C6F-BAE4-EAFDC6B9F075}" destId="{D393F3E8-E51B-46F6-A87E-A8BD80D194BB}" srcOrd="1" destOrd="0" presId="urn:microsoft.com/office/officeart/2018/5/layout/IconCircleLabelList"/>
    <dgm:cxn modelId="{762F0DA6-1ABD-46A9-B065-21897F2AAA85}" type="presParOf" srcId="{558D4FA7-5AB2-4C6F-BAE4-EAFDC6B9F075}" destId="{96DD2430-48AA-4CD0-80FE-F48A96BCD4C7}" srcOrd="2" destOrd="0" presId="urn:microsoft.com/office/officeart/2018/5/layout/IconCircleLabelList"/>
    <dgm:cxn modelId="{B1A6A47F-3758-4454-95A2-92AEE3D8A506}" type="presParOf" srcId="{558D4FA7-5AB2-4C6F-BAE4-EAFDC6B9F075}" destId="{D2ABDA36-0AC1-41F3-A9AD-625967C8F82E}" srcOrd="3" destOrd="0" presId="urn:microsoft.com/office/officeart/2018/5/layout/IconCircleLabelList"/>
    <dgm:cxn modelId="{A2BD5CD6-764D-4F82-9C58-4F55CFFB41E8}" type="presParOf" srcId="{020A5959-4A74-447A-88F8-9D08F171088B}" destId="{3687CCAC-BA95-49E3-BBD0-7D777D3D2264}" srcOrd="5" destOrd="0" presId="urn:microsoft.com/office/officeart/2018/5/layout/IconCircleLabelList"/>
    <dgm:cxn modelId="{CB8A6DA3-516E-4974-ABA4-F383AE45ECAB}" type="presParOf" srcId="{020A5959-4A74-447A-88F8-9D08F171088B}" destId="{CB7F83A0-E834-4F64-8BD9-8A9F6A1427C0}" srcOrd="6" destOrd="0" presId="urn:microsoft.com/office/officeart/2018/5/layout/IconCircleLabelList"/>
    <dgm:cxn modelId="{A487CA13-7E04-454E-9A3E-C9BFEBD50809}" type="presParOf" srcId="{CB7F83A0-E834-4F64-8BD9-8A9F6A1427C0}" destId="{6127325D-27AA-45FC-97C9-7CB18FB0AAB3}" srcOrd="0" destOrd="0" presId="urn:microsoft.com/office/officeart/2018/5/layout/IconCircleLabelList"/>
    <dgm:cxn modelId="{AC08AC36-FBE1-454E-B338-B8DE539B709F}" type="presParOf" srcId="{CB7F83A0-E834-4F64-8BD9-8A9F6A1427C0}" destId="{25C5C6EB-FA4B-4EB1-B6FB-C15E3A4535A5}" srcOrd="1" destOrd="0" presId="urn:microsoft.com/office/officeart/2018/5/layout/IconCircleLabelList"/>
    <dgm:cxn modelId="{3B0E64CB-58F2-46A5-A39D-80AFF7813ACE}" type="presParOf" srcId="{CB7F83A0-E834-4F64-8BD9-8A9F6A1427C0}" destId="{E88F9838-5E97-48DC-81D2-000A0668B3C8}" srcOrd="2" destOrd="0" presId="urn:microsoft.com/office/officeart/2018/5/layout/IconCircleLabelList"/>
    <dgm:cxn modelId="{6869B804-DAD7-4452-B2B0-75EA6D8A41CC}" type="presParOf" srcId="{CB7F83A0-E834-4F64-8BD9-8A9F6A1427C0}" destId="{421386FC-B94E-4AF1-9E0A-6AE07F01BD24}" srcOrd="3" destOrd="0" presId="urn:microsoft.com/office/officeart/2018/5/layout/IconCircleLabelList"/>
    <dgm:cxn modelId="{6B2E04D0-AF6F-4D15-BFCD-2BA3509BCF03}" type="presParOf" srcId="{020A5959-4A74-447A-88F8-9D08F171088B}" destId="{1ED284A2-00E3-4610-893A-B95191A910C3}" srcOrd="7" destOrd="0" presId="urn:microsoft.com/office/officeart/2018/5/layout/IconCircleLabelList"/>
    <dgm:cxn modelId="{5C971B31-66FC-454A-B5E5-2ADD8DDF4FD6}" type="presParOf" srcId="{020A5959-4A74-447A-88F8-9D08F171088B}" destId="{971DBE93-0CB2-472C-ABCB-0F58C75D2B74}" srcOrd="8" destOrd="0" presId="urn:microsoft.com/office/officeart/2018/5/layout/IconCircleLabelList"/>
    <dgm:cxn modelId="{80618163-D082-4247-83EE-D051A95038A2}" type="presParOf" srcId="{971DBE93-0CB2-472C-ABCB-0F58C75D2B74}" destId="{09E1F26B-0F6D-4C22-AACD-81665DF44DDA}" srcOrd="0" destOrd="0" presId="urn:microsoft.com/office/officeart/2018/5/layout/IconCircleLabelList"/>
    <dgm:cxn modelId="{B0885FC7-20AC-4D7B-8FDE-2207B211D78B}" type="presParOf" srcId="{971DBE93-0CB2-472C-ABCB-0F58C75D2B74}" destId="{BC360F30-5D39-4872-850F-4C1212E789CD}" srcOrd="1" destOrd="0" presId="urn:microsoft.com/office/officeart/2018/5/layout/IconCircleLabelList"/>
    <dgm:cxn modelId="{AD41E36D-5ECF-465E-8A4A-628C6A9E4EBB}" type="presParOf" srcId="{971DBE93-0CB2-472C-ABCB-0F58C75D2B74}" destId="{E94D88EE-11E1-4417-BA1A-D177B28EE055}" srcOrd="2" destOrd="0" presId="urn:microsoft.com/office/officeart/2018/5/layout/IconCircleLabelList"/>
    <dgm:cxn modelId="{D2B9BAC2-6737-47CD-8CE1-B9D9830C0F04}" type="presParOf" srcId="{971DBE93-0CB2-472C-ABCB-0F58C75D2B74}" destId="{E6556B06-5051-4A0E-90D0-8EFA654BE10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D1458C-548D-4EB3-B979-6681DE0B7A5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2BBAD352-6E46-4272-9C6B-F345115C1B6C}">
      <dgm:prSet/>
      <dgm:spPr/>
      <dgm:t>
        <a:bodyPr/>
        <a:lstStyle/>
        <a:p>
          <a:r>
            <a:rPr lang="en-US" dirty="0"/>
            <a:t>Forensic Single Portal Authority (FSPA)</a:t>
          </a:r>
        </a:p>
      </dgm:t>
    </dgm:pt>
    <dgm:pt modelId="{71F93708-451A-4482-B9ED-D18B46354443}" type="parTrans" cxnId="{14DB5079-611C-46DA-8ABA-015B1F55A5A6}">
      <dgm:prSet/>
      <dgm:spPr/>
      <dgm:t>
        <a:bodyPr/>
        <a:lstStyle/>
        <a:p>
          <a:endParaRPr lang="en-US"/>
        </a:p>
      </dgm:t>
    </dgm:pt>
    <dgm:pt modelId="{7BE11582-66B0-454F-BB51-4A99282FD5C2}" type="sibTrans" cxnId="{14DB5079-611C-46DA-8ABA-015B1F55A5A6}">
      <dgm:prSet/>
      <dgm:spPr>
        <a:solidFill>
          <a:schemeClr val="accent2">
            <a:lumMod val="20000"/>
            <a:lumOff val="80000"/>
            <a:alpha val="90000"/>
          </a:schemeClr>
        </a:solidFill>
      </dgm:spPr>
      <dgm:t>
        <a:bodyPr/>
        <a:lstStyle/>
        <a:p>
          <a:endParaRPr lang="en-US"/>
        </a:p>
      </dgm:t>
    </dgm:pt>
    <dgm:pt modelId="{882AD5D6-79BC-4EB4-9464-B5108A31B2FA}">
      <dgm:prSet/>
      <dgm:spPr>
        <a:solidFill>
          <a:schemeClr val="accent3"/>
        </a:solidFill>
      </dgm:spPr>
      <dgm:t>
        <a:bodyPr/>
        <a:lstStyle/>
        <a:p>
          <a:r>
            <a:rPr lang="en-US" dirty="0"/>
            <a:t>Harris County State Hospital Coordinator</a:t>
          </a:r>
        </a:p>
      </dgm:t>
    </dgm:pt>
    <dgm:pt modelId="{B0BF15FB-E4E9-411F-97FC-D0822053E462}" type="parTrans" cxnId="{6EB51D85-FEA2-492B-AB11-E3FBD1FD30D8}">
      <dgm:prSet/>
      <dgm:spPr/>
      <dgm:t>
        <a:bodyPr/>
        <a:lstStyle/>
        <a:p>
          <a:endParaRPr lang="en-US"/>
        </a:p>
      </dgm:t>
    </dgm:pt>
    <dgm:pt modelId="{13DF39F8-61C5-47FC-802D-E490A5200167}" type="sibTrans" cxnId="{6EB51D85-FEA2-492B-AB11-E3FBD1FD30D8}">
      <dgm:prSet/>
      <dgm:spPr>
        <a:solidFill>
          <a:schemeClr val="accent3">
            <a:lumMod val="20000"/>
            <a:lumOff val="80000"/>
            <a:alpha val="90000"/>
          </a:schemeClr>
        </a:solidFill>
      </dgm:spPr>
      <dgm:t>
        <a:bodyPr/>
        <a:lstStyle/>
        <a:p>
          <a:endParaRPr lang="en-US"/>
        </a:p>
      </dgm:t>
    </dgm:pt>
    <dgm:pt modelId="{E3617462-EAFB-4851-B464-F1337E872712}">
      <dgm:prSet/>
      <dgm:spPr>
        <a:solidFill>
          <a:schemeClr val="accent5"/>
        </a:solidFill>
      </dgm:spPr>
      <dgm:t>
        <a:bodyPr/>
        <a:lstStyle/>
        <a:p>
          <a:r>
            <a:rPr lang="en-US" dirty="0"/>
            <a:t>Harris County Criminal and Probate Courts</a:t>
          </a:r>
        </a:p>
      </dgm:t>
    </dgm:pt>
    <dgm:pt modelId="{F87A453C-F125-4329-902F-EA92C79E706C}" type="parTrans" cxnId="{487C89C6-82E7-4805-81DA-06109827E2D2}">
      <dgm:prSet/>
      <dgm:spPr/>
      <dgm:t>
        <a:bodyPr/>
        <a:lstStyle/>
        <a:p>
          <a:endParaRPr lang="en-US"/>
        </a:p>
      </dgm:t>
    </dgm:pt>
    <dgm:pt modelId="{37641C4A-2F41-4F61-892B-307B46075914}" type="sibTrans" cxnId="{487C89C6-82E7-4805-81DA-06109827E2D2}">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US"/>
        </a:p>
      </dgm:t>
    </dgm:pt>
    <dgm:pt modelId="{0DA28F9C-9DB5-4B1E-A993-4D15BDE2DA7E}">
      <dgm:prSet/>
      <dgm:spPr>
        <a:solidFill>
          <a:schemeClr val="accent6"/>
        </a:solidFill>
      </dgm:spPr>
      <dgm:t>
        <a:bodyPr/>
        <a:lstStyle/>
        <a:p>
          <a:r>
            <a:rPr lang="en-US" dirty="0"/>
            <a:t>Texas Health and Human Services</a:t>
          </a:r>
        </a:p>
      </dgm:t>
    </dgm:pt>
    <dgm:pt modelId="{45AE4190-0A10-45E0-B63C-4ECD3AC341C6}" type="parTrans" cxnId="{6BEFA2DF-22E6-4CE3-B8D2-E257111D3B59}">
      <dgm:prSet/>
      <dgm:spPr/>
      <dgm:t>
        <a:bodyPr/>
        <a:lstStyle/>
        <a:p>
          <a:endParaRPr lang="en-US"/>
        </a:p>
      </dgm:t>
    </dgm:pt>
    <dgm:pt modelId="{EAEA015D-535E-4A2A-A632-58E2C6D7A18E}" type="sibTrans" cxnId="{6BEFA2DF-22E6-4CE3-B8D2-E257111D3B59}">
      <dgm:prSet/>
      <dgm:spPr/>
      <dgm:t>
        <a:bodyPr/>
        <a:lstStyle/>
        <a:p>
          <a:endParaRPr lang="en-US"/>
        </a:p>
      </dgm:t>
    </dgm:pt>
    <dgm:pt modelId="{2F83C17C-75BB-46E9-BD93-7CE1B7637991}">
      <dgm:prSet phldrT="[Text]" phldr="0"/>
      <dgm:spPr>
        <a:solidFill>
          <a:schemeClr val="accent4"/>
        </a:solidFill>
      </dgm:spPr>
      <dgm:t>
        <a:bodyPr/>
        <a:lstStyle/>
        <a:p>
          <a:r>
            <a:rPr lang="en-US" dirty="0"/>
            <a:t>Harris County: Sheriff’s Office, Commissioners, Office of County Administration</a:t>
          </a:r>
        </a:p>
      </dgm:t>
    </dgm:pt>
    <dgm:pt modelId="{7A822CD3-F63D-41A7-9537-2C7CCDA1B155}" type="parTrans" cxnId="{99A945ED-E98B-464D-B552-BED771A91D82}">
      <dgm:prSet/>
      <dgm:spPr/>
      <dgm:t>
        <a:bodyPr/>
        <a:lstStyle/>
        <a:p>
          <a:endParaRPr lang="en-US"/>
        </a:p>
      </dgm:t>
    </dgm:pt>
    <dgm:pt modelId="{EA485CA0-5AE3-4AD2-965E-87395EBE8B9D}" type="sibTrans" cxnId="{99A945ED-E98B-464D-B552-BED771A91D82}">
      <dgm:prSet/>
      <dgm:spPr>
        <a:solidFill>
          <a:schemeClr val="accent4">
            <a:lumMod val="20000"/>
            <a:lumOff val="80000"/>
            <a:alpha val="90000"/>
          </a:schemeClr>
        </a:solidFill>
      </dgm:spPr>
      <dgm:t>
        <a:bodyPr/>
        <a:lstStyle/>
        <a:p>
          <a:endParaRPr lang="en-US"/>
        </a:p>
      </dgm:t>
    </dgm:pt>
    <dgm:pt modelId="{9D4DC344-76F3-43D1-BBEF-AC408450930A}" type="pres">
      <dgm:prSet presAssocID="{08D1458C-548D-4EB3-B979-6681DE0B7A5D}" presName="outerComposite" presStyleCnt="0">
        <dgm:presLayoutVars>
          <dgm:chMax val="5"/>
          <dgm:dir/>
          <dgm:resizeHandles val="exact"/>
        </dgm:presLayoutVars>
      </dgm:prSet>
      <dgm:spPr/>
    </dgm:pt>
    <dgm:pt modelId="{BB22A70F-6E34-43F4-B1F0-BBAFCA4F9A9B}" type="pres">
      <dgm:prSet presAssocID="{08D1458C-548D-4EB3-B979-6681DE0B7A5D}" presName="dummyMaxCanvas" presStyleCnt="0">
        <dgm:presLayoutVars/>
      </dgm:prSet>
      <dgm:spPr/>
    </dgm:pt>
    <dgm:pt modelId="{E5FB0ADD-BC54-4B84-9D4E-7FF5CBAF627B}" type="pres">
      <dgm:prSet presAssocID="{08D1458C-548D-4EB3-B979-6681DE0B7A5D}" presName="FiveNodes_1" presStyleLbl="node1" presStyleIdx="0" presStyleCnt="5">
        <dgm:presLayoutVars>
          <dgm:bulletEnabled val="1"/>
        </dgm:presLayoutVars>
      </dgm:prSet>
      <dgm:spPr/>
    </dgm:pt>
    <dgm:pt modelId="{A8AD725B-356F-4B9A-A9A7-0D2AB65D77D5}" type="pres">
      <dgm:prSet presAssocID="{08D1458C-548D-4EB3-B979-6681DE0B7A5D}" presName="FiveNodes_2" presStyleLbl="node1" presStyleIdx="1" presStyleCnt="5">
        <dgm:presLayoutVars>
          <dgm:bulletEnabled val="1"/>
        </dgm:presLayoutVars>
      </dgm:prSet>
      <dgm:spPr/>
    </dgm:pt>
    <dgm:pt modelId="{6E076A45-5099-439C-B604-B60A5EEFFB97}" type="pres">
      <dgm:prSet presAssocID="{08D1458C-548D-4EB3-B979-6681DE0B7A5D}" presName="FiveNodes_3" presStyleLbl="node1" presStyleIdx="2" presStyleCnt="5">
        <dgm:presLayoutVars>
          <dgm:bulletEnabled val="1"/>
        </dgm:presLayoutVars>
      </dgm:prSet>
      <dgm:spPr/>
    </dgm:pt>
    <dgm:pt modelId="{0501D679-ADEE-4622-9AA2-6F7A8BBBCB62}" type="pres">
      <dgm:prSet presAssocID="{08D1458C-548D-4EB3-B979-6681DE0B7A5D}" presName="FiveNodes_4" presStyleLbl="node1" presStyleIdx="3" presStyleCnt="5">
        <dgm:presLayoutVars>
          <dgm:bulletEnabled val="1"/>
        </dgm:presLayoutVars>
      </dgm:prSet>
      <dgm:spPr/>
    </dgm:pt>
    <dgm:pt modelId="{D64A6650-50B6-473C-B166-56FF4CBD144C}" type="pres">
      <dgm:prSet presAssocID="{08D1458C-548D-4EB3-B979-6681DE0B7A5D}" presName="FiveNodes_5" presStyleLbl="node1" presStyleIdx="4" presStyleCnt="5">
        <dgm:presLayoutVars>
          <dgm:bulletEnabled val="1"/>
        </dgm:presLayoutVars>
      </dgm:prSet>
      <dgm:spPr/>
    </dgm:pt>
    <dgm:pt modelId="{4B64A414-FDEA-44B3-9CF5-A218B8BBF9DF}" type="pres">
      <dgm:prSet presAssocID="{08D1458C-548D-4EB3-B979-6681DE0B7A5D}" presName="FiveConn_1-2" presStyleLbl="fgAccFollowNode1" presStyleIdx="0" presStyleCnt="4">
        <dgm:presLayoutVars>
          <dgm:bulletEnabled val="1"/>
        </dgm:presLayoutVars>
      </dgm:prSet>
      <dgm:spPr/>
    </dgm:pt>
    <dgm:pt modelId="{A496C0BB-0501-4433-BF5F-69F6CD7CD282}" type="pres">
      <dgm:prSet presAssocID="{08D1458C-548D-4EB3-B979-6681DE0B7A5D}" presName="FiveConn_2-3" presStyleLbl="fgAccFollowNode1" presStyleIdx="1" presStyleCnt="4">
        <dgm:presLayoutVars>
          <dgm:bulletEnabled val="1"/>
        </dgm:presLayoutVars>
      </dgm:prSet>
      <dgm:spPr/>
    </dgm:pt>
    <dgm:pt modelId="{BE3057B2-98F7-490E-AA9C-4E3E337DCAC1}" type="pres">
      <dgm:prSet presAssocID="{08D1458C-548D-4EB3-B979-6681DE0B7A5D}" presName="FiveConn_3-4" presStyleLbl="fgAccFollowNode1" presStyleIdx="2" presStyleCnt="4">
        <dgm:presLayoutVars>
          <dgm:bulletEnabled val="1"/>
        </dgm:presLayoutVars>
      </dgm:prSet>
      <dgm:spPr/>
    </dgm:pt>
    <dgm:pt modelId="{EC522816-363D-4FCE-BF75-D153A269A933}" type="pres">
      <dgm:prSet presAssocID="{08D1458C-548D-4EB3-B979-6681DE0B7A5D}" presName="FiveConn_4-5" presStyleLbl="fgAccFollowNode1" presStyleIdx="3" presStyleCnt="4">
        <dgm:presLayoutVars>
          <dgm:bulletEnabled val="1"/>
        </dgm:presLayoutVars>
      </dgm:prSet>
      <dgm:spPr/>
    </dgm:pt>
    <dgm:pt modelId="{6E8FC1F1-DEA4-4FA2-9A9B-9D1B72191184}" type="pres">
      <dgm:prSet presAssocID="{08D1458C-548D-4EB3-B979-6681DE0B7A5D}" presName="FiveNodes_1_text" presStyleLbl="node1" presStyleIdx="4" presStyleCnt="5">
        <dgm:presLayoutVars>
          <dgm:bulletEnabled val="1"/>
        </dgm:presLayoutVars>
      </dgm:prSet>
      <dgm:spPr/>
    </dgm:pt>
    <dgm:pt modelId="{27BB7FAE-2AC1-4960-9BEE-0FA8A473745A}" type="pres">
      <dgm:prSet presAssocID="{08D1458C-548D-4EB3-B979-6681DE0B7A5D}" presName="FiveNodes_2_text" presStyleLbl="node1" presStyleIdx="4" presStyleCnt="5">
        <dgm:presLayoutVars>
          <dgm:bulletEnabled val="1"/>
        </dgm:presLayoutVars>
      </dgm:prSet>
      <dgm:spPr/>
    </dgm:pt>
    <dgm:pt modelId="{B16D7D17-5C38-4317-9E4D-0205B2AD0557}" type="pres">
      <dgm:prSet presAssocID="{08D1458C-548D-4EB3-B979-6681DE0B7A5D}" presName="FiveNodes_3_text" presStyleLbl="node1" presStyleIdx="4" presStyleCnt="5">
        <dgm:presLayoutVars>
          <dgm:bulletEnabled val="1"/>
        </dgm:presLayoutVars>
      </dgm:prSet>
      <dgm:spPr/>
    </dgm:pt>
    <dgm:pt modelId="{DC442979-0051-46FF-BFD3-BEFC2F58813E}" type="pres">
      <dgm:prSet presAssocID="{08D1458C-548D-4EB3-B979-6681DE0B7A5D}" presName="FiveNodes_4_text" presStyleLbl="node1" presStyleIdx="4" presStyleCnt="5">
        <dgm:presLayoutVars>
          <dgm:bulletEnabled val="1"/>
        </dgm:presLayoutVars>
      </dgm:prSet>
      <dgm:spPr/>
    </dgm:pt>
    <dgm:pt modelId="{D5981EEE-C2B7-4B52-899F-9D0D798F0686}" type="pres">
      <dgm:prSet presAssocID="{08D1458C-548D-4EB3-B979-6681DE0B7A5D}" presName="FiveNodes_5_text" presStyleLbl="node1" presStyleIdx="4" presStyleCnt="5">
        <dgm:presLayoutVars>
          <dgm:bulletEnabled val="1"/>
        </dgm:presLayoutVars>
      </dgm:prSet>
      <dgm:spPr/>
    </dgm:pt>
  </dgm:ptLst>
  <dgm:cxnLst>
    <dgm:cxn modelId="{9F3D4C2D-E77F-432C-98D7-8748969CB27E}" type="presOf" srcId="{0DA28F9C-9DB5-4B1E-A993-4D15BDE2DA7E}" destId="{D64A6650-50B6-473C-B166-56FF4CBD144C}" srcOrd="0" destOrd="0" presId="urn:microsoft.com/office/officeart/2005/8/layout/vProcess5"/>
    <dgm:cxn modelId="{F415B82F-D31E-452E-BC7A-E67A3CCCF008}" type="presOf" srcId="{EA485CA0-5AE3-4AD2-965E-87395EBE8B9D}" destId="{BE3057B2-98F7-490E-AA9C-4E3E337DCAC1}" srcOrd="0" destOrd="0" presId="urn:microsoft.com/office/officeart/2005/8/layout/vProcess5"/>
    <dgm:cxn modelId="{469B4E45-C811-4236-8882-AF2B376BB984}" type="presOf" srcId="{882AD5D6-79BC-4EB4-9464-B5108A31B2FA}" destId="{27BB7FAE-2AC1-4960-9BEE-0FA8A473745A}" srcOrd="1" destOrd="0" presId="urn:microsoft.com/office/officeart/2005/8/layout/vProcess5"/>
    <dgm:cxn modelId="{14DB5079-611C-46DA-8ABA-015B1F55A5A6}" srcId="{08D1458C-548D-4EB3-B979-6681DE0B7A5D}" destId="{2BBAD352-6E46-4272-9C6B-F345115C1B6C}" srcOrd="0" destOrd="0" parTransId="{71F93708-451A-4482-B9ED-D18B46354443}" sibTransId="{7BE11582-66B0-454F-BB51-4A99282FD5C2}"/>
    <dgm:cxn modelId="{C0C6F07A-FE0C-40A5-A105-32080F7A0B3E}" type="presOf" srcId="{13DF39F8-61C5-47FC-802D-E490A5200167}" destId="{A496C0BB-0501-4433-BF5F-69F6CD7CD282}" srcOrd="0" destOrd="0" presId="urn:microsoft.com/office/officeart/2005/8/layout/vProcess5"/>
    <dgm:cxn modelId="{8572FB7C-982E-4B47-A161-DADF1014EE0D}" type="presOf" srcId="{37641C4A-2F41-4F61-892B-307B46075914}" destId="{EC522816-363D-4FCE-BF75-D153A269A933}" srcOrd="0" destOrd="0" presId="urn:microsoft.com/office/officeart/2005/8/layout/vProcess5"/>
    <dgm:cxn modelId="{AB56BB82-B7E1-49DC-A2FC-702209682FF1}" type="presOf" srcId="{7BE11582-66B0-454F-BB51-4A99282FD5C2}" destId="{4B64A414-FDEA-44B3-9CF5-A218B8BBF9DF}" srcOrd="0" destOrd="0" presId="urn:microsoft.com/office/officeart/2005/8/layout/vProcess5"/>
    <dgm:cxn modelId="{6EB51D85-FEA2-492B-AB11-E3FBD1FD30D8}" srcId="{08D1458C-548D-4EB3-B979-6681DE0B7A5D}" destId="{882AD5D6-79BC-4EB4-9464-B5108A31B2FA}" srcOrd="1" destOrd="0" parTransId="{B0BF15FB-E4E9-411F-97FC-D0822053E462}" sibTransId="{13DF39F8-61C5-47FC-802D-E490A5200167}"/>
    <dgm:cxn modelId="{F9954087-9098-4FEE-B39A-5300163FA541}" type="presOf" srcId="{2BBAD352-6E46-4272-9C6B-F345115C1B6C}" destId="{6E8FC1F1-DEA4-4FA2-9A9B-9D1B72191184}" srcOrd="1" destOrd="0" presId="urn:microsoft.com/office/officeart/2005/8/layout/vProcess5"/>
    <dgm:cxn modelId="{B21D328A-363D-45BF-9514-1BC1B5BAD7E3}" type="presOf" srcId="{2F83C17C-75BB-46E9-BD93-7CE1B7637991}" destId="{B16D7D17-5C38-4317-9E4D-0205B2AD0557}" srcOrd="1" destOrd="0" presId="urn:microsoft.com/office/officeart/2005/8/layout/vProcess5"/>
    <dgm:cxn modelId="{3FBF2093-F92C-4CAF-9366-6671DEBC1219}" type="presOf" srcId="{2BBAD352-6E46-4272-9C6B-F345115C1B6C}" destId="{E5FB0ADD-BC54-4B84-9D4E-7FF5CBAF627B}" srcOrd="0" destOrd="0" presId="urn:microsoft.com/office/officeart/2005/8/layout/vProcess5"/>
    <dgm:cxn modelId="{8D348B99-CEDB-498F-A1AF-A33CE08152AC}" type="presOf" srcId="{0DA28F9C-9DB5-4B1E-A993-4D15BDE2DA7E}" destId="{D5981EEE-C2B7-4B52-899F-9D0D798F0686}" srcOrd="1" destOrd="0" presId="urn:microsoft.com/office/officeart/2005/8/layout/vProcess5"/>
    <dgm:cxn modelId="{82DA789D-876C-4214-BC32-995CED08374E}" type="presOf" srcId="{E3617462-EAFB-4851-B464-F1337E872712}" destId="{DC442979-0051-46FF-BFD3-BEFC2F58813E}" srcOrd="1" destOrd="0" presId="urn:microsoft.com/office/officeart/2005/8/layout/vProcess5"/>
    <dgm:cxn modelId="{F7F147A1-9E7F-412B-BAE2-1FFD52E4E793}" type="presOf" srcId="{882AD5D6-79BC-4EB4-9464-B5108A31B2FA}" destId="{A8AD725B-356F-4B9A-A9A7-0D2AB65D77D5}" srcOrd="0" destOrd="0" presId="urn:microsoft.com/office/officeart/2005/8/layout/vProcess5"/>
    <dgm:cxn modelId="{C98731A2-3EAD-4591-9F1F-90455E8969F3}" type="presOf" srcId="{2F83C17C-75BB-46E9-BD93-7CE1B7637991}" destId="{6E076A45-5099-439C-B604-B60A5EEFFB97}" srcOrd="0" destOrd="0" presId="urn:microsoft.com/office/officeart/2005/8/layout/vProcess5"/>
    <dgm:cxn modelId="{7D2258C6-793F-448F-8C1B-524FC0BEB666}" type="presOf" srcId="{E3617462-EAFB-4851-B464-F1337E872712}" destId="{0501D679-ADEE-4622-9AA2-6F7A8BBBCB62}" srcOrd="0" destOrd="0" presId="urn:microsoft.com/office/officeart/2005/8/layout/vProcess5"/>
    <dgm:cxn modelId="{487C89C6-82E7-4805-81DA-06109827E2D2}" srcId="{08D1458C-548D-4EB3-B979-6681DE0B7A5D}" destId="{E3617462-EAFB-4851-B464-F1337E872712}" srcOrd="3" destOrd="0" parTransId="{F87A453C-F125-4329-902F-EA92C79E706C}" sibTransId="{37641C4A-2F41-4F61-892B-307B46075914}"/>
    <dgm:cxn modelId="{F7EC99D5-9477-4C84-B8DC-3214EB8C9057}" type="presOf" srcId="{08D1458C-548D-4EB3-B979-6681DE0B7A5D}" destId="{9D4DC344-76F3-43D1-BBEF-AC408450930A}" srcOrd="0" destOrd="0" presId="urn:microsoft.com/office/officeart/2005/8/layout/vProcess5"/>
    <dgm:cxn modelId="{6BEFA2DF-22E6-4CE3-B8D2-E257111D3B59}" srcId="{08D1458C-548D-4EB3-B979-6681DE0B7A5D}" destId="{0DA28F9C-9DB5-4B1E-A993-4D15BDE2DA7E}" srcOrd="4" destOrd="0" parTransId="{45AE4190-0A10-45E0-B63C-4ECD3AC341C6}" sibTransId="{EAEA015D-535E-4A2A-A632-58E2C6D7A18E}"/>
    <dgm:cxn modelId="{99A945ED-E98B-464D-B552-BED771A91D82}" srcId="{08D1458C-548D-4EB3-B979-6681DE0B7A5D}" destId="{2F83C17C-75BB-46E9-BD93-7CE1B7637991}" srcOrd="2" destOrd="0" parTransId="{7A822CD3-F63D-41A7-9537-2C7CCDA1B155}" sibTransId="{EA485CA0-5AE3-4AD2-965E-87395EBE8B9D}"/>
    <dgm:cxn modelId="{BDAE7EAA-3937-43A7-A329-0FD219C156BB}" type="presParOf" srcId="{9D4DC344-76F3-43D1-BBEF-AC408450930A}" destId="{BB22A70F-6E34-43F4-B1F0-BBAFCA4F9A9B}" srcOrd="0" destOrd="0" presId="urn:microsoft.com/office/officeart/2005/8/layout/vProcess5"/>
    <dgm:cxn modelId="{41240218-CFDC-46B9-AC81-03C7FD6240B0}" type="presParOf" srcId="{9D4DC344-76F3-43D1-BBEF-AC408450930A}" destId="{E5FB0ADD-BC54-4B84-9D4E-7FF5CBAF627B}" srcOrd="1" destOrd="0" presId="urn:microsoft.com/office/officeart/2005/8/layout/vProcess5"/>
    <dgm:cxn modelId="{151849D2-E4BC-47B1-9110-3521F61936C0}" type="presParOf" srcId="{9D4DC344-76F3-43D1-BBEF-AC408450930A}" destId="{A8AD725B-356F-4B9A-A9A7-0D2AB65D77D5}" srcOrd="2" destOrd="0" presId="urn:microsoft.com/office/officeart/2005/8/layout/vProcess5"/>
    <dgm:cxn modelId="{0E8DFE05-639F-4FAD-8D7F-5751FE5FD7CB}" type="presParOf" srcId="{9D4DC344-76F3-43D1-BBEF-AC408450930A}" destId="{6E076A45-5099-439C-B604-B60A5EEFFB97}" srcOrd="3" destOrd="0" presId="urn:microsoft.com/office/officeart/2005/8/layout/vProcess5"/>
    <dgm:cxn modelId="{4D2E8F9B-6699-4079-9953-C0FC603D6A08}" type="presParOf" srcId="{9D4DC344-76F3-43D1-BBEF-AC408450930A}" destId="{0501D679-ADEE-4622-9AA2-6F7A8BBBCB62}" srcOrd="4" destOrd="0" presId="urn:microsoft.com/office/officeart/2005/8/layout/vProcess5"/>
    <dgm:cxn modelId="{A82C0DB9-6762-43A6-9E65-551E4B6B02E6}" type="presParOf" srcId="{9D4DC344-76F3-43D1-BBEF-AC408450930A}" destId="{D64A6650-50B6-473C-B166-56FF4CBD144C}" srcOrd="5" destOrd="0" presId="urn:microsoft.com/office/officeart/2005/8/layout/vProcess5"/>
    <dgm:cxn modelId="{A7AC2F6E-A696-4C7A-9511-5DB6E25AA6B2}" type="presParOf" srcId="{9D4DC344-76F3-43D1-BBEF-AC408450930A}" destId="{4B64A414-FDEA-44B3-9CF5-A218B8BBF9DF}" srcOrd="6" destOrd="0" presId="urn:microsoft.com/office/officeart/2005/8/layout/vProcess5"/>
    <dgm:cxn modelId="{1723EC31-31D5-41A4-8CEA-63D2A61A0488}" type="presParOf" srcId="{9D4DC344-76F3-43D1-BBEF-AC408450930A}" destId="{A496C0BB-0501-4433-BF5F-69F6CD7CD282}" srcOrd="7" destOrd="0" presId="urn:microsoft.com/office/officeart/2005/8/layout/vProcess5"/>
    <dgm:cxn modelId="{6F5C2598-AA4A-4E02-A5F5-6020639C7087}" type="presParOf" srcId="{9D4DC344-76F3-43D1-BBEF-AC408450930A}" destId="{BE3057B2-98F7-490E-AA9C-4E3E337DCAC1}" srcOrd="8" destOrd="0" presId="urn:microsoft.com/office/officeart/2005/8/layout/vProcess5"/>
    <dgm:cxn modelId="{7FEEEB49-A395-4099-BCE4-BEB32A34D649}" type="presParOf" srcId="{9D4DC344-76F3-43D1-BBEF-AC408450930A}" destId="{EC522816-363D-4FCE-BF75-D153A269A933}" srcOrd="9" destOrd="0" presId="urn:microsoft.com/office/officeart/2005/8/layout/vProcess5"/>
    <dgm:cxn modelId="{D42C00E6-1197-4FE1-83D4-CBAD009831AB}" type="presParOf" srcId="{9D4DC344-76F3-43D1-BBEF-AC408450930A}" destId="{6E8FC1F1-DEA4-4FA2-9A9B-9D1B72191184}" srcOrd="10" destOrd="0" presId="urn:microsoft.com/office/officeart/2005/8/layout/vProcess5"/>
    <dgm:cxn modelId="{5BD6BE30-1E77-4C0A-9FB5-3C3F1FDDADD9}" type="presParOf" srcId="{9D4DC344-76F3-43D1-BBEF-AC408450930A}" destId="{27BB7FAE-2AC1-4960-9BEE-0FA8A473745A}" srcOrd="11" destOrd="0" presId="urn:microsoft.com/office/officeart/2005/8/layout/vProcess5"/>
    <dgm:cxn modelId="{1F4EEFC6-505F-4545-8795-3CC4211CFBE3}" type="presParOf" srcId="{9D4DC344-76F3-43D1-BBEF-AC408450930A}" destId="{B16D7D17-5C38-4317-9E4D-0205B2AD0557}" srcOrd="12" destOrd="0" presId="urn:microsoft.com/office/officeart/2005/8/layout/vProcess5"/>
    <dgm:cxn modelId="{50C10270-81DB-4546-8C8F-217677DBDC39}" type="presParOf" srcId="{9D4DC344-76F3-43D1-BBEF-AC408450930A}" destId="{DC442979-0051-46FF-BFD3-BEFC2F58813E}" srcOrd="13" destOrd="0" presId="urn:microsoft.com/office/officeart/2005/8/layout/vProcess5"/>
    <dgm:cxn modelId="{560FB102-FD28-47A9-B93F-EE0C45FCCDDC}" type="presParOf" srcId="{9D4DC344-76F3-43D1-BBEF-AC408450930A}" destId="{D5981EEE-C2B7-4B52-899F-9D0D798F068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46A33E-63A9-484D-86B7-C6A3C7E3DBC6}"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23A32157-9C1C-4253-A031-2F1915DE8653}">
      <dgm:prSet/>
      <dgm:spPr/>
      <dgm:t>
        <a:bodyPr/>
        <a:lstStyle/>
        <a:p>
          <a:pPr>
            <a:defRPr cap="all"/>
          </a:pPr>
          <a:r>
            <a:rPr lang="en-US"/>
            <a:t>Medication management</a:t>
          </a:r>
        </a:p>
      </dgm:t>
    </dgm:pt>
    <dgm:pt modelId="{EC68B4B3-F9E0-4E22-A8C5-AB4D97E4926E}" type="parTrans" cxnId="{41C593AB-EED6-48FE-B12E-4C8B83861B92}">
      <dgm:prSet/>
      <dgm:spPr/>
      <dgm:t>
        <a:bodyPr/>
        <a:lstStyle/>
        <a:p>
          <a:endParaRPr lang="en-US"/>
        </a:p>
      </dgm:t>
    </dgm:pt>
    <dgm:pt modelId="{6B8A8799-DEAC-4BF2-8ABB-4E5E62B3AE95}" type="sibTrans" cxnId="{41C593AB-EED6-48FE-B12E-4C8B83861B92}">
      <dgm:prSet/>
      <dgm:spPr/>
      <dgm:t>
        <a:bodyPr/>
        <a:lstStyle/>
        <a:p>
          <a:endParaRPr lang="en-US"/>
        </a:p>
      </dgm:t>
    </dgm:pt>
    <dgm:pt modelId="{B6218C70-6A3D-4FED-A2EF-D7207780EE41}">
      <dgm:prSet/>
      <dgm:spPr/>
      <dgm:t>
        <a:bodyPr/>
        <a:lstStyle/>
        <a:p>
          <a:pPr>
            <a:defRPr cap="all"/>
          </a:pPr>
          <a:r>
            <a:rPr lang="en-US"/>
            <a:t>Nursing oversight</a:t>
          </a:r>
        </a:p>
      </dgm:t>
    </dgm:pt>
    <dgm:pt modelId="{34F32141-72DE-47AB-A834-4EACA44F6C75}" type="parTrans" cxnId="{3607D016-61E9-4EDD-9CE4-1B71AA97F02D}">
      <dgm:prSet/>
      <dgm:spPr/>
      <dgm:t>
        <a:bodyPr/>
        <a:lstStyle/>
        <a:p>
          <a:endParaRPr lang="en-US"/>
        </a:p>
      </dgm:t>
    </dgm:pt>
    <dgm:pt modelId="{21BAF750-42EF-411A-92CE-4EBBE9FCFBD3}" type="sibTrans" cxnId="{3607D016-61E9-4EDD-9CE4-1B71AA97F02D}">
      <dgm:prSet/>
      <dgm:spPr/>
      <dgm:t>
        <a:bodyPr/>
        <a:lstStyle/>
        <a:p>
          <a:endParaRPr lang="en-US"/>
        </a:p>
      </dgm:t>
    </dgm:pt>
    <dgm:pt modelId="{66610B08-04B9-43C6-8202-93E5F89D784F}">
      <dgm:prSet/>
      <dgm:spPr/>
      <dgm:t>
        <a:bodyPr/>
        <a:lstStyle/>
        <a:p>
          <a:pPr>
            <a:defRPr cap="all"/>
          </a:pPr>
          <a:r>
            <a:rPr lang="en-US"/>
            <a:t>Case management</a:t>
          </a:r>
        </a:p>
      </dgm:t>
    </dgm:pt>
    <dgm:pt modelId="{1F57D85B-245D-43A8-BA5C-AA362AFF1F59}" type="parTrans" cxnId="{15E98451-D492-4E78-A353-F98C88A74B66}">
      <dgm:prSet/>
      <dgm:spPr/>
      <dgm:t>
        <a:bodyPr/>
        <a:lstStyle/>
        <a:p>
          <a:endParaRPr lang="en-US"/>
        </a:p>
      </dgm:t>
    </dgm:pt>
    <dgm:pt modelId="{4F5E7BDF-77FA-4AC7-ABF6-AA300F051311}" type="sibTrans" cxnId="{15E98451-D492-4E78-A353-F98C88A74B66}">
      <dgm:prSet/>
      <dgm:spPr/>
      <dgm:t>
        <a:bodyPr/>
        <a:lstStyle/>
        <a:p>
          <a:endParaRPr lang="en-US"/>
        </a:p>
      </dgm:t>
    </dgm:pt>
    <dgm:pt modelId="{F3385693-7A69-4526-AF6E-05A8055166D6}">
      <dgm:prSet/>
      <dgm:spPr/>
      <dgm:t>
        <a:bodyPr/>
        <a:lstStyle/>
        <a:p>
          <a:pPr>
            <a:defRPr cap="all"/>
          </a:pPr>
          <a:r>
            <a:rPr lang="en-US"/>
            <a:t>Discharge and transition planning</a:t>
          </a:r>
        </a:p>
      </dgm:t>
    </dgm:pt>
    <dgm:pt modelId="{08CFE1CE-1DF0-4EA2-BD79-135264814375}" type="parTrans" cxnId="{7F659995-B069-4CD2-BDD9-4B3FD41B7065}">
      <dgm:prSet/>
      <dgm:spPr/>
      <dgm:t>
        <a:bodyPr/>
        <a:lstStyle/>
        <a:p>
          <a:endParaRPr lang="en-US"/>
        </a:p>
      </dgm:t>
    </dgm:pt>
    <dgm:pt modelId="{4B387C9E-B162-4C58-9F79-6E4A2810F46B}" type="sibTrans" cxnId="{7F659995-B069-4CD2-BDD9-4B3FD41B7065}">
      <dgm:prSet/>
      <dgm:spPr/>
      <dgm:t>
        <a:bodyPr/>
        <a:lstStyle/>
        <a:p>
          <a:endParaRPr lang="en-US"/>
        </a:p>
      </dgm:t>
    </dgm:pt>
    <dgm:pt modelId="{70A54E44-D411-4161-9B48-BA1CEBE7D763}">
      <dgm:prSet/>
      <dgm:spPr/>
      <dgm:t>
        <a:bodyPr/>
        <a:lstStyle/>
        <a:p>
          <a:pPr>
            <a:defRPr cap="all"/>
          </a:pPr>
          <a:r>
            <a:rPr lang="en-US"/>
            <a:t>Therapeutic services</a:t>
          </a:r>
        </a:p>
      </dgm:t>
    </dgm:pt>
    <dgm:pt modelId="{ADB0FD45-0640-4FB2-B7AE-1298EE3BD814}" type="parTrans" cxnId="{212D626A-56EB-41BC-90A7-2DE78BCCC4FB}">
      <dgm:prSet/>
      <dgm:spPr/>
      <dgm:t>
        <a:bodyPr/>
        <a:lstStyle/>
        <a:p>
          <a:endParaRPr lang="en-US"/>
        </a:p>
      </dgm:t>
    </dgm:pt>
    <dgm:pt modelId="{68B377FC-2E6A-4110-B2FC-AAD8C3CE5424}" type="sibTrans" cxnId="{212D626A-56EB-41BC-90A7-2DE78BCCC4FB}">
      <dgm:prSet/>
      <dgm:spPr/>
      <dgm:t>
        <a:bodyPr/>
        <a:lstStyle/>
        <a:p>
          <a:endParaRPr lang="en-US"/>
        </a:p>
      </dgm:t>
    </dgm:pt>
    <dgm:pt modelId="{020A5959-4A74-447A-88F8-9D08F171088B}" type="pres">
      <dgm:prSet presAssocID="{0946A33E-63A9-484D-86B7-C6A3C7E3DBC6}" presName="root" presStyleCnt="0">
        <dgm:presLayoutVars>
          <dgm:dir/>
          <dgm:resizeHandles val="exact"/>
        </dgm:presLayoutVars>
      </dgm:prSet>
      <dgm:spPr/>
    </dgm:pt>
    <dgm:pt modelId="{21D9C721-9B52-4FCD-811B-D592B358AFAB}" type="pres">
      <dgm:prSet presAssocID="{23A32157-9C1C-4253-A031-2F1915DE8653}" presName="compNode" presStyleCnt="0"/>
      <dgm:spPr/>
    </dgm:pt>
    <dgm:pt modelId="{A06EEC8B-64B9-4355-BB20-D62686BBBE2C}" type="pres">
      <dgm:prSet presAssocID="{23A32157-9C1C-4253-A031-2F1915DE8653}" presName="iconBgRect" presStyleLbl="bgShp" presStyleIdx="0" presStyleCnt="5"/>
      <dgm:spPr/>
    </dgm:pt>
    <dgm:pt modelId="{9923A6B7-86E6-4350-9B81-E1BF82D58CFE}" type="pres">
      <dgm:prSet presAssocID="{23A32157-9C1C-4253-A031-2F1915DE865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4AEC5182-587A-4851-B1F9-6CC7089DFAF7}" type="pres">
      <dgm:prSet presAssocID="{23A32157-9C1C-4253-A031-2F1915DE8653}" presName="spaceRect" presStyleCnt="0"/>
      <dgm:spPr/>
    </dgm:pt>
    <dgm:pt modelId="{F62FBF46-437E-408D-8C0D-0C9055A50D37}" type="pres">
      <dgm:prSet presAssocID="{23A32157-9C1C-4253-A031-2F1915DE8653}" presName="textRect" presStyleLbl="revTx" presStyleIdx="0" presStyleCnt="5">
        <dgm:presLayoutVars>
          <dgm:chMax val="1"/>
          <dgm:chPref val="1"/>
        </dgm:presLayoutVars>
      </dgm:prSet>
      <dgm:spPr/>
    </dgm:pt>
    <dgm:pt modelId="{04B494B7-E7B7-4E17-8CCB-424241DB099F}" type="pres">
      <dgm:prSet presAssocID="{6B8A8799-DEAC-4BF2-8ABB-4E5E62B3AE95}" presName="sibTrans" presStyleCnt="0"/>
      <dgm:spPr/>
    </dgm:pt>
    <dgm:pt modelId="{87099598-8B8D-4967-B019-FF02A7A47672}" type="pres">
      <dgm:prSet presAssocID="{B6218C70-6A3D-4FED-A2EF-D7207780EE41}" presName="compNode" presStyleCnt="0"/>
      <dgm:spPr/>
    </dgm:pt>
    <dgm:pt modelId="{0C9F465C-C3A0-4CCE-BE6D-9E24E3F2491B}" type="pres">
      <dgm:prSet presAssocID="{B6218C70-6A3D-4FED-A2EF-D7207780EE41}" presName="iconBgRect" presStyleLbl="bgShp" presStyleIdx="1" presStyleCnt="5"/>
      <dgm:spPr/>
    </dgm:pt>
    <dgm:pt modelId="{D3ABF6EC-BBC6-4B1E-9783-FB1930CE8D75}" type="pres">
      <dgm:prSet presAssocID="{B6218C70-6A3D-4FED-A2EF-D7207780EE4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C01D1787-04A6-466B-97F9-925A7ECC5FE5}" type="pres">
      <dgm:prSet presAssocID="{B6218C70-6A3D-4FED-A2EF-D7207780EE41}" presName="spaceRect" presStyleCnt="0"/>
      <dgm:spPr/>
    </dgm:pt>
    <dgm:pt modelId="{5061CC95-9952-4425-B03D-1BBD743174E9}" type="pres">
      <dgm:prSet presAssocID="{B6218C70-6A3D-4FED-A2EF-D7207780EE41}" presName="textRect" presStyleLbl="revTx" presStyleIdx="1" presStyleCnt="5">
        <dgm:presLayoutVars>
          <dgm:chMax val="1"/>
          <dgm:chPref val="1"/>
        </dgm:presLayoutVars>
      </dgm:prSet>
      <dgm:spPr/>
    </dgm:pt>
    <dgm:pt modelId="{6CEF5A8E-CB68-41FA-B520-C920082BD8A2}" type="pres">
      <dgm:prSet presAssocID="{21BAF750-42EF-411A-92CE-4EBBE9FCFBD3}" presName="sibTrans" presStyleCnt="0"/>
      <dgm:spPr/>
    </dgm:pt>
    <dgm:pt modelId="{558D4FA7-5AB2-4C6F-BAE4-EAFDC6B9F075}" type="pres">
      <dgm:prSet presAssocID="{66610B08-04B9-43C6-8202-93E5F89D784F}" presName="compNode" presStyleCnt="0"/>
      <dgm:spPr/>
    </dgm:pt>
    <dgm:pt modelId="{1ECCFD8E-000A-4996-A940-812185C6FAD7}" type="pres">
      <dgm:prSet presAssocID="{66610B08-04B9-43C6-8202-93E5F89D784F}" presName="iconBgRect" presStyleLbl="bgShp" presStyleIdx="2" presStyleCnt="5"/>
      <dgm:spPr/>
    </dgm:pt>
    <dgm:pt modelId="{D393F3E8-E51B-46F6-A87E-A8BD80D194BB}" type="pres">
      <dgm:prSet presAssocID="{66610B08-04B9-43C6-8202-93E5F89D784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96DD2430-48AA-4CD0-80FE-F48A96BCD4C7}" type="pres">
      <dgm:prSet presAssocID="{66610B08-04B9-43C6-8202-93E5F89D784F}" presName="spaceRect" presStyleCnt="0"/>
      <dgm:spPr/>
    </dgm:pt>
    <dgm:pt modelId="{D2ABDA36-0AC1-41F3-A9AD-625967C8F82E}" type="pres">
      <dgm:prSet presAssocID="{66610B08-04B9-43C6-8202-93E5F89D784F}" presName="textRect" presStyleLbl="revTx" presStyleIdx="2" presStyleCnt="5">
        <dgm:presLayoutVars>
          <dgm:chMax val="1"/>
          <dgm:chPref val="1"/>
        </dgm:presLayoutVars>
      </dgm:prSet>
      <dgm:spPr/>
    </dgm:pt>
    <dgm:pt modelId="{3687CCAC-BA95-49E3-BBD0-7D777D3D2264}" type="pres">
      <dgm:prSet presAssocID="{4F5E7BDF-77FA-4AC7-ABF6-AA300F051311}" presName="sibTrans" presStyleCnt="0"/>
      <dgm:spPr/>
    </dgm:pt>
    <dgm:pt modelId="{CB7F83A0-E834-4F64-8BD9-8A9F6A1427C0}" type="pres">
      <dgm:prSet presAssocID="{F3385693-7A69-4526-AF6E-05A8055166D6}" presName="compNode" presStyleCnt="0"/>
      <dgm:spPr/>
    </dgm:pt>
    <dgm:pt modelId="{6127325D-27AA-45FC-97C9-7CB18FB0AAB3}" type="pres">
      <dgm:prSet presAssocID="{F3385693-7A69-4526-AF6E-05A8055166D6}" presName="iconBgRect" presStyleLbl="bgShp" presStyleIdx="3" presStyleCnt="5"/>
      <dgm:spPr/>
    </dgm:pt>
    <dgm:pt modelId="{25C5C6EB-FA4B-4EB1-B6FB-C15E3A4535A5}" type="pres">
      <dgm:prSet presAssocID="{F3385693-7A69-4526-AF6E-05A8055166D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E88F9838-5E97-48DC-81D2-000A0668B3C8}" type="pres">
      <dgm:prSet presAssocID="{F3385693-7A69-4526-AF6E-05A8055166D6}" presName="spaceRect" presStyleCnt="0"/>
      <dgm:spPr/>
    </dgm:pt>
    <dgm:pt modelId="{421386FC-B94E-4AF1-9E0A-6AE07F01BD24}" type="pres">
      <dgm:prSet presAssocID="{F3385693-7A69-4526-AF6E-05A8055166D6}" presName="textRect" presStyleLbl="revTx" presStyleIdx="3" presStyleCnt="5">
        <dgm:presLayoutVars>
          <dgm:chMax val="1"/>
          <dgm:chPref val="1"/>
        </dgm:presLayoutVars>
      </dgm:prSet>
      <dgm:spPr/>
    </dgm:pt>
    <dgm:pt modelId="{1ED284A2-00E3-4610-893A-B95191A910C3}" type="pres">
      <dgm:prSet presAssocID="{4B387C9E-B162-4C58-9F79-6E4A2810F46B}" presName="sibTrans" presStyleCnt="0"/>
      <dgm:spPr/>
    </dgm:pt>
    <dgm:pt modelId="{971DBE93-0CB2-472C-ABCB-0F58C75D2B74}" type="pres">
      <dgm:prSet presAssocID="{70A54E44-D411-4161-9B48-BA1CEBE7D763}" presName="compNode" presStyleCnt="0"/>
      <dgm:spPr/>
    </dgm:pt>
    <dgm:pt modelId="{09E1F26B-0F6D-4C22-AACD-81665DF44DDA}" type="pres">
      <dgm:prSet presAssocID="{70A54E44-D411-4161-9B48-BA1CEBE7D763}" presName="iconBgRect" presStyleLbl="bgShp" presStyleIdx="4" presStyleCnt="5"/>
      <dgm:spPr/>
    </dgm:pt>
    <dgm:pt modelId="{BC360F30-5D39-4872-850F-4C1212E789CD}" type="pres">
      <dgm:prSet presAssocID="{70A54E44-D411-4161-9B48-BA1CEBE7D76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al"/>
        </a:ext>
      </dgm:extLst>
    </dgm:pt>
    <dgm:pt modelId="{E94D88EE-11E1-4417-BA1A-D177B28EE055}" type="pres">
      <dgm:prSet presAssocID="{70A54E44-D411-4161-9B48-BA1CEBE7D763}" presName="spaceRect" presStyleCnt="0"/>
      <dgm:spPr/>
    </dgm:pt>
    <dgm:pt modelId="{E6556B06-5051-4A0E-90D0-8EFA654BE103}" type="pres">
      <dgm:prSet presAssocID="{70A54E44-D411-4161-9B48-BA1CEBE7D763}" presName="textRect" presStyleLbl="revTx" presStyleIdx="4" presStyleCnt="5">
        <dgm:presLayoutVars>
          <dgm:chMax val="1"/>
          <dgm:chPref val="1"/>
        </dgm:presLayoutVars>
      </dgm:prSet>
      <dgm:spPr/>
    </dgm:pt>
  </dgm:ptLst>
  <dgm:cxnLst>
    <dgm:cxn modelId="{3607D016-61E9-4EDD-9CE4-1B71AA97F02D}" srcId="{0946A33E-63A9-484D-86B7-C6A3C7E3DBC6}" destId="{B6218C70-6A3D-4FED-A2EF-D7207780EE41}" srcOrd="1" destOrd="0" parTransId="{34F32141-72DE-47AB-A834-4EACA44F6C75}" sibTransId="{21BAF750-42EF-411A-92CE-4EBBE9FCFBD3}"/>
    <dgm:cxn modelId="{C6558120-2570-4386-9D2D-834165FAF641}" type="presOf" srcId="{F3385693-7A69-4526-AF6E-05A8055166D6}" destId="{421386FC-B94E-4AF1-9E0A-6AE07F01BD24}" srcOrd="0" destOrd="0" presId="urn:microsoft.com/office/officeart/2018/5/layout/IconCircleLabelList"/>
    <dgm:cxn modelId="{37D1B043-363E-4A73-8173-ED540C462738}" type="presOf" srcId="{B6218C70-6A3D-4FED-A2EF-D7207780EE41}" destId="{5061CC95-9952-4425-B03D-1BBD743174E9}" srcOrd="0" destOrd="0" presId="urn:microsoft.com/office/officeart/2018/5/layout/IconCircleLabelList"/>
    <dgm:cxn modelId="{4F065A68-8081-46CE-A315-8619575C1CD4}" type="presOf" srcId="{70A54E44-D411-4161-9B48-BA1CEBE7D763}" destId="{E6556B06-5051-4A0E-90D0-8EFA654BE103}" srcOrd="0" destOrd="0" presId="urn:microsoft.com/office/officeart/2018/5/layout/IconCircleLabelList"/>
    <dgm:cxn modelId="{09EC8C48-D5F3-477F-99C8-1194D686268E}" type="presOf" srcId="{0946A33E-63A9-484D-86B7-C6A3C7E3DBC6}" destId="{020A5959-4A74-447A-88F8-9D08F171088B}" srcOrd="0" destOrd="0" presId="urn:microsoft.com/office/officeart/2018/5/layout/IconCircleLabelList"/>
    <dgm:cxn modelId="{212D626A-56EB-41BC-90A7-2DE78BCCC4FB}" srcId="{0946A33E-63A9-484D-86B7-C6A3C7E3DBC6}" destId="{70A54E44-D411-4161-9B48-BA1CEBE7D763}" srcOrd="4" destOrd="0" parTransId="{ADB0FD45-0640-4FB2-B7AE-1298EE3BD814}" sibTransId="{68B377FC-2E6A-4110-B2FC-AAD8C3CE5424}"/>
    <dgm:cxn modelId="{15E98451-D492-4E78-A353-F98C88A74B66}" srcId="{0946A33E-63A9-484D-86B7-C6A3C7E3DBC6}" destId="{66610B08-04B9-43C6-8202-93E5F89D784F}" srcOrd="2" destOrd="0" parTransId="{1F57D85B-245D-43A8-BA5C-AA362AFF1F59}" sibTransId="{4F5E7BDF-77FA-4AC7-ABF6-AA300F051311}"/>
    <dgm:cxn modelId="{7F659995-B069-4CD2-BDD9-4B3FD41B7065}" srcId="{0946A33E-63A9-484D-86B7-C6A3C7E3DBC6}" destId="{F3385693-7A69-4526-AF6E-05A8055166D6}" srcOrd="3" destOrd="0" parTransId="{08CFE1CE-1DF0-4EA2-BD79-135264814375}" sibTransId="{4B387C9E-B162-4C58-9F79-6E4A2810F46B}"/>
    <dgm:cxn modelId="{41C593AB-EED6-48FE-B12E-4C8B83861B92}" srcId="{0946A33E-63A9-484D-86B7-C6A3C7E3DBC6}" destId="{23A32157-9C1C-4253-A031-2F1915DE8653}" srcOrd="0" destOrd="0" parTransId="{EC68B4B3-F9E0-4E22-A8C5-AB4D97E4926E}" sibTransId="{6B8A8799-DEAC-4BF2-8ABB-4E5E62B3AE95}"/>
    <dgm:cxn modelId="{0EFE8CC2-F522-4D6C-AAEE-E1AFA6F12F1F}" type="presOf" srcId="{66610B08-04B9-43C6-8202-93E5F89D784F}" destId="{D2ABDA36-0AC1-41F3-A9AD-625967C8F82E}" srcOrd="0" destOrd="0" presId="urn:microsoft.com/office/officeart/2018/5/layout/IconCircleLabelList"/>
    <dgm:cxn modelId="{2AF0AEFA-D3C1-45F4-95A9-C129EC203F4A}" type="presOf" srcId="{23A32157-9C1C-4253-A031-2F1915DE8653}" destId="{F62FBF46-437E-408D-8C0D-0C9055A50D37}" srcOrd="0" destOrd="0" presId="urn:microsoft.com/office/officeart/2018/5/layout/IconCircleLabelList"/>
    <dgm:cxn modelId="{F3CA1956-F440-4922-B453-F933BD7250B1}" type="presParOf" srcId="{020A5959-4A74-447A-88F8-9D08F171088B}" destId="{21D9C721-9B52-4FCD-811B-D592B358AFAB}" srcOrd="0" destOrd="0" presId="urn:microsoft.com/office/officeart/2018/5/layout/IconCircleLabelList"/>
    <dgm:cxn modelId="{262469F3-E219-4F1A-9E87-A0B64B118D1E}" type="presParOf" srcId="{21D9C721-9B52-4FCD-811B-D592B358AFAB}" destId="{A06EEC8B-64B9-4355-BB20-D62686BBBE2C}" srcOrd="0" destOrd="0" presId="urn:microsoft.com/office/officeart/2018/5/layout/IconCircleLabelList"/>
    <dgm:cxn modelId="{11C664F3-0FC1-4A1F-A5C2-8CB4CF7DE2F8}" type="presParOf" srcId="{21D9C721-9B52-4FCD-811B-D592B358AFAB}" destId="{9923A6B7-86E6-4350-9B81-E1BF82D58CFE}" srcOrd="1" destOrd="0" presId="urn:microsoft.com/office/officeart/2018/5/layout/IconCircleLabelList"/>
    <dgm:cxn modelId="{DA919844-DF7F-44CB-8ED5-C2431F15EF68}" type="presParOf" srcId="{21D9C721-9B52-4FCD-811B-D592B358AFAB}" destId="{4AEC5182-587A-4851-B1F9-6CC7089DFAF7}" srcOrd="2" destOrd="0" presId="urn:microsoft.com/office/officeart/2018/5/layout/IconCircleLabelList"/>
    <dgm:cxn modelId="{CE8A5E7E-B6C2-4398-B72D-6CD66668FA89}" type="presParOf" srcId="{21D9C721-9B52-4FCD-811B-D592B358AFAB}" destId="{F62FBF46-437E-408D-8C0D-0C9055A50D37}" srcOrd="3" destOrd="0" presId="urn:microsoft.com/office/officeart/2018/5/layout/IconCircleLabelList"/>
    <dgm:cxn modelId="{3D0B2571-4D93-45D8-8D53-29EC207E1A37}" type="presParOf" srcId="{020A5959-4A74-447A-88F8-9D08F171088B}" destId="{04B494B7-E7B7-4E17-8CCB-424241DB099F}" srcOrd="1" destOrd="0" presId="urn:microsoft.com/office/officeart/2018/5/layout/IconCircleLabelList"/>
    <dgm:cxn modelId="{C3571405-AD7A-40A1-8031-2E698C666E2C}" type="presParOf" srcId="{020A5959-4A74-447A-88F8-9D08F171088B}" destId="{87099598-8B8D-4967-B019-FF02A7A47672}" srcOrd="2" destOrd="0" presId="urn:microsoft.com/office/officeart/2018/5/layout/IconCircleLabelList"/>
    <dgm:cxn modelId="{728BA540-6545-4C24-AA55-352CFFE2FA20}" type="presParOf" srcId="{87099598-8B8D-4967-B019-FF02A7A47672}" destId="{0C9F465C-C3A0-4CCE-BE6D-9E24E3F2491B}" srcOrd="0" destOrd="0" presId="urn:microsoft.com/office/officeart/2018/5/layout/IconCircleLabelList"/>
    <dgm:cxn modelId="{D45056AD-17D6-4970-8B56-5DEA8CEC7BCE}" type="presParOf" srcId="{87099598-8B8D-4967-B019-FF02A7A47672}" destId="{D3ABF6EC-BBC6-4B1E-9783-FB1930CE8D75}" srcOrd="1" destOrd="0" presId="urn:microsoft.com/office/officeart/2018/5/layout/IconCircleLabelList"/>
    <dgm:cxn modelId="{08527A41-6DA2-454F-8642-A5BBF387ECAA}" type="presParOf" srcId="{87099598-8B8D-4967-B019-FF02A7A47672}" destId="{C01D1787-04A6-466B-97F9-925A7ECC5FE5}" srcOrd="2" destOrd="0" presId="urn:microsoft.com/office/officeart/2018/5/layout/IconCircleLabelList"/>
    <dgm:cxn modelId="{84F4078A-A2BD-44FF-ABA2-FC1FA36CB04D}" type="presParOf" srcId="{87099598-8B8D-4967-B019-FF02A7A47672}" destId="{5061CC95-9952-4425-B03D-1BBD743174E9}" srcOrd="3" destOrd="0" presId="urn:microsoft.com/office/officeart/2018/5/layout/IconCircleLabelList"/>
    <dgm:cxn modelId="{E80A4C0F-6157-427E-9A64-9CDEEEB67636}" type="presParOf" srcId="{020A5959-4A74-447A-88F8-9D08F171088B}" destId="{6CEF5A8E-CB68-41FA-B520-C920082BD8A2}" srcOrd="3" destOrd="0" presId="urn:microsoft.com/office/officeart/2018/5/layout/IconCircleLabelList"/>
    <dgm:cxn modelId="{EC0EE3C9-9FAA-42F2-95BA-E7DCEB21C9A1}" type="presParOf" srcId="{020A5959-4A74-447A-88F8-9D08F171088B}" destId="{558D4FA7-5AB2-4C6F-BAE4-EAFDC6B9F075}" srcOrd="4" destOrd="0" presId="urn:microsoft.com/office/officeart/2018/5/layout/IconCircleLabelList"/>
    <dgm:cxn modelId="{80BB8A74-AF13-4F11-B9B8-FB70281D3CEA}" type="presParOf" srcId="{558D4FA7-5AB2-4C6F-BAE4-EAFDC6B9F075}" destId="{1ECCFD8E-000A-4996-A940-812185C6FAD7}" srcOrd="0" destOrd="0" presId="urn:microsoft.com/office/officeart/2018/5/layout/IconCircleLabelList"/>
    <dgm:cxn modelId="{4532D537-8DB3-4AA1-B224-A8B951717B7E}" type="presParOf" srcId="{558D4FA7-5AB2-4C6F-BAE4-EAFDC6B9F075}" destId="{D393F3E8-E51B-46F6-A87E-A8BD80D194BB}" srcOrd="1" destOrd="0" presId="urn:microsoft.com/office/officeart/2018/5/layout/IconCircleLabelList"/>
    <dgm:cxn modelId="{762F0DA6-1ABD-46A9-B065-21897F2AAA85}" type="presParOf" srcId="{558D4FA7-5AB2-4C6F-BAE4-EAFDC6B9F075}" destId="{96DD2430-48AA-4CD0-80FE-F48A96BCD4C7}" srcOrd="2" destOrd="0" presId="urn:microsoft.com/office/officeart/2018/5/layout/IconCircleLabelList"/>
    <dgm:cxn modelId="{B1A6A47F-3758-4454-95A2-92AEE3D8A506}" type="presParOf" srcId="{558D4FA7-5AB2-4C6F-BAE4-EAFDC6B9F075}" destId="{D2ABDA36-0AC1-41F3-A9AD-625967C8F82E}" srcOrd="3" destOrd="0" presId="urn:microsoft.com/office/officeart/2018/5/layout/IconCircleLabelList"/>
    <dgm:cxn modelId="{A2BD5CD6-764D-4F82-9C58-4F55CFFB41E8}" type="presParOf" srcId="{020A5959-4A74-447A-88F8-9D08F171088B}" destId="{3687CCAC-BA95-49E3-BBD0-7D777D3D2264}" srcOrd="5" destOrd="0" presId="urn:microsoft.com/office/officeart/2018/5/layout/IconCircleLabelList"/>
    <dgm:cxn modelId="{CB8A6DA3-516E-4974-ABA4-F383AE45ECAB}" type="presParOf" srcId="{020A5959-4A74-447A-88F8-9D08F171088B}" destId="{CB7F83A0-E834-4F64-8BD9-8A9F6A1427C0}" srcOrd="6" destOrd="0" presId="urn:microsoft.com/office/officeart/2018/5/layout/IconCircleLabelList"/>
    <dgm:cxn modelId="{A487CA13-7E04-454E-9A3E-C9BFEBD50809}" type="presParOf" srcId="{CB7F83A0-E834-4F64-8BD9-8A9F6A1427C0}" destId="{6127325D-27AA-45FC-97C9-7CB18FB0AAB3}" srcOrd="0" destOrd="0" presId="urn:microsoft.com/office/officeart/2018/5/layout/IconCircleLabelList"/>
    <dgm:cxn modelId="{AC08AC36-FBE1-454E-B338-B8DE539B709F}" type="presParOf" srcId="{CB7F83A0-E834-4F64-8BD9-8A9F6A1427C0}" destId="{25C5C6EB-FA4B-4EB1-B6FB-C15E3A4535A5}" srcOrd="1" destOrd="0" presId="urn:microsoft.com/office/officeart/2018/5/layout/IconCircleLabelList"/>
    <dgm:cxn modelId="{3B0E64CB-58F2-46A5-A39D-80AFF7813ACE}" type="presParOf" srcId="{CB7F83A0-E834-4F64-8BD9-8A9F6A1427C0}" destId="{E88F9838-5E97-48DC-81D2-000A0668B3C8}" srcOrd="2" destOrd="0" presId="urn:microsoft.com/office/officeart/2018/5/layout/IconCircleLabelList"/>
    <dgm:cxn modelId="{6869B804-DAD7-4452-B2B0-75EA6D8A41CC}" type="presParOf" srcId="{CB7F83A0-E834-4F64-8BD9-8A9F6A1427C0}" destId="{421386FC-B94E-4AF1-9E0A-6AE07F01BD24}" srcOrd="3" destOrd="0" presId="urn:microsoft.com/office/officeart/2018/5/layout/IconCircleLabelList"/>
    <dgm:cxn modelId="{6B2E04D0-AF6F-4D15-BFCD-2BA3509BCF03}" type="presParOf" srcId="{020A5959-4A74-447A-88F8-9D08F171088B}" destId="{1ED284A2-00E3-4610-893A-B95191A910C3}" srcOrd="7" destOrd="0" presId="urn:microsoft.com/office/officeart/2018/5/layout/IconCircleLabelList"/>
    <dgm:cxn modelId="{5C971B31-66FC-454A-B5E5-2ADD8DDF4FD6}" type="presParOf" srcId="{020A5959-4A74-447A-88F8-9D08F171088B}" destId="{971DBE93-0CB2-472C-ABCB-0F58C75D2B74}" srcOrd="8" destOrd="0" presId="urn:microsoft.com/office/officeart/2018/5/layout/IconCircleLabelList"/>
    <dgm:cxn modelId="{80618163-D082-4247-83EE-D051A95038A2}" type="presParOf" srcId="{971DBE93-0CB2-472C-ABCB-0F58C75D2B74}" destId="{09E1F26B-0F6D-4C22-AACD-81665DF44DDA}" srcOrd="0" destOrd="0" presId="urn:microsoft.com/office/officeart/2018/5/layout/IconCircleLabelList"/>
    <dgm:cxn modelId="{B0885FC7-20AC-4D7B-8FDE-2207B211D78B}" type="presParOf" srcId="{971DBE93-0CB2-472C-ABCB-0F58C75D2B74}" destId="{BC360F30-5D39-4872-850F-4C1212E789CD}" srcOrd="1" destOrd="0" presId="urn:microsoft.com/office/officeart/2018/5/layout/IconCircleLabelList"/>
    <dgm:cxn modelId="{AD41E36D-5ECF-465E-8A4A-628C6A9E4EBB}" type="presParOf" srcId="{971DBE93-0CB2-472C-ABCB-0F58C75D2B74}" destId="{E94D88EE-11E1-4417-BA1A-D177B28EE055}" srcOrd="2" destOrd="0" presId="urn:microsoft.com/office/officeart/2018/5/layout/IconCircleLabelList"/>
    <dgm:cxn modelId="{D2B9BAC2-6737-47CD-8CE1-B9D9830C0F04}" type="presParOf" srcId="{971DBE93-0CB2-472C-ABCB-0F58C75D2B74}" destId="{E6556B06-5051-4A0E-90D0-8EFA654BE10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9E7462-0009-46C3-AC62-E2B554A5B96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5591B41-1D9D-4786-8D2A-E9523CF901CF}">
      <dgm:prSet custT="1"/>
      <dgm:spPr>
        <a:ln>
          <a:solidFill>
            <a:schemeClr val="accent3"/>
          </a:solidFill>
        </a:ln>
      </dgm:spPr>
      <dgm:t>
        <a:bodyPr/>
        <a:lstStyle/>
        <a:p>
          <a:r>
            <a:rPr lang="en-US" sz="3200" dirty="0"/>
            <a:t>Stabilize</a:t>
          </a:r>
        </a:p>
      </dgm:t>
    </dgm:pt>
    <dgm:pt modelId="{4AC09E12-E807-44E0-AB31-9421B35F93F1}" type="parTrans" cxnId="{2BEE1883-F713-47B6-8785-4F04E4B555C4}">
      <dgm:prSet/>
      <dgm:spPr/>
      <dgm:t>
        <a:bodyPr/>
        <a:lstStyle/>
        <a:p>
          <a:endParaRPr lang="en-US"/>
        </a:p>
      </dgm:t>
    </dgm:pt>
    <dgm:pt modelId="{394A3F78-54AC-4B5D-93C4-F4903A45E099}" type="sibTrans" cxnId="{2BEE1883-F713-47B6-8785-4F04E4B555C4}">
      <dgm:prSet/>
      <dgm:spPr/>
      <dgm:t>
        <a:bodyPr/>
        <a:lstStyle/>
        <a:p>
          <a:endParaRPr lang="en-US"/>
        </a:p>
      </dgm:t>
    </dgm:pt>
    <dgm:pt modelId="{D30A3E1E-D01B-49A5-B846-47C8F6FD8183}">
      <dgm:prSet custT="1"/>
      <dgm:spPr>
        <a:ln>
          <a:solidFill>
            <a:schemeClr val="accent2"/>
          </a:solidFill>
        </a:ln>
      </dgm:spPr>
      <dgm:t>
        <a:bodyPr/>
        <a:lstStyle/>
        <a:p>
          <a:r>
            <a:rPr lang="en-US" sz="3200" dirty="0"/>
            <a:t>Individualize Treatment</a:t>
          </a:r>
        </a:p>
      </dgm:t>
    </dgm:pt>
    <dgm:pt modelId="{223B06CB-74AE-4A6A-8634-AAD90142F509}" type="parTrans" cxnId="{5A32156E-1259-418F-8785-799212C688AB}">
      <dgm:prSet/>
      <dgm:spPr/>
      <dgm:t>
        <a:bodyPr/>
        <a:lstStyle/>
        <a:p>
          <a:endParaRPr lang="en-US"/>
        </a:p>
      </dgm:t>
    </dgm:pt>
    <dgm:pt modelId="{0ADE7845-CB19-4083-A926-BCBBBB636AB8}" type="sibTrans" cxnId="{5A32156E-1259-418F-8785-799212C688AB}">
      <dgm:prSet/>
      <dgm:spPr/>
      <dgm:t>
        <a:bodyPr/>
        <a:lstStyle/>
        <a:p>
          <a:endParaRPr lang="en-US"/>
        </a:p>
      </dgm:t>
    </dgm:pt>
    <dgm:pt modelId="{3679B84F-8521-48CB-B05A-6941E9414E79}">
      <dgm:prSet custT="1"/>
      <dgm:spPr>
        <a:ln>
          <a:solidFill>
            <a:schemeClr val="accent4"/>
          </a:solidFill>
        </a:ln>
      </dgm:spPr>
      <dgm:t>
        <a:bodyPr/>
        <a:lstStyle/>
        <a:p>
          <a:r>
            <a:rPr lang="en-US" sz="3200" dirty="0"/>
            <a:t>Optimize Restoration</a:t>
          </a:r>
        </a:p>
      </dgm:t>
    </dgm:pt>
    <dgm:pt modelId="{F9DD046E-7DB4-4E1D-A9AE-E5581EE0D6DD}" type="parTrans" cxnId="{0854AA81-FCC3-43D0-A640-FEA6AE1409A5}">
      <dgm:prSet/>
      <dgm:spPr/>
      <dgm:t>
        <a:bodyPr/>
        <a:lstStyle/>
        <a:p>
          <a:endParaRPr lang="en-US"/>
        </a:p>
      </dgm:t>
    </dgm:pt>
    <dgm:pt modelId="{9AC8482A-2621-4B78-B703-25CCA48DA214}" type="sibTrans" cxnId="{0854AA81-FCC3-43D0-A640-FEA6AE1409A5}">
      <dgm:prSet/>
      <dgm:spPr/>
      <dgm:t>
        <a:bodyPr/>
        <a:lstStyle/>
        <a:p>
          <a:endParaRPr lang="en-US"/>
        </a:p>
      </dgm:t>
    </dgm:pt>
    <dgm:pt modelId="{B9727B39-D2CC-4C51-B0CB-AB7E9319D0C3}" type="pres">
      <dgm:prSet presAssocID="{BB9E7462-0009-46C3-AC62-E2B554A5B968}" presName="hierChild1" presStyleCnt="0">
        <dgm:presLayoutVars>
          <dgm:chPref val="1"/>
          <dgm:dir/>
          <dgm:animOne val="branch"/>
          <dgm:animLvl val="lvl"/>
          <dgm:resizeHandles/>
        </dgm:presLayoutVars>
      </dgm:prSet>
      <dgm:spPr/>
    </dgm:pt>
    <dgm:pt modelId="{9800AEE3-083B-46E9-A5C9-E4871ADA62C6}" type="pres">
      <dgm:prSet presAssocID="{45591B41-1D9D-4786-8D2A-E9523CF901CF}" presName="hierRoot1" presStyleCnt="0"/>
      <dgm:spPr/>
    </dgm:pt>
    <dgm:pt modelId="{89BE0D4D-0F47-4A14-836D-10AD4FAD2C75}" type="pres">
      <dgm:prSet presAssocID="{45591B41-1D9D-4786-8D2A-E9523CF901CF}" presName="composite" presStyleCnt="0"/>
      <dgm:spPr/>
    </dgm:pt>
    <dgm:pt modelId="{230F1EC1-059F-403F-A2EF-BE5DA8409E44}" type="pres">
      <dgm:prSet presAssocID="{45591B41-1D9D-4786-8D2A-E9523CF901CF}" presName="background" presStyleLbl="node0" presStyleIdx="0" presStyleCnt="3"/>
      <dgm:spPr>
        <a:solidFill>
          <a:schemeClr val="accent3"/>
        </a:solidFill>
      </dgm:spPr>
    </dgm:pt>
    <dgm:pt modelId="{56648A2C-3A44-408C-8779-FBDD87FEC1E9}" type="pres">
      <dgm:prSet presAssocID="{45591B41-1D9D-4786-8D2A-E9523CF901CF}" presName="text" presStyleLbl="fgAcc0" presStyleIdx="0" presStyleCnt="3">
        <dgm:presLayoutVars>
          <dgm:chPref val="3"/>
        </dgm:presLayoutVars>
      </dgm:prSet>
      <dgm:spPr/>
    </dgm:pt>
    <dgm:pt modelId="{83A5BFB9-83B0-417F-B4B8-C0AE7F597412}" type="pres">
      <dgm:prSet presAssocID="{45591B41-1D9D-4786-8D2A-E9523CF901CF}" presName="hierChild2" presStyleCnt="0"/>
      <dgm:spPr/>
    </dgm:pt>
    <dgm:pt modelId="{1C160F29-3C63-44E0-8E83-F76B68139434}" type="pres">
      <dgm:prSet presAssocID="{D30A3E1E-D01B-49A5-B846-47C8F6FD8183}" presName="hierRoot1" presStyleCnt="0"/>
      <dgm:spPr/>
    </dgm:pt>
    <dgm:pt modelId="{081C04E8-1F3A-478E-9480-510EC86D8685}" type="pres">
      <dgm:prSet presAssocID="{D30A3E1E-D01B-49A5-B846-47C8F6FD8183}" presName="composite" presStyleCnt="0"/>
      <dgm:spPr/>
    </dgm:pt>
    <dgm:pt modelId="{388FFB9C-DE49-4C57-8855-E375DFDEA070}" type="pres">
      <dgm:prSet presAssocID="{D30A3E1E-D01B-49A5-B846-47C8F6FD8183}" presName="background" presStyleLbl="node0" presStyleIdx="1" presStyleCnt="3"/>
      <dgm:spPr>
        <a:solidFill>
          <a:srgbClr val="F18C21"/>
        </a:solidFill>
      </dgm:spPr>
    </dgm:pt>
    <dgm:pt modelId="{0D3D478B-ACBC-4D55-AADB-976612BC8450}" type="pres">
      <dgm:prSet presAssocID="{D30A3E1E-D01B-49A5-B846-47C8F6FD8183}" presName="text" presStyleLbl="fgAcc0" presStyleIdx="1" presStyleCnt="3">
        <dgm:presLayoutVars>
          <dgm:chPref val="3"/>
        </dgm:presLayoutVars>
      </dgm:prSet>
      <dgm:spPr/>
    </dgm:pt>
    <dgm:pt modelId="{652361D2-D224-458E-85DD-933068AF2DB5}" type="pres">
      <dgm:prSet presAssocID="{D30A3E1E-D01B-49A5-B846-47C8F6FD8183}" presName="hierChild2" presStyleCnt="0"/>
      <dgm:spPr/>
    </dgm:pt>
    <dgm:pt modelId="{FD6A7380-BF1C-422B-B2A9-F58687845206}" type="pres">
      <dgm:prSet presAssocID="{3679B84F-8521-48CB-B05A-6941E9414E79}" presName="hierRoot1" presStyleCnt="0"/>
      <dgm:spPr/>
    </dgm:pt>
    <dgm:pt modelId="{55C5CF75-7458-473E-ADE4-1E8ACB7E1558}" type="pres">
      <dgm:prSet presAssocID="{3679B84F-8521-48CB-B05A-6941E9414E79}" presName="composite" presStyleCnt="0"/>
      <dgm:spPr/>
    </dgm:pt>
    <dgm:pt modelId="{1174AB47-BC83-4F1B-9329-C8D3FFEF7C6A}" type="pres">
      <dgm:prSet presAssocID="{3679B84F-8521-48CB-B05A-6941E9414E79}" presName="background" presStyleLbl="node0" presStyleIdx="2" presStyleCnt="3"/>
      <dgm:spPr>
        <a:solidFill>
          <a:schemeClr val="accent4"/>
        </a:solidFill>
      </dgm:spPr>
    </dgm:pt>
    <dgm:pt modelId="{8D215B4E-AE2C-4D5F-862C-C723BA3947B0}" type="pres">
      <dgm:prSet presAssocID="{3679B84F-8521-48CB-B05A-6941E9414E79}" presName="text" presStyleLbl="fgAcc0" presStyleIdx="2" presStyleCnt="3">
        <dgm:presLayoutVars>
          <dgm:chPref val="3"/>
        </dgm:presLayoutVars>
      </dgm:prSet>
      <dgm:spPr/>
    </dgm:pt>
    <dgm:pt modelId="{59F157A5-B205-485A-95F1-20BF4D05A289}" type="pres">
      <dgm:prSet presAssocID="{3679B84F-8521-48CB-B05A-6941E9414E79}" presName="hierChild2" presStyleCnt="0"/>
      <dgm:spPr/>
    </dgm:pt>
  </dgm:ptLst>
  <dgm:cxnLst>
    <dgm:cxn modelId="{C9E3621C-415C-4A68-8FBE-8FF33D9AC672}" type="presOf" srcId="{D30A3E1E-D01B-49A5-B846-47C8F6FD8183}" destId="{0D3D478B-ACBC-4D55-AADB-976612BC8450}" srcOrd="0" destOrd="0" presId="urn:microsoft.com/office/officeart/2005/8/layout/hierarchy1"/>
    <dgm:cxn modelId="{5A32156E-1259-418F-8785-799212C688AB}" srcId="{BB9E7462-0009-46C3-AC62-E2B554A5B968}" destId="{D30A3E1E-D01B-49A5-B846-47C8F6FD8183}" srcOrd="1" destOrd="0" parTransId="{223B06CB-74AE-4A6A-8634-AAD90142F509}" sibTransId="{0ADE7845-CB19-4083-A926-BCBBBB636AB8}"/>
    <dgm:cxn modelId="{831BBB7F-9E6C-49BA-A7C7-79EF050343F0}" type="presOf" srcId="{3679B84F-8521-48CB-B05A-6941E9414E79}" destId="{8D215B4E-AE2C-4D5F-862C-C723BA3947B0}" srcOrd="0" destOrd="0" presId="urn:microsoft.com/office/officeart/2005/8/layout/hierarchy1"/>
    <dgm:cxn modelId="{0854AA81-FCC3-43D0-A640-FEA6AE1409A5}" srcId="{BB9E7462-0009-46C3-AC62-E2B554A5B968}" destId="{3679B84F-8521-48CB-B05A-6941E9414E79}" srcOrd="2" destOrd="0" parTransId="{F9DD046E-7DB4-4E1D-A9AE-E5581EE0D6DD}" sibTransId="{9AC8482A-2621-4B78-B703-25CCA48DA214}"/>
    <dgm:cxn modelId="{2BEE1883-F713-47B6-8785-4F04E4B555C4}" srcId="{BB9E7462-0009-46C3-AC62-E2B554A5B968}" destId="{45591B41-1D9D-4786-8D2A-E9523CF901CF}" srcOrd="0" destOrd="0" parTransId="{4AC09E12-E807-44E0-AB31-9421B35F93F1}" sibTransId="{394A3F78-54AC-4B5D-93C4-F4903A45E099}"/>
    <dgm:cxn modelId="{3AA88991-D42F-4C35-A536-A6FD7829AAAC}" type="presOf" srcId="{45591B41-1D9D-4786-8D2A-E9523CF901CF}" destId="{56648A2C-3A44-408C-8779-FBDD87FEC1E9}" srcOrd="0" destOrd="0" presId="urn:microsoft.com/office/officeart/2005/8/layout/hierarchy1"/>
    <dgm:cxn modelId="{A19BB2B4-5685-41F0-AEC3-805179E654E2}" type="presOf" srcId="{BB9E7462-0009-46C3-AC62-E2B554A5B968}" destId="{B9727B39-D2CC-4C51-B0CB-AB7E9319D0C3}" srcOrd="0" destOrd="0" presId="urn:microsoft.com/office/officeart/2005/8/layout/hierarchy1"/>
    <dgm:cxn modelId="{20AC5EBC-3BBC-42DD-ABFF-AE760B27E602}" type="presParOf" srcId="{B9727B39-D2CC-4C51-B0CB-AB7E9319D0C3}" destId="{9800AEE3-083B-46E9-A5C9-E4871ADA62C6}" srcOrd="0" destOrd="0" presId="urn:microsoft.com/office/officeart/2005/8/layout/hierarchy1"/>
    <dgm:cxn modelId="{06FBA923-1D81-448F-A4FD-FC1C4A0CCC64}" type="presParOf" srcId="{9800AEE3-083B-46E9-A5C9-E4871ADA62C6}" destId="{89BE0D4D-0F47-4A14-836D-10AD4FAD2C75}" srcOrd="0" destOrd="0" presId="urn:microsoft.com/office/officeart/2005/8/layout/hierarchy1"/>
    <dgm:cxn modelId="{FC48D69D-2456-40B7-9A24-3D1D9A9EB824}" type="presParOf" srcId="{89BE0D4D-0F47-4A14-836D-10AD4FAD2C75}" destId="{230F1EC1-059F-403F-A2EF-BE5DA8409E44}" srcOrd="0" destOrd="0" presId="urn:microsoft.com/office/officeart/2005/8/layout/hierarchy1"/>
    <dgm:cxn modelId="{DA109CDA-D67A-4CB3-8773-3DFD4231539B}" type="presParOf" srcId="{89BE0D4D-0F47-4A14-836D-10AD4FAD2C75}" destId="{56648A2C-3A44-408C-8779-FBDD87FEC1E9}" srcOrd="1" destOrd="0" presId="urn:microsoft.com/office/officeart/2005/8/layout/hierarchy1"/>
    <dgm:cxn modelId="{8091E137-410F-4714-8351-7BA02D141D8F}" type="presParOf" srcId="{9800AEE3-083B-46E9-A5C9-E4871ADA62C6}" destId="{83A5BFB9-83B0-417F-B4B8-C0AE7F597412}" srcOrd="1" destOrd="0" presId="urn:microsoft.com/office/officeart/2005/8/layout/hierarchy1"/>
    <dgm:cxn modelId="{16B4B758-A216-4D7C-AB40-68E0CB3FAFC1}" type="presParOf" srcId="{B9727B39-D2CC-4C51-B0CB-AB7E9319D0C3}" destId="{1C160F29-3C63-44E0-8E83-F76B68139434}" srcOrd="1" destOrd="0" presId="urn:microsoft.com/office/officeart/2005/8/layout/hierarchy1"/>
    <dgm:cxn modelId="{AED083C6-44A6-48DB-B42F-71991F4BA951}" type="presParOf" srcId="{1C160F29-3C63-44E0-8E83-F76B68139434}" destId="{081C04E8-1F3A-478E-9480-510EC86D8685}" srcOrd="0" destOrd="0" presId="urn:microsoft.com/office/officeart/2005/8/layout/hierarchy1"/>
    <dgm:cxn modelId="{C3D45553-86A7-45F9-9221-8E49667BDC9E}" type="presParOf" srcId="{081C04E8-1F3A-478E-9480-510EC86D8685}" destId="{388FFB9C-DE49-4C57-8855-E375DFDEA070}" srcOrd="0" destOrd="0" presId="urn:microsoft.com/office/officeart/2005/8/layout/hierarchy1"/>
    <dgm:cxn modelId="{3F7DF084-6160-42EC-8038-6A841A354C74}" type="presParOf" srcId="{081C04E8-1F3A-478E-9480-510EC86D8685}" destId="{0D3D478B-ACBC-4D55-AADB-976612BC8450}" srcOrd="1" destOrd="0" presId="urn:microsoft.com/office/officeart/2005/8/layout/hierarchy1"/>
    <dgm:cxn modelId="{CD46C4C1-7D08-48A7-87B2-7B5CBCB226B8}" type="presParOf" srcId="{1C160F29-3C63-44E0-8E83-F76B68139434}" destId="{652361D2-D224-458E-85DD-933068AF2DB5}" srcOrd="1" destOrd="0" presId="urn:microsoft.com/office/officeart/2005/8/layout/hierarchy1"/>
    <dgm:cxn modelId="{A37E0B28-46BF-443E-A3C1-64CC3252CCB5}" type="presParOf" srcId="{B9727B39-D2CC-4C51-B0CB-AB7E9319D0C3}" destId="{FD6A7380-BF1C-422B-B2A9-F58687845206}" srcOrd="2" destOrd="0" presId="urn:microsoft.com/office/officeart/2005/8/layout/hierarchy1"/>
    <dgm:cxn modelId="{087DC8CA-9685-41D1-9D8D-ADF40773806C}" type="presParOf" srcId="{FD6A7380-BF1C-422B-B2A9-F58687845206}" destId="{55C5CF75-7458-473E-ADE4-1E8ACB7E1558}" srcOrd="0" destOrd="0" presId="urn:microsoft.com/office/officeart/2005/8/layout/hierarchy1"/>
    <dgm:cxn modelId="{89057761-0C3B-4509-B596-446530F7D65D}" type="presParOf" srcId="{55C5CF75-7458-473E-ADE4-1E8ACB7E1558}" destId="{1174AB47-BC83-4F1B-9329-C8D3FFEF7C6A}" srcOrd="0" destOrd="0" presId="urn:microsoft.com/office/officeart/2005/8/layout/hierarchy1"/>
    <dgm:cxn modelId="{52AD024E-809B-4F7A-B31A-6BF0F57753EE}" type="presParOf" srcId="{55C5CF75-7458-473E-ADE4-1E8ACB7E1558}" destId="{8D215B4E-AE2C-4D5F-862C-C723BA3947B0}" srcOrd="1" destOrd="0" presId="urn:microsoft.com/office/officeart/2005/8/layout/hierarchy1"/>
    <dgm:cxn modelId="{55EF4A5D-D65F-4E22-93A5-CD6F53D2B16E}" type="presParOf" srcId="{FD6A7380-BF1C-422B-B2A9-F58687845206}" destId="{59F157A5-B205-485A-95F1-20BF4D05A28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9E7462-0009-46C3-AC62-E2B554A5B96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5591B41-1D9D-4786-8D2A-E9523CF901CF}">
      <dgm:prSet custT="1"/>
      <dgm:spPr>
        <a:ln>
          <a:solidFill>
            <a:schemeClr val="accent3"/>
          </a:solidFill>
        </a:ln>
      </dgm:spPr>
      <dgm:t>
        <a:bodyPr/>
        <a:lstStyle/>
        <a:p>
          <a:r>
            <a:rPr lang="en-US" sz="3200" dirty="0"/>
            <a:t>Maintain </a:t>
          </a:r>
        </a:p>
        <a:p>
          <a:r>
            <a:rPr lang="en-US" sz="3200" dirty="0"/>
            <a:t>Gains</a:t>
          </a:r>
        </a:p>
      </dgm:t>
    </dgm:pt>
    <dgm:pt modelId="{4AC09E12-E807-44E0-AB31-9421B35F93F1}" type="parTrans" cxnId="{2BEE1883-F713-47B6-8785-4F04E4B555C4}">
      <dgm:prSet/>
      <dgm:spPr/>
      <dgm:t>
        <a:bodyPr/>
        <a:lstStyle/>
        <a:p>
          <a:endParaRPr lang="en-US"/>
        </a:p>
      </dgm:t>
    </dgm:pt>
    <dgm:pt modelId="{394A3F78-54AC-4B5D-93C4-F4903A45E099}" type="sibTrans" cxnId="{2BEE1883-F713-47B6-8785-4F04E4B555C4}">
      <dgm:prSet/>
      <dgm:spPr/>
      <dgm:t>
        <a:bodyPr/>
        <a:lstStyle/>
        <a:p>
          <a:endParaRPr lang="en-US"/>
        </a:p>
      </dgm:t>
    </dgm:pt>
    <dgm:pt modelId="{D30A3E1E-D01B-49A5-B846-47C8F6FD8183}">
      <dgm:prSet custT="1"/>
      <dgm:spPr>
        <a:ln>
          <a:solidFill>
            <a:schemeClr val="accent2"/>
          </a:solidFill>
        </a:ln>
      </dgm:spPr>
      <dgm:t>
        <a:bodyPr/>
        <a:lstStyle/>
        <a:p>
          <a:r>
            <a:rPr lang="en-US" sz="3200" dirty="0"/>
            <a:t>Facilitate Return</a:t>
          </a:r>
        </a:p>
      </dgm:t>
    </dgm:pt>
    <dgm:pt modelId="{223B06CB-74AE-4A6A-8634-AAD90142F509}" type="parTrans" cxnId="{5A32156E-1259-418F-8785-799212C688AB}">
      <dgm:prSet/>
      <dgm:spPr/>
      <dgm:t>
        <a:bodyPr/>
        <a:lstStyle/>
        <a:p>
          <a:endParaRPr lang="en-US"/>
        </a:p>
      </dgm:t>
    </dgm:pt>
    <dgm:pt modelId="{0ADE7845-CB19-4083-A926-BCBBBB636AB8}" type="sibTrans" cxnId="{5A32156E-1259-418F-8785-799212C688AB}">
      <dgm:prSet/>
      <dgm:spPr/>
      <dgm:t>
        <a:bodyPr/>
        <a:lstStyle/>
        <a:p>
          <a:endParaRPr lang="en-US"/>
        </a:p>
      </dgm:t>
    </dgm:pt>
    <dgm:pt modelId="{3679B84F-8521-48CB-B05A-6941E9414E79}">
      <dgm:prSet custT="1"/>
      <dgm:spPr>
        <a:ln>
          <a:solidFill>
            <a:schemeClr val="accent4"/>
          </a:solidFill>
        </a:ln>
      </dgm:spPr>
      <dgm:t>
        <a:bodyPr/>
        <a:lstStyle/>
        <a:p>
          <a:r>
            <a:rPr lang="en-US" sz="3200" dirty="0"/>
            <a:t>Continue </a:t>
          </a:r>
        </a:p>
        <a:p>
          <a:r>
            <a:rPr lang="en-US" sz="3200" dirty="0"/>
            <a:t>Care</a:t>
          </a:r>
        </a:p>
      </dgm:t>
    </dgm:pt>
    <dgm:pt modelId="{F9DD046E-7DB4-4E1D-A9AE-E5581EE0D6DD}" type="parTrans" cxnId="{0854AA81-FCC3-43D0-A640-FEA6AE1409A5}">
      <dgm:prSet/>
      <dgm:spPr/>
      <dgm:t>
        <a:bodyPr/>
        <a:lstStyle/>
        <a:p>
          <a:endParaRPr lang="en-US"/>
        </a:p>
      </dgm:t>
    </dgm:pt>
    <dgm:pt modelId="{9AC8482A-2621-4B78-B703-25CCA48DA214}" type="sibTrans" cxnId="{0854AA81-FCC3-43D0-A640-FEA6AE1409A5}">
      <dgm:prSet/>
      <dgm:spPr/>
      <dgm:t>
        <a:bodyPr/>
        <a:lstStyle/>
        <a:p>
          <a:endParaRPr lang="en-US"/>
        </a:p>
      </dgm:t>
    </dgm:pt>
    <dgm:pt modelId="{B9727B39-D2CC-4C51-B0CB-AB7E9319D0C3}" type="pres">
      <dgm:prSet presAssocID="{BB9E7462-0009-46C3-AC62-E2B554A5B968}" presName="hierChild1" presStyleCnt="0">
        <dgm:presLayoutVars>
          <dgm:chPref val="1"/>
          <dgm:dir/>
          <dgm:animOne val="branch"/>
          <dgm:animLvl val="lvl"/>
          <dgm:resizeHandles/>
        </dgm:presLayoutVars>
      </dgm:prSet>
      <dgm:spPr/>
    </dgm:pt>
    <dgm:pt modelId="{9800AEE3-083B-46E9-A5C9-E4871ADA62C6}" type="pres">
      <dgm:prSet presAssocID="{45591B41-1D9D-4786-8D2A-E9523CF901CF}" presName="hierRoot1" presStyleCnt="0"/>
      <dgm:spPr/>
    </dgm:pt>
    <dgm:pt modelId="{89BE0D4D-0F47-4A14-836D-10AD4FAD2C75}" type="pres">
      <dgm:prSet presAssocID="{45591B41-1D9D-4786-8D2A-E9523CF901CF}" presName="composite" presStyleCnt="0"/>
      <dgm:spPr/>
    </dgm:pt>
    <dgm:pt modelId="{230F1EC1-059F-403F-A2EF-BE5DA8409E44}" type="pres">
      <dgm:prSet presAssocID="{45591B41-1D9D-4786-8D2A-E9523CF901CF}" presName="background" presStyleLbl="node0" presStyleIdx="0" presStyleCnt="3"/>
      <dgm:spPr>
        <a:solidFill>
          <a:schemeClr val="accent3"/>
        </a:solidFill>
      </dgm:spPr>
    </dgm:pt>
    <dgm:pt modelId="{56648A2C-3A44-408C-8779-FBDD87FEC1E9}" type="pres">
      <dgm:prSet presAssocID="{45591B41-1D9D-4786-8D2A-E9523CF901CF}" presName="text" presStyleLbl="fgAcc0" presStyleIdx="0" presStyleCnt="3">
        <dgm:presLayoutVars>
          <dgm:chPref val="3"/>
        </dgm:presLayoutVars>
      </dgm:prSet>
      <dgm:spPr/>
    </dgm:pt>
    <dgm:pt modelId="{83A5BFB9-83B0-417F-B4B8-C0AE7F597412}" type="pres">
      <dgm:prSet presAssocID="{45591B41-1D9D-4786-8D2A-E9523CF901CF}" presName="hierChild2" presStyleCnt="0"/>
      <dgm:spPr/>
    </dgm:pt>
    <dgm:pt modelId="{1C160F29-3C63-44E0-8E83-F76B68139434}" type="pres">
      <dgm:prSet presAssocID="{D30A3E1E-D01B-49A5-B846-47C8F6FD8183}" presName="hierRoot1" presStyleCnt="0"/>
      <dgm:spPr/>
    </dgm:pt>
    <dgm:pt modelId="{081C04E8-1F3A-478E-9480-510EC86D8685}" type="pres">
      <dgm:prSet presAssocID="{D30A3E1E-D01B-49A5-B846-47C8F6FD8183}" presName="composite" presStyleCnt="0"/>
      <dgm:spPr/>
    </dgm:pt>
    <dgm:pt modelId="{388FFB9C-DE49-4C57-8855-E375DFDEA070}" type="pres">
      <dgm:prSet presAssocID="{D30A3E1E-D01B-49A5-B846-47C8F6FD8183}" presName="background" presStyleLbl="node0" presStyleIdx="1" presStyleCnt="3"/>
      <dgm:spPr>
        <a:solidFill>
          <a:srgbClr val="F18C21"/>
        </a:solidFill>
      </dgm:spPr>
    </dgm:pt>
    <dgm:pt modelId="{0D3D478B-ACBC-4D55-AADB-976612BC8450}" type="pres">
      <dgm:prSet presAssocID="{D30A3E1E-D01B-49A5-B846-47C8F6FD8183}" presName="text" presStyleLbl="fgAcc0" presStyleIdx="1" presStyleCnt="3">
        <dgm:presLayoutVars>
          <dgm:chPref val="3"/>
        </dgm:presLayoutVars>
      </dgm:prSet>
      <dgm:spPr/>
    </dgm:pt>
    <dgm:pt modelId="{652361D2-D224-458E-85DD-933068AF2DB5}" type="pres">
      <dgm:prSet presAssocID="{D30A3E1E-D01B-49A5-B846-47C8F6FD8183}" presName="hierChild2" presStyleCnt="0"/>
      <dgm:spPr/>
    </dgm:pt>
    <dgm:pt modelId="{FD6A7380-BF1C-422B-B2A9-F58687845206}" type="pres">
      <dgm:prSet presAssocID="{3679B84F-8521-48CB-B05A-6941E9414E79}" presName="hierRoot1" presStyleCnt="0"/>
      <dgm:spPr/>
    </dgm:pt>
    <dgm:pt modelId="{55C5CF75-7458-473E-ADE4-1E8ACB7E1558}" type="pres">
      <dgm:prSet presAssocID="{3679B84F-8521-48CB-B05A-6941E9414E79}" presName="composite" presStyleCnt="0"/>
      <dgm:spPr/>
    </dgm:pt>
    <dgm:pt modelId="{1174AB47-BC83-4F1B-9329-C8D3FFEF7C6A}" type="pres">
      <dgm:prSet presAssocID="{3679B84F-8521-48CB-B05A-6941E9414E79}" presName="background" presStyleLbl="node0" presStyleIdx="2" presStyleCnt="3"/>
      <dgm:spPr>
        <a:solidFill>
          <a:schemeClr val="accent4"/>
        </a:solidFill>
      </dgm:spPr>
    </dgm:pt>
    <dgm:pt modelId="{8D215B4E-AE2C-4D5F-862C-C723BA3947B0}" type="pres">
      <dgm:prSet presAssocID="{3679B84F-8521-48CB-B05A-6941E9414E79}" presName="text" presStyleLbl="fgAcc0" presStyleIdx="2" presStyleCnt="3">
        <dgm:presLayoutVars>
          <dgm:chPref val="3"/>
        </dgm:presLayoutVars>
      </dgm:prSet>
      <dgm:spPr/>
    </dgm:pt>
    <dgm:pt modelId="{59F157A5-B205-485A-95F1-20BF4D05A289}" type="pres">
      <dgm:prSet presAssocID="{3679B84F-8521-48CB-B05A-6941E9414E79}" presName="hierChild2" presStyleCnt="0"/>
      <dgm:spPr/>
    </dgm:pt>
  </dgm:ptLst>
  <dgm:cxnLst>
    <dgm:cxn modelId="{C9E3621C-415C-4A68-8FBE-8FF33D9AC672}" type="presOf" srcId="{D30A3E1E-D01B-49A5-B846-47C8F6FD8183}" destId="{0D3D478B-ACBC-4D55-AADB-976612BC8450}" srcOrd="0" destOrd="0" presId="urn:microsoft.com/office/officeart/2005/8/layout/hierarchy1"/>
    <dgm:cxn modelId="{5A32156E-1259-418F-8785-799212C688AB}" srcId="{BB9E7462-0009-46C3-AC62-E2B554A5B968}" destId="{D30A3E1E-D01B-49A5-B846-47C8F6FD8183}" srcOrd="1" destOrd="0" parTransId="{223B06CB-74AE-4A6A-8634-AAD90142F509}" sibTransId="{0ADE7845-CB19-4083-A926-BCBBBB636AB8}"/>
    <dgm:cxn modelId="{831BBB7F-9E6C-49BA-A7C7-79EF050343F0}" type="presOf" srcId="{3679B84F-8521-48CB-B05A-6941E9414E79}" destId="{8D215B4E-AE2C-4D5F-862C-C723BA3947B0}" srcOrd="0" destOrd="0" presId="urn:microsoft.com/office/officeart/2005/8/layout/hierarchy1"/>
    <dgm:cxn modelId="{0854AA81-FCC3-43D0-A640-FEA6AE1409A5}" srcId="{BB9E7462-0009-46C3-AC62-E2B554A5B968}" destId="{3679B84F-8521-48CB-B05A-6941E9414E79}" srcOrd="2" destOrd="0" parTransId="{F9DD046E-7DB4-4E1D-A9AE-E5581EE0D6DD}" sibTransId="{9AC8482A-2621-4B78-B703-25CCA48DA214}"/>
    <dgm:cxn modelId="{2BEE1883-F713-47B6-8785-4F04E4B555C4}" srcId="{BB9E7462-0009-46C3-AC62-E2B554A5B968}" destId="{45591B41-1D9D-4786-8D2A-E9523CF901CF}" srcOrd="0" destOrd="0" parTransId="{4AC09E12-E807-44E0-AB31-9421B35F93F1}" sibTransId="{394A3F78-54AC-4B5D-93C4-F4903A45E099}"/>
    <dgm:cxn modelId="{3AA88991-D42F-4C35-A536-A6FD7829AAAC}" type="presOf" srcId="{45591B41-1D9D-4786-8D2A-E9523CF901CF}" destId="{56648A2C-3A44-408C-8779-FBDD87FEC1E9}" srcOrd="0" destOrd="0" presId="urn:microsoft.com/office/officeart/2005/8/layout/hierarchy1"/>
    <dgm:cxn modelId="{A19BB2B4-5685-41F0-AEC3-805179E654E2}" type="presOf" srcId="{BB9E7462-0009-46C3-AC62-E2B554A5B968}" destId="{B9727B39-D2CC-4C51-B0CB-AB7E9319D0C3}" srcOrd="0" destOrd="0" presId="urn:microsoft.com/office/officeart/2005/8/layout/hierarchy1"/>
    <dgm:cxn modelId="{20AC5EBC-3BBC-42DD-ABFF-AE760B27E602}" type="presParOf" srcId="{B9727B39-D2CC-4C51-B0CB-AB7E9319D0C3}" destId="{9800AEE3-083B-46E9-A5C9-E4871ADA62C6}" srcOrd="0" destOrd="0" presId="urn:microsoft.com/office/officeart/2005/8/layout/hierarchy1"/>
    <dgm:cxn modelId="{06FBA923-1D81-448F-A4FD-FC1C4A0CCC64}" type="presParOf" srcId="{9800AEE3-083B-46E9-A5C9-E4871ADA62C6}" destId="{89BE0D4D-0F47-4A14-836D-10AD4FAD2C75}" srcOrd="0" destOrd="0" presId="urn:microsoft.com/office/officeart/2005/8/layout/hierarchy1"/>
    <dgm:cxn modelId="{FC48D69D-2456-40B7-9A24-3D1D9A9EB824}" type="presParOf" srcId="{89BE0D4D-0F47-4A14-836D-10AD4FAD2C75}" destId="{230F1EC1-059F-403F-A2EF-BE5DA8409E44}" srcOrd="0" destOrd="0" presId="urn:microsoft.com/office/officeart/2005/8/layout/hierarchy1"/>
    <dgm:cxn modelId="{DA109CDA-D67A-4CB3-8773-3DFD4231539B}" type="presParOf" srcId="{89BE0D4D-0F47-4A14-836D-10AD4FAD2C75}" destId="{56648A2C-3A44-408C-8779-FBDD87FEC1E9}" srcOrd="1" destOrd="0" presId="urn:microsoft.com/office/officeart/2005/8/layout/hierarchy1"/>
    <dgm:cxn modelId="{8091E137-410F-4714-8351-7BA02D141D8F}" type="presParOf" srcId="{9800AEE3-083B-46E9-A5C9-E4871ADA62C6}" destId="{83A5BFB9-83B0-417F-B4B8-C0AE7F597412}" srcOrd="1" destOrd="0" presId="urn:microsoft.com/office/officeart/2005/8/layout/hierarchy1"/>
    <dgm:cxn modelId="{16B4B758-A216-4D7C-AB40-68E0CB3FAFC1}" type="presParOf" srcId="{B9727B39-D2CC-4C51-B0CB-AB7E9319D0C3}" destId="{1C160F29-3C63-44E0-8E83-F76B68139434}" srcOrd="1" destOrd="0" presId="urn:microsoft.com/office/officeart/2005/8/layout/hierarchy1"/>
    <dgm:cxn modelId="{AED083C6-44A6-48DB-B42F-71991F4BA951}" type="presParOf" srcId="{1C160F29-3C63-44E0-8E83-F76B68139434}" destId="{081C04E8-1F3A-478E-9480-510EC86D8685}" srcOrd="0" destOrd="0" presId="urn:microsoft.com/office/officeart/2005/8/layout/hierarchy1"/>
    <dgm:cxn modelId="{C3D45553-86A7-45F9-9221-8E49667BDC9E}" type="presParOf" srcId="{081C04E8-1F3A-478E-9480-510EC86D8685}" destId="{388FFB9C-DE49-4C57-8855-E375DFDEA070}" srcOrd="0" destOrd="0" presId="urn:microsoft.com/office/officeart/2005/8/layout/hierarchy1"/>
    <dgm:cxn modelId="{3F7DF084-6160-42EC-8038-6A841A354C74}" type="presParOf" srcId="{081C04E8-1F3A-478E-9480-510EC86D8685}" destId="{0D3D478B-ACBC-4D55-AADB-976612BC8450}" srcOrd="1" destOrd="0" presId="urn:microsoft.com/office/officeart/2005/8/layout/hierarchy1"/>
    <dgm:cxn modelId="{CD46C4C1-7D08-48A7-87B2-7B5CBCB226B8}" type="presParOf" srcId="{1C160F29-3C63-44E0-8E83-F76B68139434}" destId="{652361D2-D224-458E-85DD-933068AF2DB5}" srcOrd="1" destOrd="0" presId="urn:microsoft.com/office/officeart/2005/8/layout/hierarchy1"/>
    <dgm:cxn modelId="{A37E0B28-46BF-443E-A3C1-64CC3252CCB5}" type="presParOf" srcId="{B9727B39-D2CC-4C51-B0CB-AB7E9319D0C3}" destId="{FD6A7380-BF1C-422B-B2A9-F58687845206}" srcOrd="2" destOrd="0" presId="urn:microsoft.com/office/officeart/2005/8/layout/hierarchy1"/>
    <dgm:cxn modelId="{087DC8CA-9685-41D1-9D8D-ADF40773806C}" type="presParOf" srcId="{FD6A7380-BF1C-422B-B2A9-F58687845206}" destId="{55C5CF75-7458-473E-ADE4-1E8ACB7E1558}" srcOrd="0" destOrd="0" presId="urn:microsoft.com/office/officeart/2005/8/layout/hierarchy1"/>
    <dgm:cxn modelId="{89057761-0C3B-4509-B596-446530F7D65D}" type="presParOf" srcId="{55C5CF75-7458-473E-ADE4-1E8ACB7E1558}" destId="{1174AB47-BC83-4F1B-9329-C8D3FFEF7C6A}" srcOrd="0" destOrd="0" presId="urn:microsoft.com/office/officeart/2005/8/layout/hierarchy1"/>
    <dgm:cxn modelId="{52AD024E-809B-4F7A-B31A-6BF0F57753EE}" type="presParOf" srcId="{55C5CF75-7458-473E-ADE4-1E8ACB7E1558}" destId="{8D215B4E-AE2C-4D5F-862C-C723BA3947B0}" srcOrd="1" destOrd="0" presId="urn:microsoft.com/office/officeart/2005/8/layout/hierarchy1"/>
    <dgm:cxn modelId="{55EF4A5D-D65F-4E22-93A5-CD6F53D2B16E}" type="presParOf" srcId="{FD6A7380-BF1C-422B-B2A9-F58687845206}" destId="{59F157A5-B205-485A-95F1-20BF4D05A28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3E91C2-19D4-44FB-AE93-E9C50DCAB35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DDF8C73-0F1C-4572-8109-D85C5A4589A0}">
      <dgm:prSet/>
      <dgm:spPr>
        <a:solidFill>
          <a:schemeClr val="accent3"/>
        </a:solidFill>
      </dgm:spPr>
      <dgm:t>
        <a:bodyPr/>
        <a:lstStyle/>
        <a:p>
          <a:r>
            <a:rPr lang="en-US"/>
            <a:t>System efficiency</a:t>
          </a:r>
        </a:p>
      </dgm:t>
    </dgm:pt>
    <dgm:pt modelId="{F4530F2C-8057-4341-BC65-A673D5D25D94}" type="parTrans" cxnId="{FED8ABF9-4CAE-473C-ADFC-E19C5F0263B8}">
      <dgm:prSet/>
      <dgm:spPr/>
      <dgm:t>
        <a:bodyPr/>
        <a:lstStyle/>
        <a:p>
          <a:endParaRPr lang="en-US"/>
        </a:p>
      </dgm:t>
    </dgm:pt>
    <dgm:pt modelId="{DA83CF05-A89D-4E59-A4BE-44654D5C2528}" type="sibTrans" cxnId="{FED8ABF9-4CAE-473C-ADFC-E19C5F0263B8}">
      <dgm:prSet/>
      <dgm:spPr/>
      <dgm:t>
        <a:bodyPr/>
        <a:lstStyle/>
        <a:p>
          <a:endParaRPr lang="en-US"/>
        </a:p>
      </dgm:t>
    </dgm:pt>
    <dgm:pt modelId="{92F778E2-4325-4687-A77C-4A6CA26F0D85}">
      <dgm:prSet/>
      <dgm:spPr>
        <a:solidFill>
          <a:schemeClr val="accent2"/>
        </a:solidFill>
      </dgm:spPr>
      <dgm:t>
        <a:bodyPr/>
        <a:lstStyle/>
        <a:p>
          <a:r>
            <a:rPr lang="en-US" dirty="0"/>
            <a:t>Continuity of care</a:t>
          </a:r>
        </a:p>
      </dgm:t>
    </dgm:pt>
    <dgm:pt modelId="{4E7B23FA-8AE3-4462-A867-AB881AB878CC}" type="parTrans" cxnId="{4933E123-4A86-4F5B-B701-573C159BF1BB}">
      <dgm:prSet/>
      <dgm:spPr/>
      <dgm:t>
        <a:bodyPr/>
        <a:lstStyle/>
        <a:p>
          <a:endParaRPr lang="en-US"/>
        </a:p>
      </dgm:t>
    </dgm:pt>
    <dgm:pt modelId="{0BEBB296-D1BD-4CCD-B515-9DD6B60FAC25}" type="sibTrans" cxnId="{4933E123-4A86-4F5B-B701-573C159BF1BB}">
      <dgm:prSet/>
      <dgm:spPr/>
      <dgm:t>
        <a:bodyPr/>
        <a:lstStyle/>
        <a:p>
          <a:endParaRPr lang="en-US"/>
        </a:p>
      </dgm:t>
    </dgm:pt>
    <dgm:pt modelId="{1B479B00-AB3C-4998-A19E-BED8DEAEA796}">
      <dgm:prSet/>
      <dgm:spPr>
        <a:solidFill>
          <a:schemeClr val="accent4"/>
        </a:solidFill>
      </dgm:spPr>
      <dgm:t>
        <a:bodyPr/>
        <a:lstStyle/>
        <a:p>
          <a:r>
            <a:rPr lang="en-US" dirty="0"/>
            <a:t>Communication among stakeholders</a:t>
          </a:r>
        </a:p>
      </dgm:t>
    </dgm:pt>
    <dgm:pt modelId="{7F48D1F8-53BC-4520-9EDF-37827F8B581D}" type="parTrans" cxnId="{653640F5-62FF-45F5-844E-CE1CB4121042}">
      <dgm:prSet/>
      <dgm:spPr/>
      <dgm:t>
        <a:bodyPr/>
        <a:lstStyle/>
        <a:p>
          <a:endParaRPr lang="en-US"/>
        </a:p>
      </dgm:t>
    </dgm:pt>
    <dgm:pt modelId="{BF4BB681-7843-4B67-B8D9-95253756CFC4}" type="sibTrans" cxnId="{653640F5-62FF-45F5-844E-CE1CB4121042}">
      <dgm:prSet/>
      <dgm:spPr/>
      <dgm:t>
        <a:bodyPr/>
        <a:lstStyle/>
        <a:p>
          <a:endParaRPr lang="en-US"/>
        </a:p>
      </dgm:t>
    </dgm:pt>
    <dgm:pt modelId="{9D0FBA72-A411-49F3-9F32-09A8EC56DB28}">
      <dgm:prSet/>
      <dgm:spPr>
        <a:solidFill>
          <a:schemeClr val="accent5"/>
        </a:solidFill>
      </dgm:spPr>
      <dgm:t>
        <a:bodyPr/>
        <a:lstStyle/>
        <a:p>
          <a:r>
            <a:rPr lang="en-US"/>
            <a:t>Support for individuals with complex behavioral health needs</a:t>
          </a:r>
        </a:p>
      </dgm:t>
    </dgm:pt>
    <dgm:pt modelId="{7DE28B8A-C634-4087-A4EB-A56905A03C72}" type="parTrans" cxnId="{C0391DD2-4121-47C3-A32B-CA58B857FA2A}">
      <dgm:prSet/>
      <dgm:spPr/>
      <dgm:t>
        <a:bodyPr/>
        <a:lstStyle/>
        <a:p>
          <a:endParaRPr lang="en-US"/>
        </a:p>
      </dgm:t>
    </dgm:pt>
    <dgm:pt modelId="{36515B23-9C62-45CB-8438-D5777FF777D2}" type="sibTrans" cxnId="{C0391DD2-4121-47C3-A32B-CA58B857FA2A}">
      <dgm:prSet/>
      <dgm:spPr/>
      <dgm:t>
        <a:bodyPr/>
        <a:lstStyle/>
        <a:p>
          <a:endParaRPr lang="en-US"/>
        </a:p>
      </dgm:t>
    </dgm:pt>
    <dgm:pt modelId="{852B5DC9-F42B-4933-8781-01FCC2A0F88D}" type="pres">
      <dgm:prSet presAssocID="{2F3E91C2-19D4-44FB-AE93-E9C50DCAB35E}" presName="linear" presStyleCnt="0">
        <dgm:presLayoutVars>
          <dgm:animLvl val="lvl"/>
          <dgm:resizeHandles val="exact"/>
        </dgm:presLayoutVars>
      </dgm:prSet>
      <dgm:spPr/>
    </dgm:pt>
    <dgm:pt modelId="{A89D2E80-2339-4327-8B5E-46955F250C88}" type="pres">
      <dgm:prSet presAssocID="{DDDF8C73-0F1C-4572-8109-D85C5A4589A0}" presName="parentText" presStyleLbl="node1" presStyleIdx="0" presStyleCnt="4">
        <dgm:presLayoutVars>
          <dgm:chMax val="0"/>
          <dgm:bulletEnabled val="1"/>
        </dgm:presLayoutVars>
      </dgm:prSet>
      <dgm:spPr/>
    </dgm:pt>
    <dgm:pt modelId="{5B695572-6523-479C-AD0B-21E72F296575}" type="pres">
      <dgm:prSet presAssocID="{DA83CF05-A89D-4E59-A4BE-44654D5C2528}" presName="spacer" presStyleCnt="0"/>
      <dgm:spPr/>
    </dgm:pt>
    <dgm:pt modelId="{4E25BEBA-93D5-4180-8BD7-3B2B80097177}" type="pres">
      <dgm:prSet presAssocID="{92F778E2-4325-4687-A77C-4A6CA26F0D85}" presName="parentText" presStyleLbl="node1" presStyleIdx="1" presStyleCnt="4">
        <dgm:presLayoutVars>
          <dgm:chMax val="0"/>
          <dgm:bulletEnabled val="1"/>
        </dgm:presLayoutVars>
      </dgm:prSet>
      <dgm:spPr/>
    </dgm:pt>
    <dgm:pt modelId="{3635A195-EB14-4E9C-88EF-C7F4A3CE6A0B}" type="pres">
      <dgm:prSet presAssocID="{0BEBB296-D1BD-4CCD-B515-9DD6B60FAC25}" presName="spacer" presStyleCnt="0"/>
      <dgm:spPr/>
    </dgm:pt>
    <dgm:pt modelId="{3C70C0AE-AF91-4173-8208-990975DCD8EE}" type="pres">
      <dgm:prSet presAssocID="{1B479B00-AB3C-4998-A19E-BED8DEAEA796}" presName="parentText" presStyleLbl="node1" presStyleIdx="2" presStyleCnt="4">
        <dgm:presLayoutVars>
          <dgm:chMax val="0"/>
          <dgm:bulletEnabled val="1"/>
        </dgm:presLayoutVars>
      </dgm:prSet>
      <dgm:spPr/>
    </dgm:pt>
    <dgm:pt modelId="{B6F824A0-7895-4796-8454-C58777E7A06E}" type="pres">
      <dgm:prSet presAssocID="{BF4BB681-7843-4B67-B8D9-95253756CFC4}" presName="spacer" presStyleCnt="0"/>
      <dgm:spPr/>
    </dgm:pt>
    <dgm:pt modelId="{626E1AD9-ABBA-497F-96C8-5DBCAF1EE35C}" type="pres">
      <dgm:prSet presAssocID="{9D0FBA72-A411-49F3-9F32-09A8EC56DB28}" presName="parentText" presStyleLbl="node1" presStyleIdx="3" presStyleCnt="4">
        <dgm:presLayoutVars>
          <dgm:chMax val="0"/>
          <dgm:bulletEnabled val="1"/>
        </dgm:presLayoutVars>
      </dgm:prSet>
      <dgm:spPr/>
    </dgm:pt>
  </dgm:ptLst>
  <dgm:cxnLst>
    <dgm:cxn modelId="{9FC0120D-35FE-4AE4-8CCB-D078DC42E22A}" type="presOf" srcId="{9D0FBA72-A411-49F3-9F32-09A8EC56DB28}" destId="{626E1AD9-ABBA-497F-96C8-5DBCAF1EE35C}" srcOrd="0" destOrd="0" presId="urn:microsoft.com/office/officeart/2005/8/layout/vList2"/>
    <dgm:cxn modelId="{4933E123-4A86-4F5B-B701-573C159BF1BB}" srcId="{2F3E91C2-19D4-44FB-AE93-E9C50DCAB35E}" destId="{92F778E2-4325-4687-A77C-4A6CA26F0D85}" srcOrd="1" destOrd="0" parTransId="{4E7B23FA-8AE3-4462-A867-AB881AB878CC}" sibTransId="{0BEBB296-D1BD-4CCD-B515-9DD6B60FAC25}"/>
    <dgm:cxn modelId="{5E4DAC25-B0D3-4A58-8576-36D901698385}" type="presOf" srcId="{DDDF8C73-0F1C-4572-8109-D85C5A4589A0}" destId="{A89D2E80-2339-4327-8B5E-46955F250C88}" srcOrd="0" destOrd="0" presId="urn:microsoft.com/office/officeart/2005/8/layout/vList2"/>
    <dgm:cxn modelId="{A69EDB30-D5BF-4FD9-ADE9-5617374C9311}" type="presOf" srcId="{2F3E91C2-19D4-44FB-AE93-E9C50DCAB35E}" destId="{852B5DC9-F42B-4933-8781-01FCC2A0F88D}" srcOrd="0" destOrd="0" presId="urn:microsoft.com/office/officeart/2005/8/layout/vList2"/>
    <dgm:cxn modelId="{98BCF564-4935-4946-8178-6A55DA2978C0}" type="presOf" srcId="{1B479B00-AB3C-4998-A19E-BED8DEAEA796}" destId="{3C70C0AE-AF91-4173-8208-990975DCD8EE}" srcOrd="0" destOrd="0" presId="urn:microsoft.com/office/officeart/2005/8/layout/vList2"/>
    <dgm:cxn modelId="{1613E5B0-40E9-49C8-B7F1-9466FDB9CE81}" type="presOf" srcId="{92F778E2-4325-4687-A77C-4A6CA26F0D85}" destId="{4E25BEBA-93D5-4180-8BD7-3B2B80097177}" srcOrd="0" destOrd="0" presId="urn:microsoft.com/office/officeart/2005/8/layout/vList2"/>
    <dgm:cxn modelId="{C0391DD2-4121-47C3-A32B-CA58B857FA2A}" srcId="{2F3E91C2-19D4-44FB-AE93-E9C50DCAB35E}" destId="{9D0FBA72-A411-49F3-9F32-09A8EC56DB28}" srcOrd="3" destOrd="0" parTransId="{7DE28B8A-C634-4087-A4EB-A56905A03C72}" sibTransId="{36515B23-9C62-45CB-8438-D5777FF777D2}"/>
    <dgm:cxn modelId="{653640F5-62FF-45F5-844E-CE1CB4121042}" srcId="{2F3E91C2-19D4-44FB-AE93-E9C50DCAB35E}" destId="{1B479B00-AB3C-4998-A19E-BED8DEAEA796}" srcOrd="2" destOrd="0" parTransId="{7F48D1F8-53BC-4520-9EDF-37827F8B581D}" sibTransId="{BF4BB681-7843-4B67-B8D9-95253756CFC4}"/>
    <dgm:cxn modelId="{FED8ABF9-4CAE-473C-ADFC-E19C5F0263B8}" srcId="{2F3E91C2-19D4-44FB-AE93-E9C50DCAB35E}" destId="{DDDF8C73-0F1C-4572-8109-D85C5A4589A0}" srcOrd="0" destOrd="0" parTransId="{F4530F2C-8057-4341-BC65-A673D5D25D94}" sibTransId="{DA83CF05-A89D-4E59-A4BE-44654D5C2528}"/>
    <dgm:cxn modelId="{9A8943F9-263B-44A6-809B-0D56600CDD8D}" type="presParOf" srcId="{852B5DC9-F42B-4933-8781-01FCC2A0F88D}" destId="{A89D2E80-2339-4327-8B5E-46955F250C88}" srcOrd="0" destOrd="0" presId="urn:microsoft.com/office/officeart/2005/8/layout/vList2"/>
    <dgm:cxn modelId="{EF5056FD-5273-40AC-95E4-DE32882B0A9A}" type="presParOf" srcId="{852B5DC9-F42B-4933-8781-01FCC2A0F88D}" destId="{5B695572-6523-479C-AD0B-21E72F296575}" srcOrd="1" destOrd="0" presId="urn:microsoft.com/office/officeart/2005/8/layout/vList2"/>
    <dgm:cxn modelId="{6A6EF6EC-CC02-4BAF-89DD-7EB048460954}" type="presParOf" srcId="{852B5DC9-F42B-4933-8781-01FCC2A0F88D}" destId="{4E25BEBA-93D5-4180-8BD7-3B2B80097177}" srcOrd="2" destOrd="0" presId="urn:microsoft.com/office/officeart/2005/8/layout/vList2"/>
    <dgm:cxn modelId="{4BBA3AEA-3DC4-4D14-8F74-4A18FA7D66EB}" type="presParOf" srcId="{852B5DC9-F42B-4933-8781-01FCC2A0F88D}" destId="{3635A195-EB14-4E9C-88EF-C7F4A3CE6A0B}" srcOrd="3" destOrd="0" presId="urn:microsoft.com/office/officeart/2005/8/layout/vList2"/>
    <dgm:cxn modelId="{E0F47C7E-8565-466C-B2A6-37E2520E5035}" type="presParOf" srcId="{852B5DC9-F42B-4933-8781-01FCC2A0F88D}" destId="{3C70C0AE-AF91-4173-8208-990975DCD8EE}" srcOrd="4" destOrd="0" presId="urn:microsoft.com/office/officeart/2005/8/layout/vList2"/>
    <dgm:cxn modelId="{CC135C83-A848-4DD8-B526-F8DCD7F876A5}" type="presParOf" srcId="{852B5DC9-F42B-4933-8781-01FCC2A0F88D}" destId="{B6F824A0-7895-4796-8454-C58777E7A06E}" srcOrd="5" destOrd="0" presId="urn:microsoft.com/office/officeart/2005/8/layout/vList2"/>
    <dgm:cxn modelId="{19A73AAA-0BF9-4047-8713-5CA37FB9FA82}" type="presParOf" srcId="{852B5DC9-F42B-4933-8781-01FCC2A0F88D}" destId="{626E1AD9-ABBA-497F-96C8-5DBCAF1EE35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42022-AFD0-4717-886D-35D11352CF78}">
      <dsp:nvSpPr>
        <dsp:cNvPr id="0" name=""/>
        <dsp:cNvSpPr/>
      </dsp:nvSpPr>
      <dsp:spPr>
        <a:xfrm>
          <a:off x="10090" y="318041"/>
          <a:ext cx="3426543" cy="102796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511300">
            <a:lnSpc>
              <a:spcPct val="90000"/>
            </a:lnSpc>
            <a:spcBef>
              <a:spcPct val="0"/>
            </a:spcBef>
            <a:spcAft>
              <a:spcPct val="35000"/>
            </a:spcAft>
            <a:buNone/>
          </a:pPr>
          <a:r>
            <a:rPr lang="en-US" sz="3400" kern="1200" dirty="0"/>
            <a:t>Describe</a:t>
          </a:r>
        </a:p>
      </dsp:txBody>
      <dsp:txXfrm>
        <a:off x="10090" y="318041"/>
        <a:ext cx="3426543" cy="1027963"/>
      </dsp:txXfrm>
    </dsp:sp>
    <dsp:sp modelId="{1D3E9F21-28AD-4AE7-BADA-9E6B550E73FF}">
      <dsp:nvSpPr>
        <dsp:cNvPr id="0" name=""/>
        <dsp:cNvSpPr/>
      </dsp:nvSpPr>
      <dsp:spPr>
        <a:xfrm>
          <a:off x="10090" y="1346005"/>
          <a:ext cx="3426543" cy="268729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1066800">
            <a:lnSpc>
              <a:spcPct val="90000"/>
            </a:lnSpc>
            <a:spcBef>
              <a:spcPct val="0"/>
            </a:spcBef>
            <a:spcAft>
              <a:spcPct val="35000"/>
            </a:spcAft>
            <a:buNone/>
          </a:pPr>
          <a:r>
            <a:rPr lang="en-US" sz="2400" kern="1200" dirty="0"/>
            <a:t>Describe the process of developing an early-intervention forensic program.</a:t>
          </a:r>
        </a:p>
      </dsp:txBody>
      <dsp:txXfrm>
        <a:off x="10090" y="1346005"/>
        <a:ext cx="3426543" cy="2687290"/>
      </dsp:txXfrm>
    </dsp:sp>
    <dsp:sp modelId="{4A75D605-E1C1-440F-B867-4178DC6A9BA6}">
      <dsp:nvSpPr>
        <dsp:cNvPr id="0" name=""/>
        <dsp:cNvSpPr/>
      </dsp:nvSpPr>
      <dsp:spPr>
        <a:xfrm>
          <a:off x="3544528" y="318041"/>
          <a:ext cx="3426543" cy="1027963"/>
        </a:xfrm>
        <a:prstGeom prst="rect">
          <a:avLst/>
        </a:prstGeom>
        <a:solidFill>
          <a:schemeClr val="accent3"/>
        </a:solidFill>
        <a:ln w="12700" cap="flat" cmpd="sng" algn="ctr">
          <a:solidFill>
            <a:schemeClr val="accent2">
              <a:hueOff val="0"/>
              <a:satOff val="-50000"/>
              <a:lumOff val="1352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511300">
            <a:lnSpc>
              <a:spcPct val="90000"/>
            </a:lnSpc>
            <a:spcBef>
              <a:spcPct val="0"/>
            </a:spcBef>
            <a:spcAft>
              <a:spcPct val="35000"/>
            </a:spcAft>
            <a:buNone/>
          </a:pPr>
          <a:r>
            <a:rPr lang="en-US" sz="3400" kern="1200"/>
            <a:t>Discuss</a:t>
          </a:r>
        </a:p>
      </dsp:txBody>
      <dsp:txXfrm>
        <a:off x="3544528" y="318041"/>
        <a:ext cx="3426543" cy="1027963"/>
      </dsp:txXfrm>
    </dsp:sp>
    <dsp:sp modelId="{9C826431-ECBA-4493-8A42-F0DEBAACC06A}">
      <dsp:nvSpPr>
        <dsp:cNvPr id="0" name=""/>
        <dsp:cNvSpPr/>
      </dsp:nvSpPr>
      <dsp:spPr>
        <a:xfrm>
          <a:off x="3544528" y="1346005"/>
          <a:ext cx="3426543" cy="2687290"/>
        </a:xfrm>
        <a:prstGeom prst="rect">
          <a:avLst/>
        </a:prstGeom>
        <a:solidFill>
          <a:schemeClr val="accent3">
            <a:lumMod val="20000"/>
            <a:lumOff val="80000"/>
            <a:alpha val="90000"/>
          </a:schemeClr>
        </a:solidFill>
        <a:ln w="12700" cap="flat" cmpd="sng" algn="ctr">
          <a:solidFill>
            <a:schemeClr val="accent2">
              <a:tint val="40000"/>
              <a:alpha val="90000"/>
              <a:hueOff val="0"/>
              <a:satOff val="-19621"/>
              <a:lumOff val="13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1066800">
            <a:lnSpc>
              <a:spcPct val="90000"/>
            </a:lnSpc>
            <a:spcBef>
              <a:spcPct val="0"/>
            </a:spcBef>
            <a:spcAft>
              <a:spcPct val="35000"/>
            </a:spcAft>
            <a:buNone/>
          </a:pPr>
          <a:r>
            <a:rPr lang="en-US" sz="2400" kern="1200" dirty="0"/>
            <a:t>Discuss the necessary components and stakeholders required for establishing an early-intervention forensic program.</a:t>
          </a:r>
        </a:p>
      </dsp:txBody>
      <dsp:txXfrm>
        <a:off x="3544528" y="1346005"/>
        <a:ext cx="3426543" cy="2687290"/>
      </dsp:txXfrm>
    </dsp:sp>
    <dsp:sp modelId="{498F7C67-F78D-402B-9A61-26B525056224}">
      <dsp:nvSpPr>
        <dsp:cNvPr id="0" name=""/>
        <dsp:cNvSpPr/>
      </dsp:nvSpPr>
      <dsp:spPr>
        <a:xfrm>
          <a:off x="7078966" y="318041"/>
          <a:ext cx="3426543" cy="1027963"/>
        </a:xfrm>
        <a:prstGeom prst="rect">
          <a:avLst/>
        </a:prstGeom>
        <a:solidFill>
          <a:schemeClr val="accent4"/>
        </a:solidFill>
        <a:ln w="12700" cap="flat" cmpd="sng" algn="ctr">
          <a:solidFill>
            <a:schemeClr val="accent2">
              <a:hueOff val="0"/>
              <a:satOff val="-100000"/>
              <a:lumOff val="2705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511300">
            <a:lnSpc>
              <a:spcPct val="90000"/>
            </a:lnSpc>
            <a:spcBef>
              <a:spcPct val="0"/>
            </a:spcBef>
            <a:spcAft>
              <a:spcPct val="35000"/>
            </a:spcAft>
            <a:buNone/>
          </a:pPr>
          <a:r>
            <a:rPr lang="en-US" sz="3400" kern="1200"/>
            <a:t>Analyze</a:t>
          </a:r>
        </a:p>
      </dsp:txBody>
      <dsp:txXfrm>
        <a:off x="7078966" y="318041"/>
        <a:ext cx="3426543" cy="1027963"/>
      </dsp:txXfrm>
    </dsp:sp>
    <dsp:sp modelId="{DB490260-C176-45DE-85F8-5F031460DC3F}">
      <dsp:nvSpPr>
        <dsp:cNvPr id="0" name=""/>
        <dsp:cNvSpPr/>
      </dsp:nvSpPr>
      <dsp:spPr>
        <a:xfrm>
          <a:off x="7078966" y="1346005"/>
          <a:ext cx="3426543" cy="2687290"/>
        </a:xfrm>
        <a:prstGeom prst="rect">
          <a:avLst/>
        </a:prstGeom>
        <a:solidFill>
          <a:schemeClr val="accent4">
            <a:lumMod val="20000"/>
            <a:lumOff val="80000"/>
            <a:alpha val="90000"/>
          </a:schemeClr>
        </a:solidFill>
        <a:ln w="12700" cap="flat" cmpd="sng" algn="ctr">
          <a:solidFill>
            <a:schemeClr val="accent2">
              <a:tint val="40000"/>
              <a:alpha val="90000"/>
              <a:hueOff val="0"/>
              <a:satOff val="-39242"/>
              <a:lumOff val="26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1066800">
            <a:lnSpc>
              <a:spcPct val="90000"/>
            </a:lnSpc>
            <a:spcBef>
              <a:spcPct val="0"/>
            </a:spcBef>
            <a:spcAft>
              <a:spcPct val="35000"/>
            </a:spcAft>
            <a:buNone/>
          </a:pPr>
          <a:r>
            <a:rPr lang="en-US" sz="2400" kern="1200" dirty="0"/>
            <a:t>Analyze outcomes associated with the implementation of an early-intervention forensic program.</a:t>
          </a:r>
        </a:p>
      </dsp:txBody>
      <dsp:txXfrm>
        <a:off x="7078966" y="1346005"/>
        <a:ext cx="3426543" cy="2687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EEC8B-64B9-4355-BB20-D62686BBBE2C}">
      <dsp:nvSpPr>
        <dsp:cNvPr id="0" name=""/>
        <dsp:cNvSpPr/>
      </dsp:nvSpPr>
      <dsp:spPr>
        <a:xfrm>
          <a:off x="684914" y="101640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23A6B7-86E6-4350-9B81-E1BF82D58CFE}">
      <dsp:nvSpPr>
        <dsp:cNvPr id="0" name=""/>
        <dsp:cNvSpPr/>
      </dsp:nvSpPr>
      <dsp:spPr>
        <a:xfrm>
          <a:off x="918914" y="125040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2FBF46-437E-408D-8C0D-0C9055A50D37}">
      <dsp:nvSpPr>
        <dsp:cNvPr id="0" name=""/>
        <dsp:cNvSpPr/>
      </dsp:nvSpPr>
      <dsp:spPr>
        <a:xfrm>
          <a:off x="33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Program Psychiatrist </a:t>
          </a:r>
        </a:p>
      </dsp:txBody>
      <dsp:txXfrm>
        <a:off x="333914" y="2456402"/>
        <a:ext cx="1800000" cy="720000"/>
      </dsp:txXfrm>
    </dsp:sp>
    <dsp:sp modelId="{0C9F465C-C3A0-4CCE-BE6D-9E24E3F2491B}">
      <dsp:nvSpPr>
        <dsp:cNvPr id="0" name=""/>
        <dsp:cNvSpPr/>
      </dsp:nvSpPr>
      <dsp:spPr>
        <a:xfrm>
          <a:off x="2799914" y="101640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BF6EC-BBC6-4B1E-9783-FB1930CE8D75}">
      <dsp:nvSpPr>
        <dsp:cNvPr id="0" name=""/>
        <dsp:cNvSpPr/>
      </dsp:nvSpPr>
      <dsp:spPr>
        <a:xfrm>
          <a:off x="3033914" y="125040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61CC95-9952-4425-B03D-1BBD743174E9}">
      <dsp:nvSpPr>
        <dsp:cNvPr id="0" name=""/>
        <dsp:cNvSpPr/>
      </dsp:nvSpPr>
      <dsp:spPr>
        <a:xfrm>
          <a:off x="244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Program Registered Nurse</a:t>
          </a:r>
        </a:p>
      </dsp:txBody>
      <dsp:txXfrm>
        <a:off x="2448914" y="2456402"/>
        <a:ext cx="1800000" cy="720000"/>
      </dsp:txXfrm>
    </dsp:sp>
    <dsp:sp modelId="{1ECCFD8E-000A-4996-A940-812185C6FAD7}">
      <dsp:nvSpPr>
        <dsp:cNvPr id="0" name=""/>
        <dsp:cNvSpPr/>
      </dsp:nvSpPr>
      <dsp:spPr>
        <a:xfrm>
          <a:off x="4914914" y="101640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93F3E8-E51B-46F6-A87E-A8BD80D194BB}">
      <dsp:nvSpPr>
        <dsp:cNvPr id="0" name=""/>
        <dsp:cNvSpPr/>
      </dsp:nvSpPr>
      <dsp:spPr>
        <a:xfrm>
          <a:off x="5148914" y="125040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ABDA36-0AC1-41F3-A9AD-625967C8F82E}">
      <dsp:nvSpPr>
        <dsp:cNvPr id="0" name=""/>
        <dsp:cNvSpPr/>
      </dsp:nvSpPr>
      <dsp:spPr>
        <a:xfrm>
          <a:off x="456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Court Liaison</a:t>
          </a:r>
        </a:p>
      </dsp:txBody>
      <dsp:txXfrm>
        <a:off x="4563914" y="2456402"/>
        <a:ext cx="1800000" cy="720000"/>
      </dsp:txXfrm>
    </dsp:sp>
    <dsp:sp modelId="{6127325D-27AA-45FC-97C9-7CB18FB0AAB3}">
      <dsp:nvSpPr>
        <dsp:cNvPr id="0" name=""/>
        <dsp:cNvSpPr/>
      </dsp:nvSpPr>
      <dsp:spPr>
        <a:xfrm>
          <a:off x="7029914" y="101640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5C6EB-FA4B-4EB1-B6FB-C15E3A4535A5}">
      <dsp:nvSpPr>
        <dsp:cNvPr id="0" name=""/>
        <dsp:cNvSpPr/>
      </dsp:nvSpPr>
      <dsp:spPr>
        <a:xfrm>
          <a:off x="7263914" y="125040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1386FC-B94E-4AF1-9E0A-6AE07F01BD24}">
      <dsp:nvSpPr>
        <dsp:cNvPr id="0" name=""/>
        <dsp:cNvSpPr/>
      </dsp:nvSpPr>
      <dsp:spPr>
        <a:xfrm>
          <a:off x="667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Licensed Clinical Assessor</a:t>
          </a:r>
        </a:p>
      </dsp:txBody>
      <dsp:txXfrm>
        <a:off x="6678914" y="2456402"/>
        <a:ext cx="1800000" cy="720000"/>
      </dsp:txXfrm>
    </dsp:sp>
    <dsp:sp modelId="{09E1F26B-0F6D-4C22-AACD-81665DF44DDA}">
      <dsp:nvSpPr>
        <dsp:cNvPr id="0" name=""/>
        <dsp:cNvSpPr/>
      </dsp:nvSpPr>
      <dsp:spPr>
        <a:xfrm>
          <a:off x="9144914" y="1016402"/>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360F30-5D39-4872-850F-4C1212E789CD}">
      <dsp:nvSpPr>
        <dsp:cNvPr id="0" name=""/>
        <dsp:cNvSpPr/>
      </dsp:nvSpPr>
      <dsp:spPr>
        <a:xfrm>
          <a:off x="9378914" y="1250402"/>
          <a:ext cx="630000" cy="63000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556B06-5051-4A0E-90D0-8EFA654BE103}">
      <dsp:nvSpPr>
        <dsp:cNvPr id="0" name=""/>
        <dsp:cNvSpPr/>
      </dsp:nvSpPr>
      <dsp:spPr>
        <a:xfrm>
          <a:off x="879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Director of Court Services</a:t>
          </a:r>
        </a:p>
      </dsp:txBody>
      <dsp:txXfrm>
        <a:off x="8793914" y="2456402"/>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B0ADD-BC54-4B84-9D4E-7FF5CBAF627B}">
      <dsp:nvSpPr>
        <dsp:cNvPr id="0" name=""/>
        <dsp:cNvSpPr/>
      </dsp:nvSpPr>
      <dsp:spPr>
        <a:xfrm>
          <a:off x="0" y="0"/>
          <a:ext cx="8414428" cy="7547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Forensic Single Portal Authority (FSPA)</a:t>
          </a:r>
        </a:p>
      </dsp:txBody>
      <dsp:txXfrm>
        <a:off x="22105" y="22105"/>
        <a:ext cx="7511741" cy="710494"/>
      </dsp:txXfrm>
    </dsp:sp>
    <dsp:sp modelId="{A8AD725B-356F-4B9A-A9A7-0D2AB65D77D5}">
      <dsp:nvSpPr>
        <dsp:cNvPr id="0" name=""/>
        <dsp:cNvSpPr/>
      </dsp:nvSpPr>
      <dsp:spPr>
        <a:xfrm>
          <a:off x="628350" y="859525"/>
          <a:ext cx="8414428" cy="754704"/>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Harris County State Hospital Coordinator</a:t>
          </a:r>
        </a:p>
      </dsp:txBody>
      <dsp:txXfrm>
        <a:off x="650455" y="881630"/>
        <a:ext cx="7251309" cy="710494"/>
      </dsp:txXfrm>
    </dsp:sp>
    <dsp:sp modelId="{6E076A45-5099-439C-B604-B60A5EEFFB97}">
      <dsp:nvSpPr>
        <dsp:cNvPr id="0" name=""/>
        <dsp:cNvSpPr/>
      </dsp:nvSpPr>
      <dsp:spPr>
        <a:xfrm>
          <a:off x="1256700" y="1719050"/>
          <a:ext cx="8414428" cy="754704"/>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Harris County: Sheriff’s Office, Commissioners, Office of County Administration</a:t>
          </a:r>
        </a:p>
      </dsp:txBody>
      <dsp:txXfrm>
        <a:off x="1278805" y="1741155"/>
        <a:ext cx="7251309" cy="710494"/>
      </dsp:txXfrm>
    </dsp:sp>
    <dsp:sp modelId="{0501D679-ADEE-4622-9AA2-6F7A8BBBCB62}">
      <dsp:nvSpPr>
        <dsp:cNvPr id="0" name=""/>
        <dsp:cNvSpPr/>
      </dsp:nvSpPr>
      <dsp:spPr>
        <a:xfrm>
          <a:off x="1885050" y="2578575"/>
          <a:ext cx="8414428" cy="754704"/>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Harris County Criminal and Probate Courts</a:t>
          </a:r>
        </a:p>
      </dsp:txBody>
      <dsp:txXfrm>
        <a:off x="1907155" y="2600680"/>
        <a:ext cx="7251309" cy="710494"/>
      </dsp:txXfrm>
    </dsp:sp>
    <dsp:sp modelId="{D64A6650-50B6-473C-B166-56FF4CBD144C}">
      <dsp:nvSpPr>
        <dsp:cNvPr id="0" name=""/>
        <dsp:cNvSpPr/>
      </dsp:nvSpPr>
      <dsp:spPr>
        <a:xfrm>
          <a:off x="2513400" y="3438100"/>
          <a:ext cx="8414428" cy="754704"/>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Texas Health and Human Services</a:t>
          </a:r>
        </a:p>
      </dsp:txBody>
      <dsp:txXfrm>
        <a:off x="2535505" y="3460205"/>
        <a:ext cx="7251309" cy="710494"/>
      </dsp:txXfrm>
    </dsp:sp>
    <dsp:sp modelId="{4B64A414-FDEA-44B3-9CF5-A218B8BBF9DF}">
      <dsp:nvSpPr>
        <dsp:cNvPr id="0" name=""/>
        <dsp:cNvSpPr/>
      </dsp:nvSpPr>
      <dsp:spPr>
        <a:xfrm>
          <a:off x="7923870" y="551353"/>
          <a:ext cx="490558" cy="490558"/>
        </a:xfrm>
        <a:prstGeom prst="downArrow">
          <a:avLst>
            <a:gd name="adj1" fmla="val 55000"/>
            <a:gd name="adj2" fmla="val 45000"/>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034246" y="551353"/>
        <a:ext cx="269806" cy="369145"/>
      </dsp:txXfrm>
    </dsp:sp>
    <dsp:sp modelId="{A496C0BB-0501-4433-BF5F-69F6CD7CD282}">
      <dsp:nvSpPr>
        <dsp:cNvPr id="0" name=""/>
        <dsp:cNvSpPr/>
      </dsp:nvSpPr>
      <dsp:spPr>
        <a:xfrm>
          <a:off x="8552220" y="1410878"/>
          <a:ext cx="490558" cy="490558"/>
        </a:xfrm>
        <a:prstGeom prst="downArrow">
          <a:avLst>
            <a:gd name="adj1" fmla="val 55000"/>
            <a:gd name="adj2" fmla="val 45000"/>
          </a:avLst>
        </a:prstGeom>
        <a:solidFill>
          <a:schemeClr val="accent3">
            <a:lumMod val="20000"/>
            <a:lumOff val="80000"/>
            <a:alpha val="90000"/>
          </a:schemeClr>
        </a:solidFill>
        <a:ln w="12700" cap="flat" cmpd="sng" algn="ctr">
          <a:solidFill>
            <a:schemeClr val="accent2">
              <a:tint val="40000"/>
              <a:alpha val="90000"/>
              <a:hueOff val="0"/>
              <a:satOff val="-13081"/>
              <a:lumOff val="8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662596" y="1410878"/>
        <a:ext cx="269806" cy="369145"/>
      </dsp:txXfrm>
    </dsp:sp>
    <dsp:sp modelId="{BE3057B2-98F7-490E-AA9C-4E3E337DCAC1}">
      <dsp:nvSpPr>
        <dsp:cNvPr id="0" name=""/>
        <dsp:cNvSpPr/>
      </dsp:nvSpPr>
      <dsp:spPr>
        <a:xfrm>
          <a:off x="9180570" y="2257825"/>
          <a:ext cx="490558" cy="490558"/>
        </a:xfrm>
        <a:prstGeom prst="downArrow">
          <a:avLst>
            <a:gd name="adj1" fmla="val 55000"/>
            <a:gd name="adj2" fmla="val 45000"/>
          </a:avLst>
        </a:prstGeom>
        <a:solidFill>
          <a:schemeClr val="accent4">
            <a:lumMod val="20000"/>
            <a:lumOff val="80000"/>
            <a:alpha val="90000"/>
          </a:schemeClr>
        </a:solidFill>
        <a:ln w="12700" cap="flat" cmpd="sng" algn="ctr">
          <a:solidFill>
            <a:schemeClr val="accent2">
              <a:tint val="40000"/>
              <a:alpha val="90000"/>
              <a:hueOff val="0"/>
              <a:satOff val="-26161"/>
              <a:lumOff val="17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290946" y="2257825"/>
        <a:ext cx="269806" cy="369145"/>
      </dsp:txXfrm>
    </dsp:sp>
    <dsp:sp modelId="{EC522816-363D-4FCE-BF75-D153A269A933}">
      <dsp:nvSpPr>
        <dsp:cNvPr id="0" name=""/>
        <dsp:cNvSpPr/>
      </dsp:nvSpPr>
      <dsp:spPr>
        <a:xfrm>
          <a:off x="9808920" y="3125736"/>
          <a:ext cx="490558" cy="490558"/>
        </a:xfrm>
        <a:prstGeom prst="downArrow">
          <a:avLst>
            <a:gd name="adj1" fmla="val 55000"/>
            <a:gd name="adj2" fmla="val 45000"/>
          </a:avLst>
        </a:prstGeom>
        <a:solidFill>
          <a:schemeClr val="accent5">
            <a:lumMod val="20000"/>
            <a:lumOff val="80000"/>
            <a:alpha val="90000"/>
          </a:schemeClr>
        </a:solidFill>
        <a:ln w="12700" cap="flat" cmpd="sng" algn="ctr">
          <a:solidFill>
            <a:schemeClr val="accent5">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919296" y="3125736"/>
        <a:ext cx="269806" cy="3691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EEC8B-64B9-4355-BB20-D62686BBBE2C}">
      <dsp:nvSpPr>
        <dsp:cNvPr id="0" name=""/>
        <dsp:cNvSpPr/>
      </dsp:nvSpPr>
      <dsp:spPr>
        <a:xfrm>
          <a:off x="684914" y="101640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23A6B7-86E6-4350-9B81-E1BF82D58CFE}">
      <dsp:nvSpPr>
        <dsp:cNvPr id="0" name=""/>
        <dsp:cNvSpPr/>
      </dsp:nvSpPr>
      <dsp:spPr>
        <a:xfrm>
          <a:off x="918914" y="125040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2FBF46-437E-408D-8C0D-0C9055A50D37}">
      <dsp:nvSpPr>
        <dsp:cNvPr id="0" name=""/>
        <dsp:cNvSpPr/>
      </dsp:nvSpPr>
      <dsp:spPr>
        <a:xfrm>
          <a:off x="33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Medication management</a:t>
          </a:r>
        </a:p>
      </dsp:txBody>
      <dsp:txXfrm>
        <a:off x="333914" y="2456402"/>
        <a:ext cx="1800000" cy="720000"/>
      </dsp:txXfrm>
    </dsp:sp>
    <dsp:sp modelId="{0C9F465C-C3A0-4CCE-BE6D-9E24E3F2491B}">
      <dsp:nvSpPr>
        <dsp:cNvPr id="0" name=""/>
        <dsp:cNvSpPr/>
      </dsp:nvSpPr>
      <dsp:spPr>
        <a:xfrm>
          <a:off x="2799914" y="101640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BF6EC-BBC6-4B1E-9783-FB1930CE8D75}">
      <dsp:nvSpPr>
        <dsp:cNvPr id="0" name=""/>
        <dsp:cNvSpPr/>
      </dsp:nvSpPr>
      <dsp:spPr>
        <a:xfrm>
          <a:off x="3033914" y="125040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61CC95-9952-4425-B03D-1BBD743174E9}">
      <dsp:nvSpPr>
        <dsp:cNvPr id="0" name=""/>
        <dsp:cNvSpPr/>
      </dsp:nvSpPr>
      <dsp:spPr>
        <a:xfrm>
          <a:off x="244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Nursing oversight</a:t>
          </a:r>
        </a:p>
      </dsp:txBody>
      <dsp:txXfrm>
        <a:off x="2448914" y="2456402"/>
        <a:ext cx="1800000" cy="720000"/>
      </dsp:txXfrm>
    </dsp:sp>
    <dsp:sp modelId="{1ECCFD8E-000A-4996-A940-812185C6FAD7}">
      <dsp:nvSpPr>
        <dsp:cNvPr id="0" name=""/>
        <dsp:cNvSpPr/>
      </dsp:nvSpPr>
      <dsp:spPr>
        <a:xfrm>
          <a:off x="4914914" y="101640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93F3E8-E51B-46F6-A87E-A8BD80D194BB}">
      <dsp:nvSpPr>
        <dsp:cNvPr id="0" name=""/>
        <dsp:cNvSpPr/>
      </dsp:nvSpPr>
      <dsp:spPr>
        <a:xfrm>
          <a:off x="5148914" y="125040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ABDA36-0AC1-41F3-A9AD-625967C8F82E}">
      <dsp:nvSpPr>
        <dsp:cNvPr id="0" name=""/>
        <dsp:cNvSpPr/>
      </dsp:nvSpPr>
      <dsp:spPr>
        <a:xfrm>
          <a:off x="456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Case management</a:t>
          </a:r>
        </a:p>
      </dsp:txBody>
      <dsp:txXfrm>
        <a:off x="4563914" y="2456402"/>
        <a:ext cx="1800000" cy="720000"/>
      </dsp:txXfrm>
    </dsp:sp>
    <dsp:sp modelId="{6127325D-27AA-45FC-97C9-7CB18FB0AAB3}">
      <dsp:nvSpPr>
        <dsp:cNvPr id="0" name=""/>
        <dsp:cNvSpPr/>
      </dsp:nvSpPr>
      <dsp:spPr>
        <a:xfrm>
          <a:off x="7029914" y="101640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5C6EB-FA4B-4EB1-B6FB-C15E3A4535A5}">
      <dsp:nvSpPr>
        <dsp:cNvPr id="0" name=""/>
        <dsp:cNvSpPr/>
      </dsp:nvSpPr>
      <dsp:spPr>
        <a:xfrm>
          <a:off x="7263914" y="125040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1386FC-B94E-4AF1-9E0A-6AE07F01BD24}">
      <dsp:nvSpPr>
        <dsp:cNvPr id="0" name=""/>
        <dsp:cNvSpPr/>
      </dsp:nvSpPr>
      <dsp:spPr>
        <a:xfrm>
          <a:off x="667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Discharge and transition planning</a:t>
          </a:r>
        </a:p>
      </dsp:txBody>
      <dsp:txXfrm>
        <a:off x="6678914" y="2456402"/>
        <a:ext cx="1800000" cy="720000"/>
      </dsp:txXfrm>
    </dsp:sp>
    <dsp:sp modelId="{09E1F26B-0F6D-4C22-AACD-81665DF44DDA}">
      <dsp:nvSpPr>
        <dsp:cNvPr id="0" name=""/>
        <dsp:cNvSpPr/>
      </dsp:nvSpPr>
      <dsp:spPr>
        <a:xfrm>
          <a:off x="9144914" y="1016402"/>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360F30-5D39-4872-850F-4C1212E789CD}">
      <dsp:nvSpPr>
        <dsp:cNvPr id="0" name=""/>
        <dsp:cNvSpPr/>
      </dsp:nvSpPr>
      <dsp:spPr>
        <a:xfrm>
          <a:off x="9378914" y="1250402"/>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556B06-5051-4A0E-90D0-8EFA654BE103}">
      <dsp:nvSpPr>
        <dsp:cNvPr id="0" name=""/>
        <dsp:cNvSpPr/>
      </dsp:nvSpPr>
      <dsp:spPr>
        <a:xfrm>
          <a:off x="879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Therapeutic services</a:t>
          </a:r>
        </a:p>
      </dsp:txBody>
      <dsp:txXfrm>
        <a:off x="8793914" y="2456402"/>
        <a:ext cx="18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F1EC1-059F-403F-A2EF-BE5DA8409E44}">
      <dsp:nvSpPr>
        <dsp:cNvPr id="0" name=""/>
        <dsp:cNvSpPr/>
      </dsp:nvSpPr>
      <dsp:spPr>
        <a:xfrm>
          <a:off x="0" y="45542"/>
          <a:ext cx="2957512" cy="1878020"/>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48A2C-3A44-408C-8779-FBDD87FEC1E9}">
      <dsp:nvSpPr>
        <dsp:cNvPr id="0" name=""/>
        <dsp:cNvSpPr/>
      </dsp:nvSpPr>
      <dsp:spPr>
        <a:xfrm>
          <a:off x="328612" y="357724"/>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Stabilize</a:t>
          </a:r>
        </a:p>
      </dsp:txBody>
      <dsp:txXfrm>
        <a:off x="383617" y="412729"/>
        <a:ext cx="2847502" cy="1768010"/>
      </dsp:txXfrm>
    </dsp:sp>
    <dsp:sp modelId="{388FFB9C-DE49-4C57-8855-E375DFDEA070}">
      <dsp:nvSpPr>
        <dsp:cNvPr id="0" name=""/>
        <dsp:cNvSpPr/>
      </dsp:nvSpPr>
      <dsp:spPr>
        <a:xfrm>
          <a:off x="3614737" y="45542"/>
          <a:ext cx="2957512" cy="1878020"/>
        </a:xfrm>
        <a:prstGeom prst="roundRect">
          <a:avLst>
            <a:gd name="adj" fmla="val 10000"/>
          </a:avLst>
        </a:prstGeom>
        <a:solidFill>
          <a:srgbClr val="F18C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3D478B-ACBC-4D55-AADB-976612BC8450}">
      <dsp:nvSpPr>
        <dsp:cNvPr id="0" name=""/>
        <dsp:cNvSpPr/>
      </dsp:nvSpPr>
      <dsp:spPr>
        <a:xfrm>
          <a:off x="3943350" y="357724"/>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Individualize Treatment</a:t>
          </a:r>
        </a:p>
      </dsp:txBody>
      <dsp:txXfrm>
        <a:off x="3998355" y="412729"/>
        <a:ext cx="2847502" cy="1768010"/>
      </dsp:txXfrm>
    </dsp:sp>
    <dsp:sp modelId="{1174AB47-BC83-4F1B-9329-C8D3FFEF7C6A}">
      <dsp:nvSpPr>
        <dsp:cNvPr id="0" name=""/>
        <dsp:cNvSpPr/>
      </dsp:nvSpPr>
      <dsp:spPr>
        <a:xfrm>
          <a:off x="7229475" y="45542"/>
          <a:ext cx="2957512" cy="187802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215B4E-AE2C-4D5F-862C-C723BA3947B0}">
      <dsp:nvSpPr>
        <dsp:cNvPr id="0" name=""/>
        <dsp:cNvSpPr/>
      </dsp:nvSpPr>
      <dsp:spPr>
        <a:xfrm>
          <a:off x="7558087" y="357724"/>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Optimize Restoration</a:t>
          </a:r>
        </a:p>
      </dsp:txBody>
      <dsp:txXfrm>
        <a:off x="7613092" y="412729"/>
        <a:ext cx="2847502" cy="17680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F1EC1-059F-403F-A2EF-BE5DA8409E44}">
      <dsp:nvSpPr>
        <dsp:cNvPr id="0" name=""/>
        <dsp:cNvSpPr/>
      </dsp:nvSpPr>
      <dsp:spPr>
        <a:xfrm>
          <a:off x="0" y="45542"/>
          <a:ext cx="2957512" cy="1878020"/>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48A2C-3A44-408C-8779-FBDD87FEC1E9}">
      <dsp:nvSpPr>
        <dsp:cNvPr id="0" name=""/>
        <dsp:cNvSpPr/>
      </dsp:nvSpPr>
      <dsp:spPr>
        <a:xfrm>
          <a:off x="328612" y="357724"/>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Maintain </a:t>
          </a:r>
        </a:p>
        <a:p>
          <a:pPr marL="0" lvl="0" indent="0" algn="ctr" defTabSz="1422400">
            <a:lnSpc>
              <a:spcPct val="90000"/>
            </a:lnSpc>
            <a:spcBef>
              <a:spcPct val="0"/>
            </a:spcBef>
            <a:spcAft>
              <a:spcPct val="35000"/>
            </a:spcAft>
            <a:buNone/>
          </a:pPr>
          <a:r>
            <a:rPr lang="en-US" sz="3200" kern="1200" dirty="0"/>
            <a:t>Gains</a:t>
          </a:r>
        </a:p>
      </dsp:txBody>
      <dsp:txXfrm>
        <a:off x="383617" y="412729"/>
        <a:ext cx="2847502" cy="1768010"/>
      </dsp:txXfrm>
    </dsp:sp>
    <dsp:sp modelId="{388FFB9C-DE49-4C57-8855-E375DFDEA070}">
      <dsp:nvSpPr>
        <dsp:cNvPr id="0" name=""/>
        <dsp:cNvSpPr/>
      </dsp:nvSpPr>
      <dsp:spPr>
        <a:xfrm>
          <a:off x="3614737" y="45542"/>
          <a:ext cx="2957512" cy="1878020"/>
        </a:xfrm>
        <a:prstGeom prst="roundRect">
          <a:avLst>
            <a:gd name="adj" fmla="val 10000"/>
          </a:avLst>
        </a:prstGeom>
        <a:solidFill>
          <a:srgbClr val="F18C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3D478B-ACBC-4D55-AADB-976612BC8450}">
      <dsp:nvSpPr>
        <dsp:cNvPr id="0" name=""/>
        <dsp:cNvSpPr/>
      </dsp:nvSpPr>
      <dsp:spPr>
        <a:xfrm>
          <a:off x="3943350" y="357724"/>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Facilitate Return</a:t>
          </a:r>
        </a:p>
      </dsp:txBody>
      <dsp:txXfrm>
        <a:off x="3998355" y="412729"/>
        <a:ext cx="2847502" cy="1768010"/>
      </dsp:txXfrm>
    </dsp:sp>
    <dsp:sp modelId="{1174AB47-BC83-4F1B-9329-C8D3FFEF7C6A}">
      <dsp:nvSpPr>
        <dsp:cNvPr id="0" name=""/>
        <dsp:cNvSpPr/>
      </dsp:nvSpPr>
      <dsp:spPr>
        <a:xfrm>
          <a:off x="7229475" y="45542"/>
          <a:ext cx="2957512" cy="187802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215B4E-AE2C-4D5F-862C-C723BA3947B0}">
      <dsp:nvSpPr>
        <dsp:cNvPr id="0" name=""/>
        <dsp:cNvSpPr/>
      </dsp:nvSpPr>
      <dsp:spPr>
        <a:xfrm>
          <a:off x="7558087" y="357724"/>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Continue </a:t>
          </a:r>
        </a:p>
        <a:p>
          <a:pPr marL="0" lvl="0" indent="0" algn="ctr" defTabSz="1422400">
            <a:lnSpc>
              <a:spcPct val="90000"/>
            </a:lnSpc>
            <a:spcBef>
              <a:spcPct val="0"/>
            </a:spcBef>
            <a:spcAft>
              <a:spcPct val="35000"/>
            </a:spcAft>
            <a:buNone/>
          </a:pPr>
          <a:r>
            <a:rPr lang="en-US" sz="3200" kern="1200" dirty="0"/>
            <a:t>Care</a:t>
          </a:r>
        </a:p>
      </dsp:txBody>
      <dsp:txXfrm>
        <a:off x="7613092" y="412729"/>
        <a:ext cx="2847502" cy="17680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D2E80-2339-4327-8B5E-46955F250C88}">
      <dsp:nvSpPr>
        <dsp:cNvPr id="0" name=""/>
        <dsp:cNvSpPr/>
      </dsp:nvSpPr>
      <dsp:spPr>
        <a:xfrm>
          <a:off x="0" y="370832"/>
          <a:ext cx="10927829" cy="791505"/>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System efficiency</a:t>
          </a:r>
        </a:p>
      </dsp:txBody>
      <dsp:txXfrm>
        <a:off x="38638" y="409470"/>
        <a:ext cx="10850553" cy="714229"/>
      </dsp:txXfrm>
    </dsp:sp>
    <dsp:sp modelId="{4E25BEBA-93D5-4180-8BD7-3B2B80097177}">
      <dsp:nvSpPr>
        <dsp:cNvPr id="0" name=""/>
        <dsp:cNvSpPr/>
      </dsp:nvSpPr>
      <dsp:spPr>
        <a:xfrm>
          <a:off x="0" y="1257377"/>
          <a:ext cx="10927829" cy="79150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Continuity of care</a:t>
          </a:r>
        </a:p>
      </dsp:txBody>
      <dsp:txXfrm>
        <a:off x="38638" y="1296015"/>
        <a:ext cx="10850553" cy="714229"/>
      </dsp:txXfrm>
    </dsp:sp>
    <dsp:sp modelId="{3C70C0AE-AF91-4173-8208-990975DCD8EE}">
      <dsp:nvSpPr>
        <dsp:cNvPr id="0" name=""/>
        <dsp:cNvSpPr/>
      </dsp:nvSpPr>
      <dsp:spPr>
        <a:xfrm>
          <a:off x="0" y="2143922"/>
          <a:ext cx="10927829" cy="791505"/>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Communication among stakeholders</a:t>
          </a:r>
        </a:p>
      </dsp:txBody>
      <dsp:txXfrm>
        <a:off x="38638" y="2182560"/>
        <a:ext cx="10850553" cy="714229"/>
      </dsp:txXfrm>
    </dsp:sp>
    <dsp:sp modelId="{626E1AD9-ABBA-497F-96C8-5DBCAF1EE35C}">
      <dsp:nvSpPr>
        <dsp:cNvPr id="0" name=""/>
        <dsp:cNvSpPr/>
      </dsp:nvSpPr>
      <dsp:spPr>
        <a:xfrm>
          <a:off x="0" y="3030467"/>
          <a:ext cx="10927829" cy="791505"/>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Support for individuals with complex behavioral health needs</a:t>
          </a:r>
        </a:p>
      </dsp:txBody>
      <dsp:txXfrm>
        <a:off x="38638" y="3069105"/>
        <a:ext cx="10850553" cy="714229"/>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9E70C-8F7D-49C5-A1A4-4FD34F0893D3}" type="datetimeFigureOut">
              <a:rPr lang="en-US" smtClean="0"/>
              <a:t>6/2/2026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F74EA-5E1B-44AC-B2F0-242743D1BA61}" type="slidenum">
              <a:rPr lang="en-US" smtClean="0"/>
              <a:t>‹#›</a:t>
            </a:fld>
            <a:endParaRPr lang="en-US"/>
          </a:p>
        </p:txBody>
      </p:sp>
    </p:spTree>
    <p:extLst>
      <p:ext uri="{BB962C8B-B14F-4D97-AF65-F5344CB8AC3E}">
        <p14:creationId xmlns:p14="http://schemas.microsoft.com/office/powerpoint/2010/main" val="279103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9F74EA-5E1B-44AC-B2F0-242743D1BA61}" type="slidenum">
              <a:rPr lang="en-US" smtClean="0"/>
              <a:t>1</a:t>
            </a:fld>
            <a:endParaRPr lang="en-US"/>
          </a:p>
        </p:txBody>
      </p:sp>
    </p:spTree>
    <p:extLst>
      <p:ext uri="{BB962C8B-B14F-4D97-AF65-F5344CB8AC3E}">
        <p14:creationId xmlns:p14="http://schemas.microsoft.com/office/powerpoint/2010/main" val="343961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“This disclosure to learners is required by Texas DSHS Continuing Education Services.” </a:t>
            </a:r>
          </a:p>
        </p:txBody>
      </p:sp>
      <p:sp>
        <p:nvSpPr>
          <p:cNvPr id="4" name="Slide Number Placeholder 3"/>
          <p:cNvSpPr>
            <a:spLocks noGrp="1"/>
          </p:cNvSpPr>
          <p:nvPr>
            <p:ph type="sldNum" sz="quarter" idx="5"/>
          </p:nvPr>
        </p:nvSpPr>
        <p:spPr/>
        <p:txBody>
          <a:bodyPr/>
          <a:lstStyle/>
          <a:p>
            <a:fld id="{249F74EA-5E1B-44AC-B2F0-242743D1BA61}" type="slidenum">
              <a:rPr lang="en-US" smtClean="0"/>
              <a:t>2</a:t>
            </a:fld>
            <a:endParaRPr lang="en-US"/>
          </a:p>
        </p:txBody>
      </p:sp>
    </p:spTree>
    <p:extLst>
      <p:ext uri="{BB962C8B-B14F-4D97-AF65-F5344CB8AC3E}">
        <p14:creationId xmlns:p14="http://schemas.microsoft.com/office/powerpoint/2010/main" val="386896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Read the slide</a:t>
            </a:r>
          </a:p>
        </p:txBody>
      </p:sp>
      <p:sp>
        <p:nvSpPr>
          <p:cNvPr id="4" name="Slide Number Placeholder 3"/>
          <p:cNvSpPr>
            <a:spLocks noGrp="1"/>
          </p:cNvSpPr>
          <p:nvPr>
            <p:ph type="sldNum" sz="quarter" idx="5"/>
          </p:nvPr>
        </p:nvSpPr>
        <p:spPr/>
        <p:txBody>
          <a:bodyPr/>
          <a:lstStyle/>
          <a:p>
            <a:fld id="{249F74EA-5E1B-44AC-B2F0-242743D1BA61}" type="slidenum">
              <a:rPr lang="en-US" smtClean="0"/>
              <a:t>3</a:t>
            </a:fld>
            <a:endParaRPr lang="en-US"/>
          </a:p>
        </p:txBody>
      </p:sp>
    </p:spTree>
    <p:extLst>
      <p:ext uri="{BB962C8B-B14F-4D97-AF65-F5344CB8AC3E}">
        <p14:creationId xmlns:p14="http://schemas.microsoft.com/office/powerpoint/2010/main" val="400460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“DSHS CE Services approved continuing education credits for nurses, licensed psychologists, and physicians, for this conference. Here are the accreditation statements.”</a:t>
            </a:r>
          </a:p>
        </p:txBody>
      </p:sp>
      <p:sp>
        <p:nvSpPr>
          <p:cNvPr id="4" name="Slide Number Placeholder 3"/>
          <p:cNvSpPr>
            <a:spLocks noGrp="1"/>
          </p:cNvSpPr>
          <p:nvPr>
            <p:ph type="sldNum" sz="quarter" idx="5"/>
          </p:nvPr>
        </p:nvSpPr>
        <p:spPr/>
        <p:txBody>
          <a:bodyPr/>
          <a:lstStyle/>
          <a:p>
            <a:fld id="{249F74EA-5E1B-44AC-B2F0-242743D1BA61}" type="slidenum">
              <a:rPr lang="en-US" smtClean="0"/>
              <a:t>4</a:t>
            </a:fld>
            <a:endParaRPr lang="en-US"/>
          </a:p>
        </p:txBody>
      </p:sp>
    </p:spTree>
    <p:extLst>
      <p:ext uri="{BB962C8B-B14F-4D97-AF65-F5344CB8AC3E}">
        <p14:creationId xmlns:p14="http://schemas.microsoft.com/office/powerpoint/2010/main" val="99331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Con’t</a:t>
            </a:r>
            <a:r>
              <a:rPr lang="en-US" dirty="0"/>
              <a:t> from previous slide. More accreditation statements. Go ahead and click past.</a:t>
            </a:r>
          </a:p>
        </p:txBody>
      </p:sp>
      <p:sp>
        <p:nvSpPr>
          <p:cNvPr id="4" name="Slide Number Placeholder 3"/>
          <p:cNvSpPr>
            <a:spLocks noGrp="1"/>
          </p:cNvSpPr>
          <p:nvPr>
            <p:ph type="sldNum" sz="quarter" idx="5"/>
          </p:nvPr>
        </p:nvSpPr>
        <p:spPr/>
        <p:txBody>
          <a:bodyPr/>
          <a:lstStyle/>
          <a:p>
            <a:fld id="{249F74EA-5E1B-44AC-B2F0-242743D1BA61}" type="slidenum">
              <a:rPr lang="en-US" smtClean="0"/>
              <a:t>5</a:t>
            </a:fld>
            <a:endParaRPr lang="en-US"/>
          </a:p>
        </p:txBody>
      </p:sp>
    </p:spTree>
    <p:extLst>
      <p:ext uri="{BB962C8B-B14F-4D97-AF65-F5344CB8AC3E}">
        <p14:creationId xmlns:p14="http://schemas.microsoft.com/office/powerpoint/2010/main" val="136472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Weaver: Please quickly verbally note your funding relationships and confirm they will not influence your presentation content today.</a:t>
            </a:r>
          </a:p>
          <a:p>
            <a:endParaRPr lang="en-US" dirty="0"/>
          </a:p>
          <a:p>
            <a:r>
              <a:rPr lang="en-US" dirty="0"/>
              <a:t>Script for all other speakers: “This session received no </a:t>
            </a:r>
            <a:r>
              <a:rPr lang="en-US"/>
              <a:t>commercial support. No </a:t>
            </a:r>
            <a:r>
              <a:rPr lang="en-US" dirty="0"/>
              <a:t>speakers in this session have conflicting financial relationships.”</a:t>
            </a:r>
          </a:p>
        </p:txBody>
      </p:sp>
      <p:sp>
        <p:nvSpPr>
          <p:cNvPr id="4" name="Slide Number Placeholder 3"/>
          <p:cNvSpPr>
            <a:spLocks noGrp="1"/>
          </p:cNvSpPr>
          <p:nvPr>
            <p:ph type="sldNum" sz="quarter" idx="5"/>
          </p:nvPr>
        </p:nvSpPr>
        <p:spPr/>
        <p:txBody>
          <a:bodyPr/>
          <a:lstStyle/>
          <a:p>
            <a:fld id="{249F74EA-5E1B-44AC-B2F0-242743D1BA61}" type="slidenum">
              <a:rPr lang="en-US" smtClean="0"/>
              <a:t>6</a:t>
            </a:fld>
            <a:endParaRPr lang="en-US"/>
          </a:p>
        </p:txBody>
      </p:sp>
    </p:spTree>
    <p:extLst>
      <p:ext uri="{BB962C8B-B14F-4D97-AF65-F5344CB8AC3E}">
        <p14:creationId xmlns:p14="http://schemas.microsoft.com/office/powerpoint/2010/main" val="82312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“Here is a non-endorsement and no off label use statement from DSHS.”</a:t>
            </a:r>
          </a:p>
        </p:txBody>
      </p:sp>
      <p:sp>
        <p:nvSpPr>
          <p:cNvPr id="4" name="Slide Number Placeholder 3"/>
          <p:cNvSpPr>
            <a:spLocks noGrp="1"/>
          </p:cNvSpPr>
          <p:nvPr>
            <p:ph type="sldNum" sz="quarter" idx="5"/>
          </p:nvPr>
        </p:nvSpPr>
        <p:spPr/>
        <p:txBody>
          <a:bodyPr/>
          <a:lstStyle/>
          <a:p>
            <a:fld id="{249F74EA-5E1B-44AC-B2F0-242743D1BA61}" type="slidenum">
              <a:rPr lang="en-US" smtClean="0"/>
              <a:t>7</a:t>
            </a:fld>
            <a:endParaRPr lang="en-US"/>
          </a:p>
        </p:txBody>
      </p:sp>
    </p:spTree>
    <p:extLst>
      <p:ext uri="{BB962C8B-B14F-4D97-AF65-F5344CB8AC3E}">
        <p14:creationId xmlns:p14="http://schemas.microsoft.com/office/powerpoint/2010/main" val="2280405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dirty="0"/>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23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32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fld id="{DE9FCCAD-7EC3-41F9-AF25-DBEBDFD2D03C}" type="datetimeFigureOut">
              <a:rPr lang="en-US" smtClean="0"/>
              <a:t>6/2/2026</a:t>
            </a:fld>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700580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fld id="{DE9FCCAD-7EC3-41F9-AF25-DBEBDFD2D03C}" type="datetimeFigureOut">
              <a:rPr lang="en-US" smtClean="0"/>
              <a:t>6/2/2026</a:t>
            </a:fld>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550571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2DDC75-543F-6700-67D9-17491DA33888}"/>
              </a:ext>
            </a:extLst>
          </p:cNvPr>
          <p:cNvPicPr>
            <a:picLocks noChangeAspect="1"/>
          </p:cNvPicPr>
          <p:nvPr userDrawn="1"/>
        </p:nvPicPr>
        <p:blipFill>
          <a:blip r:embed="rId2">
            <a:extLst>
              <a:ext uri="{28A0092B-C50C-407E-A947-70E740481C1C}">
                <a14:useLocalDpi xmlns:a14="http://schemas.microsoft.com/office/drawing/2010/main" val="0"/>
              </a:ext>
            </a:extLst>
          </a:blip>
          <a:srcRect t="39379" b="39379"/>
          <a:stretch/>
        </p:blipFill>
        <p:spPr>
          <a:xfrm>
            <a:off x="-2" y="1"/>
            <a:ext cx="12192001" cy="1453661"/>
          </a:xfrm>
          <a:prstGeom prst="rect">
            <a:avLst/>
          </a:prstGeom>
        </p:spPr>
      </p:pic>
      <p:sp>
        <p:nvSpPr>
          <p:cNvPr id="6" name="Rectangle 5">
            <a:extLst>
              <a:ext uri="{FF2B5EF4-FFF2-40B4-BE49-F238E27FC236}">
                <a16:creationId xmlns:a16="http://schemas.microsoft.com/office/drawing/2014/main" id="{E8F4EA84-16F2-0617-CCF5-0F7FB8FDE102}"/>
              </a:ext>
            </a:extLst>
          </p:cNvPr>
          <p:cNvSpPr/>
          <p:nvPr userDrawn="1"/>
        </p:nvSpPr>
        <p:spPr>
          <a:xfrm>
            <a:off x="-3" y="1"/>
            <a:ext cx="12192001" cy="1453661"/>
          </a:xfrm>
          <a:prstGeom prst="rect">
            <a:avLst/>
          </a:prstGeom>
          <a:solidFill>
            <a:srgbClr val="001C7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4FA43-4160-E0E1-D77C-132939B08EEB}"/>
              </a:ext>
            </a:extLst>
          </p:cNvPr>
          <p:cNvSpPr>
            <a:spLocks noGrp="1"/>
          </p:cNvSpPr>
          <p:nvPr>
            <p:ph type="title" hasCustomPrompt="1"/>
          </p:nvPr>
        </p:nvSpPr>
        <p:spPr>
          <a:xfrm>
            <a:off x="417807" y="122559"/>
            <a:ext cx="10515600" cy="1325563"/>
          </a:xfrm>
        </p:spPr>
        <p:txBody>
          <a:bodyPr/>
          <a:lstStyle>
            <a:lvl1pPr>
              <a:defRPr b="1">
                <a:solidFill>
                  <a:schemeClr val="bg1"/>
                </a:solidFill>
              </a:defRPr>
            </a:lvl1pPr>
          </a:lstStyle>
          <a:p>
            <a:r>
              <a:rPr lang="en-US" dirty="0"/>
              <a:t>Agenda</a:t>
            </a:r>
          </a:p>
        </p:txBody>
      </p:sp>
      <p:sp>
        <p:nvSpPr>
          <p:cNvPr id="3" name="Date Placeholder 2">
            <a:extLst>
              <a:ext uri="{FF2B5EF4-FFF2-40B4-BE49-F238E27FC236}">
                <a16:creationId xmlns:a16="http://schemas.microsoft.com/office/drawing/2014/main" id="{581C9D16-CC91-0BF1-B5E3-6C09684609EA}"/>
              </a:ext>
            </a:extLst>
          </p:cNvPr>
          <p:cNvSpPr>
            <a:spLocks noGrp="1"/>
          </p:cNvSpPr>
          <p:nvPr>
            <p:ph type="dt" sz="half" idx="10"/>
          </p:nvPr>
        </p:nvSpPr>
        <p:spPr/>
        <p:txBody>
          <a:bodyPr/>
          <a:lstStyle/>
          <a:p>
            <a:fld id="{7C021174-6868-478A-8BDC-7110BBB7A046}" type="datetimeFigureOut">
              <a:rPr lang="en-US" smtClean="0"/>
              <a:t>6/2/2026</a:t>
            </a:fld>
            <a:endParaRPr lang="en-US"/>
          </a:p>
        </p:txBody>
      </p:sp>
      <p:sp>
        <p:nvSpPr>
          <p:cNvPr id="4" name="Footer Placeholder 3">
            <a:extLst>
              <a:ext uri="{FF2B5EF4-FFF2-40B4-BE49-F238E27FC236}">
                <a16:creationId xmlns:a16="http://schemas.microsoft.com/office/drawing/2014/main" id="{937D2FB3-CBF7-223C-BBBC-1D3B933DC7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4A7311-2713-30F0-5374-C29FB0670D5A}"/>
              </a:ext>
            </a:extLst>
          </p:cNvPr>
          <p:cNvSpPr>
            <a:spLocks noGrp="1"/>
          </p:cNvSpPr>
          <p:nvPr>
            <p:ph type="sldNum" sz="quarter" idx="12"/>
          </p:nvPr>
        </p:nvSpPr>
        <p:spPr/>
        <p:txBody>
          <a:bodyPr/>
          <a:lstStyle/>
          <a:p>
            <a:fld id="{0944F967-13FB-4D1F-B5EC-BB48D94897BA}" type="slidenum">
              <a:rPr lang="en-US" smtClean="0"/>
              <a:t>‹#›</a:t>
            </a:fld>
            <a:endParaRPr lang="en-US"/>
          </a:p>
        </p:txBody>
      </p:sp>
      <p:pic>
        <p:nvPicPr>
          <p:cNvPr id="8" name="Picture 7" descr="Text&#10;&#10;Description automatically generated">
            <a:extLst>
              <a:ext uri="{FF2B5EF4-FFF2-40B4-BE49-F238E27FC236}">
                <a16:creationId xmlns:a16="http://schemas.microsoft.com/office/drawing/2014/main" id="{7350D960-D92C-F45B-3668-654796A7B7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67002" y="433541"/>
            <a:ext cx="1332810" cy="586579"/>
          </a:xfrm>
          <a:prstGeom prst="rect">
            <a:avLst/>
          </a:prstGeom>
        </p:spPr>
      </p:pic>
    </p:spTree>
    <p:extLst>
      <p:ext uri="{BB962C8B-B14F-4D97-AF65-F5344CB8AC3E}">
        <p14:creationId xmlns:p14="http://schemas.microsoft.com/office/powerpoint/2010/main" val="525694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52605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358169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752106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239205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650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40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dirty="0"/>
              <a:t>Presentation Title</a:t>
            </a:r>
          </a:p>
        </p:txBody>
      </p:sp>
    </p:spTree>
    <p:extLst>
      <p:ext uri="{BB962C8B-B14F-4D97-AF65-F5344CB8AC3E}">
        <p14:creationId xmlns:p14="http://schemas.microsoft.com/office/powerpoint/2010/main" val="368294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282732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58945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41571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854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dirty="0"/>
          </a:p>
          <a:p>
            <a:endParaRPr lang="en-US" dirty="0"/>
          </a:p>
          <a:p>
            <a:endParaRPr lang="en-US" dirty="0"/>
          </a:p>
          <a:p>
            <a:r>
              <a:rPr lang="en-US" dirty="0"/>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08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fld id="{5205D06A-407B-46FA-A0EC-F072866C22BF}" type="datetimeFigureOut">
              <a:rPr lang="en-US" smtClean="0"/>
              <a:t>6/2/2026</a:t>
            </a:fld>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289525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838200" y="180975"/>
            <a:ext cx="10515600" cy="1325563"/>
          </a:xfrm>
        </p:spPr>
        <p:txBody>
          <a:bodyPr/>
          <a:lstStyle/>
          <a:p>
            <a:r>
              <a:rPr lang="en-US"/>
              <a:t>Click to edit Master title style</a:t>
            </a:r>
          </a:p>
        </p:txBody>
      </p:sp>
    </p:spTree>
    <p:extLst>
      <p:ext uri="{BB962C8B-B14F-4D97-AF65-F5344CB8AC3E}">
        <p14:creationId xmlns:p14="http://schemas.microsoft.com/office/powerpoint/2010/main" val="677535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79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5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1614926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679382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60346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endParaRPr lang="en-US" dirty="0"/>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22223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409867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6/2/2026</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51788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6/2/2026</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256461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DE9FCCAD-7EC3-41F9-AF25-DBEBDFD2D03C}" type="datetimeFigureOut">
              <a:rPr lang="en-US" smtClean="0"/>
              <a:t>6/2/2026</a:t>
            </a:fld>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34626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6.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FCCAD-7EC3-41F9-AF25-DBEBDFD2D03C}" type="datetimeFigureOut">
              <a:rPr lang="en-US" smtClean="0"/>
              <a:t>6/2/2026</a:t>
            </a:fld>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078457"/>
      </p:ext>
    </p:extLst>
  </p:cSld>
  <p:clrMap bg1="lt1" tx1="dk1" bg2="lt2" tx2="dk2" accent1="accent1" accent2="accent2" accent3="accent3" accent4="accent4" accent5="accent5" accent6="accent6" hlink="hlink" folHlink="folHlink"/>
  <p:sldLayoutIdLst>
    <p:sldLayoutId id="2147483701" r:id="rId1"/>
    <p:sldLayoutId id="2147483651" r:id="rId2"/>
    <p:sldLayoutId id="2147483662" r:id="rId3"/>
    <p:sldLayoutId id="2147483652" r:id="rId4"/>
    <p:sldLayoutId id="2147483672" r:id="rId5"/>
    <p:sldLayoutId id="2147483673" r:id="rId6"/>
    <p:sldLayoutId id="2147483653" r:id="rId7"/>
    <p:sldLayoutId id="2147483697" r:id="rId8"/>
    <p:sldLayoutId id="2147483674" r:id="rId9"/>
    <p:sldLayoutId id="2147483702" r:id="rId10"/>
    <p:sldLayoutId id="2147483655" r:id="rId11"/>
    <p:sldLayoutId id="2147483658" r:id="rId12"/>
    <p:sldLayoutId id="2147483704" r:id="rId13"/>
  </p:sldLayoutIdLst>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703" r:id="rId5"/>
    <p:sldLayoutId id="2147483693" r:id="rId6"/>
    <p:sldLayoutId id="2147483694" r:id="rId7"/>
    <p:sldLayoutId id="2147483695" r:id="rId8"/>
    <p:sldLayoutId id="2147483696" r:id="rId9"/>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838200" y="21113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5D06A-407B-46FA-A0EC-F072866C22BF}" type="datetimeFigureOut">
              <a:rPr lang="en-US" smtClean="0"/>
              <a:t>6/2/2026</a:t>
            </a:fld>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9" r:id="rId3"/>
    <p:sldLayoutId id="2147483680" r:id="rId4"/>
    <p:sldLayoutId id="2147483681" r:id="rId5"/>
    <p:sldLayoutId id="2147483682" r:id="rId6"/>
    <p:sldLayoutId id="2147483683" r:id="rId7"/>
    <p:sldLayoutId id="2147483684" r:id="rId8"/>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mailto:Krystin.Holmes@TheHarrisCenter.org"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01/jamapsychiatry.2017.0130" TargetMode="External"/><Relationship Id="rId2" Type="http://schemas.openxmlformats.org/officeDocument/2006/relationships/hyperlink" Target="https://doi.org/10.1037/law0000300" TargetMode="External"/><Relationship Id="rId1" Type="http://schemas.openxmlformats.org/officeDocument/2006/relationships/slideLayout" Target="../slideLayouts/slideLayout13.xml"/><Relationship Id="rId5" Type="http://schemas.openxmlformats.org/officeDocument/2006/relationships/hyperlink" Target="https://doi.org/10.1146/annurev-clinpsy-071519-113106" TargetMode="External"/><Relationship Id="rId4" Type="http://schemas.openxmlformats.org/officeDocument/2006/relationships/hyperlink" Target="https://doi.org/10.1146/annurev-clinpsy-021815-09351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87E4-D4D8-78A1-3696-BF83D47C54A7}"/>
              </a:ext>
            </a:extLst>
          </p:cNvPr>
          <p:cNvSpPr>
            <a:spLocks noGrp="1"/>
          </p:cNvSpPr>
          <p:nvPr>
            <p:ph type="title"/>
          </p:nvPr>
        </p:nvSpPr>
        <p:spPr>
          <a:xfrm>
            <a:off x="393027" y="266008"/>
            <a:ext cx="4537192" cy="1102692"/>
          </a:xfrm>
        </p:spPr>
        <p:txBody>
          <a:bodyPr>
            <a:noAutofit/>
          </a:bodyPr>
          <a:lstStyle/>
          <a:p>
            <a:r>
              <a:rPr kumimoji="0" lang="en-US" b="1" i="0" u="none" strike="noStrike" kern="1200" cap="none" spc="0" normalizeH="0" baseline="0" noProof="0" dirty="0">
                <a:ln>
                  <a:noFill/>
                </a:ln>
                <a:solidFill>
                  <a:srgbClr val="001C71"/>
                </a:solidFill>
                <a:effectLst/>
                <a:uLnTx/>
                <a:uFillTx/>
                <a:latin typeface="Segoe UI" panose="020B0502040204020203" pitchFamily="34" charset="0"/>
                <a:ea typeface="+mj-ea"/>
                <a:cs typeface="Segoe UI" panose="020B0502040204020203" pitchFamily="34" charset="0"/>
              </a:rPr>
              <a:t>Efficiency Meets Empathy</a:t>
            </a:r>
            <a:endParaRPr lang="en-US" dirty="0"/>
          </a:p>
        </p:txBody>
      </p:sp>
      <p:pic>
        <p:nvPicPr>
          <p:cNvPr id="4" name="Picture 3">
            <a:extLst>
              <a:ext uri="{FF2B5EF4-FFF2-40B4-BE49-F238E27FC236}">
                <a16:creationId xmlns:a16="http://schemas.microsoft.com/office/drawing/2014/main" id="{ED3CEEB3-2FFA-F54D-86E7-1F9EE8E15E0B}"/>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6237152" y="0"/>
            <a:ext cx="5954848" cy="685800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pic>
      <p:sp>
        <p:nvSpPr>
          <p:cNvPr id="6" name="TextBox 5">
            <a:extLst>
              <a:ext uri="{FF2B5EF4-FFF2-40B4-BE49-F238E27FC236}">
                <a16:creationId xmlns:a16="http://schemas.microsoft.com/office/drawing/2014/main" id="{F18C4751-D4AA-61EE-2F86-EAD4E29EE5AC}"/>
              </a:ext>
            </a:extLst>
          </p:cNvPr>
          <p:cNvSpPr txBox="1"/>
          <p:nvPr/>
        </p:nvSpPr>
        <p:spPr>
          <a:xfrm>
            <a:off x="330480" y="1540490"/>
            <a:ext cx="6363092" cy="8679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28A21"/>
                </a:solidFill>
                <a:effectLst/>
                <a:uLnTx/>
                <a:uFillTx/>
                <a:latin typeface="Segoe UI" panose="020B0502040204020203" pitchFamily="34" charset="0"/>
                <a:ea typeface="+mn-ea"/>
                <a:cs typeface="Segoe UI" panose="020B0502040204020203" pitchFamily="34" charset="0"/>
              </a:rPr>
              <a:t>Improving Outcomes Through Treatment and Support</a:t>
            </a:r>
          </a:p>
        </p:txBody>
      </p:sp>
      <p:sp>
        <p:nvSpPr>
          <p:cNvPr id="10" name="TextBox 9">
            <a:extLst>
              <a:ext uri="{FF2B5EF4-FFF2-40B4-BE49-F238E27FC236}">
                <a16:creationId xmlns:a16="http://schemas.microsoft.com/office/drawing/2014/main" id="{BC89911A-8761-6827-3744-6FA26BC2878B}"/>
              </a:ext>
            </a:extLst>
          </p:cNvPr>
          <p:cNvSpPr txBox="1"/>
          <p:nvPr/>
        </p:nvSpPr>
        <p:spPr>
          <a:xfrm>
            <a:off x="393027" y="2726686"/>
            <a:ext cx="6363092"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1C71"/>
                </a:solidFill>
                <a:effectLst/>
                <a:uLnTx/>
                <a:uFillTx/>
                <a:latin typeface="Calibri" panose="020F0502020204030204"/>
                <a:ea typeface="+mn-ea"/>
                <a:cs typeface="+mn-cs"/>
              </a:rPr>
              <a:t>Code: 3002</a:t>
            </a:r>
          </a:p>
        </p:txBody>
      </p:sp>
      <p:sp>
        <p:nvSpPr>
          <p:cNvPr id="12" name="TextBox 11">
            <a:extLst>
              <a:ext uri="{FF2B5EF4-FFF2-40B4-BE49-F238E27FC236}">
                <a16:creationId xmlns:a16="http://schemas.microsoft.com/office/drawing/2014/main" id="{0304A0CD-9BF7-8E72-CB84-4F3AB2C04EE6}"/>
              </a:ext>
            </a:extLst>
          </p:cNvPr>
          <p:cNvSpPr txBox="1"/>
          <p:nvPr/>
        </p:nvSpPr>
        <p:spPr>
          <a:xfrm>
            <a:off x="393027" y="3510303"/>
            <a:ext cx="5316111" cy="1846659"/>
          </a:xfrm>
          <a:prstGeom prst="rect">
            <a:avLst/>
          </a:prstGeom>
          <a:noFill/>
        </p:spPr>
        <p:txBody>
          <a:bodyPr wrap="square" rtlCol="0">
            <a:spAutoFit/>
          </a:bodyPr>
          <a:lstStyle/>
          <a:p>
            <a:r>
              <a:rPr lang="en-US" b="1" dirty="0">
                <a:solidFill>
                  <a:schemeClr val="bg2">
                    <a:lumMod val="50000"/>
                  </a:schemeClr>
                </a:solidFill>
                <a:latin typeface="Segoe UI" panose="020B0502040204020203" pitchFamily="34" charset="0"/>
                <a:cs typeface="Segoe UI" panose="020B0502040204020203" pitchFamily="34" charset="0"/>
              </a:rPr>
              <a:t>Krystin Holmes, PhD, LPC-S, LMFT-S, NCC</a:t>
            </a:r>
          </a:p>
          <a:p>
            <a:r>
              <a:rPr lang="en-US" sz="1600" dirty="0">
                <a:solidFill>
                  <a:schemeClr val="bg2">
                    <a:lumMod val="50000"/>
                  </a:schemeClr>
                </a:solidFill>
                <a:latin typeface="Segoe UI" panose="020B0502040204020203" pitchFamily="34" charset="0"/>
                <a:cs typeface="Segoe UI" panose="020B0502040204020203" pitchFamily="34" charset="0"/>
              </a:rPr>
              <a:t>Senior Director of Adult Forensic Services</a:t>
            </a:r>
          </a:p>
          <a:p>
            <a:r>
              <a:rPr lang="en-US" sz="1400" dirty="0">
                <a:solidFill>
                  <a:schemeClr val="bg2">
                    <a:lumMod val="50000"/>
                  </a:schemeClr>
                </a:solidFill>
                <a:latin typeface="Segoe UI" panose="020B0502040204020203" pitchFamily="34" charset="0"/>
                <a:cs typeface="Segoe UI" panose="020B0502040204020203" pitchFamily="34" charset="0"/>
              </a:rPr>
              <a:t>The Harris Center for MH and IDD</a:t>
            </a:r>
          </a:p>
          <a:p>
            <a:endParaRPr lang="en-US" dirty="0">
              <a:solidFill>
                <a:schemeClr val="bg2">
                  <a:lumMod val="50000"/>
                </a:schemeClr>
              </a:solidFill>
              <a:latin typeface="Segoe UI" panose="020B0502040204020203" pitchFamily="34" charset="0"/>
              <a:cs typeface="Segoe UI" panose="020B0502040204020203" pitchFamily="34" charset="0"/>
            </a:endParaRPr>
          </a:p>
          <a:p>
            <a:r>
              <a:rPr lang="en-US" b="1" dirty="0">
                <a:solidFill>
                  <a:schemeClr val="bg2">
                    <a:lumMod val="50000"/>
                  </a:schemeClr>
                </a:solidFill>
                <a:latin typeface="Segoe UI" panose="020B0502040204020203" pitchFamily="34" charset="0"/>
                <a:cs typeface="Segoe UI" panose="020B0502040204020203" pitchFamily="34" charset="0"/>
              </a:rPr>
              <a:t>Melissa Gillis-Reid, LPC</a:t>
            </a:r>
          </a:p>
          <a:p>
            <a:r>
              <a:rPr lang="en-US" sz="1600" dirty="0">
                <a:solidFill>
                  <a:schemeClr val="bg2">
                    <a:lumMod val="50000"/>
                  </a:schemeClr>
                </a:solidFill>
                <a:latin typeface="Segoe UI" panose="020B0502040204020203" pitchFamily="34" charset="0"/>
                <a:cs typeface="Segoe UI" panose="020B0502040204020203" pitchFamily="34" charset="0"/>
              </a:rPr>
              <a:t>Clinical Team Lead</a:t>
            </a:r>
          </a:p>
          <a:p>
            <a:r>
              <a:rPr lang="en-US" sz="1400" dirty="0">
                <a:solidFill>
                  <a:schemeClr val="bg2">
                    <a:lumMod val="50000"/>
                  </a:schemeClr>
                </a:solidFill>
                <a:latin typeface="Segoe UI" panose="020B0502040204020203" pitchFamily="34" charset="0"/>
                <a:cs typeface="Segoe UI" panose="020B0502040204020203" pitchFamily="34" charset="0"/>
              </a:rPr>
              <a:t>The Harris Center for MH and IDD</a:t>
            </a:r>
          </a:p>
        </p:txBody>
      </p:sp>
      <p:pic>
        <p:nvPicPr>
          <p:cNvPr id="14" name="Picture 13">
            <a:extLst>
              <a:ext uri="{FF2B5EF4-FFF2-40B4-BE49-F238E27FC236}">
                <a16:creationId xmlns:a16="http://schemas.microsoft.com/office/drawing/2014/main" id="{7777E255-02F9-E90D-4FD4-1876DDB1B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027" y="5617359"/>
            <a:ext cx="1853872" cy="1108597"/>
          </a:xfrm>
          <a:prstGeom prst="rect">
            <a:avLst/>
          </a:prstGeom>
        </p:spPr>
      </p:pic>
      <p:pic>
        <p:nvPicPr>
          <p:cNvPr id="16" name="Picture 15">
            <a:extLst>
              <a:ext uri="{FF2B5EF4-FFF2-40B4-BE49-F238E27FC236}">
                <a16:creationId xmlns:a16="http://schemas.microsoft.com/office/drawing/2014/main" id="{F55B42EB-2365-CFFB-D613-32684562B9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47" y="5814875"/>
            <a:ext cx="2097002" cy="713563"/>
          </a:xfrm>
          <a:prstGeom prst="rect">
            <a:avLst/>
          </a:prstGeom>
        </p:spPr>
      </p:pic>
    </p:spTree>
    <p:extLst>
      <p:ext uri="{BB962C8B-B14F-4D97-AF65-F5344CB8AC3E}">
        <p14:creationId xmlns:p14="http://schemas.microsoft.com/office/powerpoint/2010/main" val="423035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898F-CBAD-2A6E-27D5-5644C2B3C01B}"/>
              </a:ext>
            </a:extLst>
          </p:cNvPr>
          <p:cNvSpPr>
            <a:spLocks noGrp="1"/>
          </p:cNvSpPr>
          <p:nvPr>
            <p:ph type="title"/>
          </p:nvPr>
        </p:nvSpPr>
        <p:spPr/>
        <p:txBody>
          <a:bodyPr>
            <a:normAutofit/>
          </a:bodyPr>
          <a:lstStyle/>
          <a:p>
            <a:r>
              <a:rPr lang="en-US" sz="3200" dirty="0"/>
              <a:t>Programmatic History:</a:t>
            </a:r>
            <a:br>
              <a:rPr lang="en-US" sz="3200" dirty="0"/>
            </a:br>
            <a:r>
              <a:rPr lang="en-US" sz="2800" dirty="0"/>
              <a:t>Forensic Single Portal Authority</a:t>
            </a:r>
            <a:endParaRPr lang="en-US" sz="3200" dirty="0"/>
          </a:p>
        </p:txBody>
      </p:sp>
      <p:sp>
        <p:nvSpPr>
          <p:cNvPr id="3" name="TextBox 2">
            <a:extLst>
              <a:ext uri="{FF2B5EF4-FFF2-40B4-BE49-F238E27FC236}">
                <a16:creationId xmlns:a16="http://schemas.microsoft.com/office/drawing/2014/main" id="{C1BB1D82-47B2-4141-F11A-D3C2996A7771}"/>
              </a:ext>
            </a:extLst>
          </p:cNvPr>
          <p:cNvSpPr txBox="1"/>
          <p:nvPr/>
        </p:nvSpPr>
        <p:spPr>
          <a:xfrm>
            <a:off x="417807" y="1838227"/>
            <a:ext cx="11318564" cy="3847207"/>
          </a:xfrm>
          <a:prstGeom prst="rect">
            <a:avLst/>
          </a:prstGeom>
          <a:noFill/>
        </p:spPr>
        <p:txBody>
          <a:bodyPr wrap="square" rtlCol="0">
            <a:spAutoFit/>
          </a:bodyPr>
          <a:lstStyle/>
          <a:p>
            <a:r>
              <a:rPr lang="en-US" sz="2800" b="1" dirty="0"/>
              <a:t>2007</a:t>
            </a:r>
          </a:p>
          <a:p>
            <a:pPr marL="457200" indent="-457200">
              <a:buFont typeface="Arial" panose="020B0604020202020204" pitchFamily="34" charset="0"/>
              <a:buChar char="•"/>
            </a:pPr>
            <a:r>
              <a:rPr lang="en-US" sz="2400" dirty="0"/>
              <a:t>Program served as the Forensic single portal for all MHMRA (Harris Center) requests for services from the Harris County Criminal and District Courts. </a:t>
            </a:r>
          </a:p>
          <a:p>
            <a:pPr marL="457200" indent="-457200">
              <a:buFont typeface="Arial" panose="020B0604020202020204" pitchFamily="34" charset="0"/>
              <a:buChar char="•"/>
            </a:pPr>
            <a:r>
              <a:rPr lang="en-US" sz="2400" dirty="0"/>
              <a:t>Programmatic goals: </a:t>
            </a:r>
          </a:p>
          <a:p>
            <a:pPr marL="914400" lvl="1" indent="-457200">
              <a:buFont typeface="Arial" panose="020B0604020202020204" pitchFamily="34" charset="0"/>
              <a:buChar char="•"/>
            </a:pPr>
            <a:r>
              <a:rPr lang="en-US" sz="2400" dirty="0"/>
              <a:t>Improve communication</a:t>
            </a:r>
          </a:p>
          <a:p>
            <a:pPr marL="914400" lvl="1" indent="-457200">
              <a:buFont typeface="Arial" panose="020B0604020202020204" pitchFamily="34" charset="0"/>
              <a:buChar char="•"/>
            </a:pPr>
            <a:r>
              <a:rPr lang="en-US" sz="2400" dirty="0"/>
              <a:t>Coordination and linkage to local and/or state social service providers</a:t>
            </a:r>
          </a:p>
          <a:p>
            <a:pPr marL="457200" indent="-457200">
              <a:buFont typeface="Arial" panose="020B0604020202020204" pitchFamily="34" charset="0"/>
              <a:buChar char="•"/>
            </a:pPr>
            <a:r>
              <a:rPr lang="en-US" sz="2400" dirty="0"/>
              <a:t>Waitlist size</a:t>
            </a:r>
          </a:p>
          <a:p>
            <a:pPr marL="914400" lvl="1" indent="-457200">
              <a:buFont typeface="Arial" panose="020B0604020202020204" pitchFamily="34" charset="0"/>
              <a:buChar char="•"/>
            </a:pPr>
            <a:r>
              <a:rPr lang="en-US" sz="2400" dirty="0"/>
              <a:t>Approximately 17 to 20 clients</a:t>
            </a:r>
          </a:p>
          <a:p>
            <a:pPr marL="914400" lvl="1" indent="-457200">
              <a:buFont typeface="Arial" panose="020B0604020202020204" pitchFamily="34" charset="0"/>
              <a:buChar char="•"/>
            </a:pPr>
            <a:r>
              <a:rPr lang="en-US" sz="2400" dirty="0"/>
              <a:t>Wait time significantly lower (weeks) </a:t>
            </a:r>
          </a:p>
          <a:p>
            <a:pPr lvl="1"/>
            <a:r>
              <a:rPr lang="en-US" sz="2400" dirty="0"/>
              <a:t> </a:t>
            </a:r>
          </a:p>
        </p:txBody>
      </p:sp>
    </p:spTree>
    <p:extLst>
      <p:ext uri="{BB962C8B-B14F-4D97-AF65-F5344CB8AC3E}">
        <p14:creationId xmlns:p14="http://schemas.microsoft.com/office/powerpoint/2010/main" val="3286797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7CCD-3E53-283B-B2EB-AA122658598E}"/>
              </a:ext>
            </a:extLst>
          </p:cNvPr>
          <p:cNvSpPr>
            <a:spLocks noGrp="1"/>
          </p:cNvSpPr>
          <p:nvPr>
            <p:ph type="title"/>
          </p:nvPr>
        </p:nvSpPr>
        <p:spPr/>
        <p:txBody>
          <a:bodyPr>
            <a:normAutofit fontScale="90000"/>
          </a:bodyPr>
          <a:lstStyle/>
          <a:p>
            <a:r>
              <a:rPr lang="en-US" sz="4800" dirty="0"/>
              <a:t>Programmatic History:</a:t>
            </a:r>
            <a:br>
              <a:rPr lang="en-US" sz="4800" dirty="0"/>
            </a:br>
            <a:r>
              <a:rPr lang="en-US" dirty="0"/>
              <a:t>Forensic Single Portal Authority</a:t>
            </a:r>
          </a:p>
        </p:txBody>
      </p:sp>
      <p:sp>
        <p:nvSpPr>
          <p:cNvPr id="3" name="TextBox 2">
            <a:extLst>
              <a:ext uri="{FF2B5EF4-FFF2-40B4-BE49-F238E27FC236}">
                <a16:creationId xmlns:a16="http://schemas.microsoft.com/office/drawing/2014/main" id="{A9EBAF41-8A88-29BE-D14F-23DB9F0ED1BA}"/>
              </a:ext>
            </a:extLst>
          </p:cNvPr>
          <p:cNvSpPr txBox="1"/>
          <p:nvPr/>
        </p:nvSpPr>
        <p:spPr>
          <a:xfrm>
            <a:off x="417807" y="1949380"/>
            <a:ext cx="11298571" cy="4216539"/>
          </a:xfrm>
          <a:prstGeom prst="rect">
            <a:avLst/>
          </a:prstGeom>
          <a:noFill/>
        </p:spPr>
        <p:txBody>
          <a:bodyPr wrap="square" rtlCol="0">
            <a:spAutoFit/>
          </a:bodyPr>
          <a:lstStyle/>
          <a:p>
            <a:r>
              <a:rPr lang="en-US" sz="2800" b="1" dirty="0"/>
              <a:t>2024</a:t>
            </a:r>
          </a:p>
          <a:p>
            <a:pPr marL="342900" indent="-342900">
              <a:buFont typeface="Arial" panose="020B0604020202020204" pitchFamily="34" charset="0"/>
              <a:buChar char="•"/>
            </a:pPr>
            <a:r>
              <a:rPr lang="en-US" sz="2400" dirty="0"/>
              <a:t>As waitlist continued to grow, staffing and treatment approach remained them same.</a:t>
            </a:r>
          </a:p>
          <a:p>
            <a:pPr marL="800100" lvl="1" indent="-342900">
              <a:buFont typeface="Arial" panose="020B0604020202020204" pitchFamily="34" charset="0"/>
              <a:buChar char="•"/>
            </a:pPr>
            <a:r>
              <a:rPr lang="en-US" sz="2400" dirty="0"/>
              <a:t>Continued focus on Monitoring-based care, coordination and post restoration linkage of clients on the State Hospital waitlist.</a:t>
            </a:r>
          </a:p>
          <a:p>
            <a:pPr marL="342900" indent="-342900">
              <a:buFont typeface="Arial" panose="020B0604020202020204" pitchFamily="34" charset="0"/>
              <a:buChar char="•"/>
            </a:pPr>
            <a:r>
              <a:rPr lang="en-US" sz="2400" dirty="0"/>
              <a:t>Waitlist size</a:t>
            </a:r>
          </a:p>
          <a:p>
            <a:pPr marL="800100" lvl="1" indent="-342900">
              <a:buFont typeface="Arial" panose="020B0604020202020204" pitchFamily="34" charset="0"/>
              <a:buChar char="•"/>
            </a:pPr>
            <a:r>
              <a:rPr lang="en-US" sz="2400" dirty="0"/>
              <a:t>Average total clients on State Hospital Waitlist in 2024: </a:t>
            </a:r>
            <a:r>
              <a:rPr lang="en-US" sz="2400" b="1" dirty="0"/>
              <a:t>325</a:t>
            </a:r>
          </a:p>
          <a:p>
            <a:pPr marL="800100" lvl="1" indent="-342900">
              <a:buFont typeface="Arial" panose="020B0604020202020204" pitchFamily="34" charset="0"/>
              <a:buChar char="•"/>
            </a:pPr>
            <a:r>
              <a:rPr lang="en-US" sz="2400" dirty="0"/>
              <a:t>State Hospital waitlist peaked in the beginning of 2025 with </a:t>
            </a:r>
            <a:r>
              <a:rPr lang="en-US" sz="2400" b="1" dirty="0"/>
              <a:t>362</a:t>
            </a:r>
            <a:r>
              <a:rPr lang="en-US" sz="2400" dirty="0"/>
              <a:t> total clients. </a:t>
            </a:r>
          </a:p>
          <a:p>
            <a:pPr marL="342900" indent="-342900">
              <a:buFont typeface="Arial" panose="020B0604020202020204" pitchFamily="34" charset="0"/>
              <a:buChar char="•"/>
            </a:pPr>
            <a:r>
              <a:rPr lang="en-US" sz="2400" dirty="0"/>
              <a:t>Days spent incarcerated</a:t>
            </a:r>
          </a:p>
          <a:p>
            <a:pPr marL="800100" lvl="1" indent="-342900">
              <a:buFont typeface="Arial" panose="020B0604020202020204" pitchFamily="34" charset="0"/>
              <a:buChar char="•"/>
            </a:pPr>
            <a:r>
              <a:rPr lang="en-US" sz="2400" dirty="0"/>
              <a:t>Approximately 30 clients on the State Hospital waiting list with stays over </a:t>
            </a:r>
            <a:r>
              <a:rPr lang="en-US" sz="2400" b="1" dirty="0"/>
              <a:t>1000</a:t>
            </a:r>
            <a:r>
              <a:rPr lang="en-US" sz="2400" dirty="0"/>
              <a:t> days.</a:t>
            </a:r>
          </a:p>
          <a:p>
            <a:pPr marL="80010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708915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17DA7-5C3E-485E-75A4-8BE6D484AD43}"/>
              </a:ext>
            </a:extLst>
          </p:cNvPr>
          <p:cNvSpPr>
            <a:spLocks noGrp="1"/>
          </p:cNvSpPr>
          <p:nvPr>
            <p:ph type="title"/>
          </p:nvPr>
        </p:nvSpPr>
        <p:spPr/>
        <p:txBody>
          <a:bodyPr>
            <a:normAutofit/>
          </a:bodyPr>
          <a:lstStyle/>
          <a:p>
            <a:r>
              <a:rPr lang="en-US" sz="3200" dirty="0"/>
              <a:t>Case Study #1</a:t>
            </a:r>
          </a:p>
        </p:txBody>
      </p:sp>
      <p:sp>
        <p:nvSpPr>
          <p:cNvPr id="3" name="TextBox 2">
            <a:extLst>
              <a:ext uri="{FF2B5EF4-FFF2-40B4-BE49-F238E27FC236}">
                <a16:creationId xmlns:a16="http://schemas.microsoft.com/office/drawing/2014/main" id="{33C6F8AC-32A3-2B93-7181-D66E451DF516}"/>
              </a:ext>
            </a:extLst>
          </p:cNvPr>
          <p:cNvSpPr txBox="1"/>
          <p:nvPr/>
        </p:nvSpPr>
        <p:spPr>
          <a:xfrm>
            <a:off x="417807" y="2120202"/>
            <a:ext cx="11127749"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Charge: Capital Murder, Aggravated Robbery </a:t>
            </a:r>
          </a:p>
          <a:p>
            <a:pPr marL="285750" indent="-285750">
              <a:buFont typeface="Arial" panose="020B0604020202020204" pitchFamily="34" charset="0"/>
              <a:buChar char="•"/>
            </a:pPr>
            <a:r>
              <a:rPr lang="en-US" sz="2400" dirty="0"/>
              <a:t>Booking year: 2006</a:t>
            </a:r>
          </a:p>
          <a:p>
            <a:pPr marL="285750" indent="-285750">
              <a:buFont typeface="Arial" panose="020B0604020202020204" pitchFamily="34" charset="0"/>
              <a:buChar char="•"/>
            </a:pPr>
            <a:r>
              <a:rPr lang="en-US" sz="2400" dirty="0"/>
              <a:t>Incompetent: 2009</a:t>
            </a:r>
          </a:p>
          <a:p>
            <a:pPr marL="285750" indent="-285750">
              <a:buFont typeface="Arial" panose="020B0604020202020204" pitchFamily="34" charset="0"/>
              <a:buChar char="•"/>
            </a:pPr>
            <a:r>
              <a:rPr lang="en-US" sz="2400" dirty="0"/>
              <a:t>1</a:t>
            </a:r>
            <a:r>
              <a:rPr lang="en-US" sz="2400" baseline="30000" dirty="0"/>
              <a:t>st</a:t>
            </a:r>
            <a:r>
              <a:rPr lang="en-US" sz="2400" dirty="0"/>
              <a:t> restoration: 2010, Competent</a:t>
            </a:r>
          </a:p>
          <a:p>
            <a:pPr marL="285750" indent="-285750">
              <a:buFont typeface="Arial" panose="020B0604020202020204" pitchFamily="34" charset="0"/>
              <a:buChar char="•"/>
            </a:pPr>
            <a:r>
              <a:rPr lang="en-US" sz="2400" dirty="0"/>
              <a:t>2</a:t>
            </a:r>
            <a:r>
              <a:rPr lang="en-US" sz="2400" baseline="30000" dirty="0"/>
              <a:t>nd</a:t>
            </a:r>
            <a:r>
              <a:rPr lang="en-US" sz="2400" dirty="0"/>
              <a:t> restoration:2013, Competent</a:t>
            </a:r>
          </a:p>
          <a:p>
            <a:pPr marL="285750" indent="-285750">
              <a:buFont typeface="Arial" panose="020B0604020202020204" pitchFamily="34" charset="0"/>
              <a:buChar char="•"/>
            </a:pPr>
            <a:r>
              <a:rPr lang="en-US" sz="2400" dirty="0"/>
              <a:t>3</a:t>
            </a:r>
            <a:r>
              <a:rPr lang="en-US" sz="2400" baseline="30000" dirty="0"/>
              <a:t>rd</a:t>
            </a:r>
            <a:r>
              <a:rPr lang="en-US" sz="2400" dirty="0"/>
              <a:t> restoration: 2018, Competent</a:t>
            </a:r>
          </a:p>
          <a:p>
            <a:pPr marL="285750" indent="-285750">
              <a:buFont typeface="Arial" panose="020B0604020202020204" pitchFamily="34" charset="0"/>
              <a:buChar char="•"/>
            </a:pPr>
            <a:r>
              <a:rPr lang="en-US" sz="2400" dirty="0"/>
              <a:t>Restored to competency: 2024</a:t>
            </a:r>
          </a:p>
          <a:p>
            <a:pPr marL="285750" indent="-285750">
              <a:buFont typeface="Arial" panose="020B0604020202020204" pitchFamily="34" charset="0"/>
              <a:buChar char="•"/>
            </a:pPr>
            <a:r>
              <a:rPr lang="en-US" sz="2400" dirty="0"/>
              <a:t>Disposition: Capital Murder Case Dismissed, Plead to 20 years on Aggravated Robbery, 2024</a:t>
            </a:r>
          </a:p>
          <a:p>
            <a:pPr marL="285750" indent="-285750">
              <a:buFont typeface="Arial" panose="020B0604020202020204" pitchFamily="34" charset="0"/>
              <a:buChar char="•"/>
            </a:pPr>
            <a:r>
              <a:rPr lang="en-US" sz="2400" dirty="0"/>
              <a:t>Total Time Incarcerated: </a:t>
            </a:r>
            <a:r>
              <a:rPr lang="en-US" sz="2400" b="1" dirty="0"/>
              <a:t>17 years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956646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DA20D-029F-5847-6BCE-45BAB573D1F8}"/>
              </a:ext>
            </a:extLst>
          </p:cNvPr>
          <p:cNvSpPr>
            <a:spLocks noGrp="1"/>
          </p:cNvSpPr>
          <p:nvPr>
            <p:ph type="title"/>
          </p:nvPr>
        </p:nvSpPr>
        <p:spPr/>
        <p:txBody>
          <a:bodyPr>
            <a:normAutofit/>
          </a:bodyPr>
          <a:lstStyle/>
          <a:p>
            <a:r>
              <a:rPr lang="en-US" sz="3200" dirty="0"/>
              <a:t>Community Impacts</a:t>
            </a:r>
          </a:p>
        </p:txBody>
      </p:sp>
      <p:pic>
        <p:nvPicPr>
          <p:cNvPr id="4" name="Picture 3">
            <a:extLst>
              <a:ext uri="{FF2B5EF4-FFF2-40B4-BE49-F238E27FC236}">
                <a16:creationId xmlns:a16="http://schemas.microsoft.com/office/drawing/2014/main" id="{71D89CA9-B884-C683-A661-C33072B54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528" y="1604661"/>
            <a:ext cx="4950988" cy="1633446"/>
          </a:xfrm>
          <a:prstGeom prst="rect">
            <a:avLst/>
          </a:prstGeom>
        </p:spPr>
      </p:pic>
      <p:sp>
        <p:nvSpPr>
          <p:cNvPr id="5" name="TextBox 4">
            <a:extLst>
              <a:ext uri="{FF2B5EF4-FFF2-40B4-BE49-F238E27FC236}">
                <a16:creationId xmlns:a16="http://schemas.microsoft.com/office/drawing/2014/main" id="{E779CD9D-4886-26CB-AE25-BE146426AF12}"/>
              </a:ext>
            </a:extLst>
          </p:cNvPr>
          <p:cNvSpPr txBox="1"/>
          <p:nvPr/>
        </p:nvSpPr>
        <p:spPr>
          <a:xfrm>
            <a:off x="417807" y="3429000"/>
            <a:ext cx="11516527"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Wait times for the State Hospital are a major driver in the number of days an individual will spend incarcerated.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What costs can be avoided by lowering the number of days an individual spends incarcerated and who is paying for it?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How long is the process? Identify the amount of time from a client’s arrest to disposition of their case if competency is brought into question. </a:t>
            </a:r>
          </a:p>
        </p:txBody>
      </p:sp>
    </p:spTree>
    <p:extLst>
      <p:ext uri="{BB962C8B-B14F-4D97-AF65-F5344CB8AC3E}">
        <p14:creationId xmlns:p14="http://schemas.microsoft.com/office/powerpoint/2010/main" val="1893318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42C3F-F02F-1900-EA8B-2740EA7BB08F}"/>
              </a:ext>
            </a:extLst>
          </p:cNvPr>
          <p:cNvSpPr>
            <a:spLocks noGrp="1"/>
          </p:cNvSpPr>
          <p:nvPr>
            <p:ph type="title"/>
          </p:nvPr>
        </p:nvSpPr>
        <p:spPr/>
        <p:txBody>
          <a:bodyPr>
            <a:normAutofit fontScale="90000"/>
          </a:bodyPr>
          <a:lstStyle/>
          <a:p>
            <a:br>
              <a:rPr lang="en-US" sz="3200" dirty="0"/>
            </a:br>
            <a:r>
              <a:rPr lang="en-US" sz="3200" dirty="0"/>
              <a:t>Mitigating Impacts</a:t>
            </a:r>
            <a:br>
              <a:rPr lang="en-US" sz="3200" dirty="0"/>
            </a:br>
            <a:endParaRPr lang="en-US" sz="3200" dirty="0"/>
          </a:p>
        </p:txBody>
      </p:sp>
      <p:sp>
        <p:nvSpPr>
          <p:cNvPr id="3" name="TextBox 2">
            <a:extLst>
              <a:ext uri="{FF2B5EF4-FFF2-40B4-BE49-F238E27FC236}">
                <a16:creationId xmlns:a16="http://schemas.microsoft.com/office/drawing/2014/main" id="{418BA235-4CE4-E2EE-8521-FCC54BFA1123}"/>
              </a:ext>
            </a:extLst>
          </p:cNvPr>
          <p:cNvSpPr txBox="1"/>
          <p:nvPr/>
        </p:nvSpPr>
        <p:spPr>
          <a:xfrm>
            <a:off x="417806" y="1785536"/>
            <a:ext cx="7623257" cy="523220"/>
          </a:xfrm>
          <a:prstGeom prst="rect">
            <a:avLst/>
          </a:prstGeom>
          <a:noFill/>
        </p:spPr>
        <p:txBody>
          <a:bodyPr wrap="square" rtlCol="0">
            <a:spAutoFit/>
          </a:bodyPr>
          <a:lstStyle/>
          <a:p>
            <a:r>
              <a:rPr lang="en-US" sz="2800" dirty="0"/>
              <a:t>What are we doing to address the barriers?</a:t>
            </a:r>
          </a:p>
        </p:txBody>
      </p:sp>
      <p:sp>
        <p:nvSpPr>
          <p:cNvPr id="4" name="TextBox 3">
            <a:extLst>
              <a:ext uri="{FF2B5EF4-FFF2-40B4-BE49-F238E27FC236}">
                <a16:creationId xmlns:a16="http://schemas.microsoft.com/office/drawing/2014/main" id="{6366C429-F132-97E9-DCF9-AADD68A7451A}"/>
              </a:ext>
            </a:extLst>
          </p:cNvPr>
          <p:cNvSpPr txBox="1"/>
          <p:nvPr/>
        </p:nvSpPr>
        <p:spPr>
          <a:xfrm>
            <a:off x="499621" y="2582944"/>
            <a:ext cx="10953946" cy="3693319"/>
          </a:xfrm>
          <a:prstGeom prst="rect">
            <a:avLst/>
          </a:prstGeom>
          <a:noFill/>
        </p:spPr>
        <p:txBody>
          <a:bodyPr wrap="square" rtlCol="0">
            <a:spAutoFit/>
          </a:bodyPr>
          <a:lstStyle/>
          <a:p>
            <a:pPr marL="285750" indent="-285750">
              <a:buFont typeface="Arial" panose="020B0604020202020204" pitchFamily="34" charset="0"/>
              <a:buChar char="•"/>
            </a:pPr>
            <a:r>
              <a:rPr lang="en-US" sz="2400" dirty="0"/>
              <a:t>Transitioning from a </a:t>
            </a:r>
            <a:r>
              <a:rPr lang="en-US" sz="2400" b="1" dirty="0"/>
              <a:t>Monitoring-based</a:t>
            </a:r>
            <a:r>
              <a:rPr lang="en-US" sz="2400" dirty="0"/>
              <a:t> approach to a </a:t>
            </a:r>
            <a:r>
              <a:rPr lang="en-US" sz="2400" b="1" dirty="0"/>
              <a:t>Treatment-based</a:t>
            </a:r>
            <a:r>
              <a:rPr lang="en-US" sz="2400" dirty="0"/>
              <a:t> approach</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Increased court communication and docket management</a:t>
            </a:r>
          </a:p>
          <a:p>
            <a:pPr marL="742950" lvl="1" indent="-285750">
              <a:buFont typeface="Arial" panose="020B0604020202020204" pitchFamily="34" charset="0"/>
              <a:buChar char="•"/>
            </a:pPr>
            <a:r>
              <a:rPr lang="en-US" sz="2400" dirty="0"/>
              <a:t>Increased patient contacts</a:t>
            </a:r>
          </a:p>
          <a:p>
            <a:pPr marL="742950" lvl="1" indent="-285750">
              <a:buFont typeface="Arial" panose="020B0604020202020204" pitchFamily="34" charset="0"/>
              <a:buChar char="•"/>
            </a:pPr>
            <a:r>
              <a:rPr lang="en-US" sz="2400" dirty="0"/>
              <a:t>Group programming</a:t>
            </a:r>
          </a:p>
          <a:p>
            <a:pPr marL="742950" lvl="1" indent="-285750">
              <a:buFont typeface="Arial" panose="020B0604020202020204" pitchFamily="34" charset="0"/>
              <a:buChar char="•"/>
            </a:pPr>
            <a:r>
              <a:rPr lang="en-US" sz="2400" dirty="0"/>
              <a:t>Individual assessment</a:t>
            </a:r>
          </a:p>
          <a:p>
            <a:pPr marL="742950" lvl="1" indent="-285750">
              <a:buFont typeface="Arial" panose="020B0604020202020204" pitchFamily="34" charset="0"/>
              <a:buChar char="•"/>
            </a:pPr>
            <a:r>
              <a:rPr lang="en-US" sz="2400" dirty="0"/>
              <a:t>Dedicated psychiatric care</a:t>
            </a:r>
          </a:p>
          <a:p>
            <a:pPr marL="742950" lvl="1" indent="-285750">
              <a:buFont typeface="Arial" panose="020B0604020202020204" pitchFamily="34" charset="0"/>
              <a:buChar char="•"/>
            </a:pPr>
            <a:r>
              <a:rPr lang="en-US" sz="2400" dirty="0"/>
              <a:t>Multidisciplinary treatment team staffing</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87828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52368-EB26-8EE9-1219-1B5DFED96B1C}"/>
              </a:ext>
            </a:extLst>
          </p:cNvPr>
          <p:cNvSpPr>
            <a:spLocks noGrp="1"/>
          </p:cNvSpPr>
          <p:nvPr>
            <p:ph type="title"/>
          </p:nvPr>
        </p:nvSpPr>
        <p:spPr/>
        <p:txBody>
          <a:bodyPr/>
          <a:lstStyle/>
          <a:p>
            <a:r>
              <a:rPr lang="en-US" dirty="0"/>
              <a:t>Forensic Single Portal Authority Unit Expansion</a:t>
            </a:r>
          </a:p>
        </p:txBody>
      </p:sp>
      <p:sp>
        <p:nvSpPr>
          <p:cNvPr id="3" name="Text Placeholder 2">
            <a:extLst>
              <a:ext uri="{FF2B5EF4-FFF2-40B4-BE49-F238E27FC236}">
                <a16:creationId xmlns:a16="http://schemas.microsoft.com/office/drawing/2014/main" id="{875BCBD4-4FFA-5F9B-8B64-9371394C93D2}"/>
              </a:ext>
            </a:extLst>
          </p:cNvPr>
          <p:cNvSpPr>
            <a:spLocks noGrp="1"/>
          </p:cNvSpPr>
          <p:nvPr>
            <p:ph type="body" idx="1"/>
          </p:nvPr>
        </p:nvSpPr>
        <p:spPr/>
        <p:txBody>
          <a:bodyPr/>
          <a:lstStyle/>
          <a:p>
            <a:r>
              <a:rPr lang="en-US" dirty="0"/>
              <a:t>Where efficiency meets empathy</a:t>
            </a:r>
          </a:p>
        </p:txBody>
      </p:sp>
    </p:spTree>
    <p:extLst>
      <p:ext uri="{BB962C8B-B14F-4D97-AF65-F5344CB8AC3E}">
        <p14:creationId xmlns:p14="http://schemas.microsoft.com/office/powerpoint/2010/main" val="1245147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6D7C-CC66-B894-1207-F01DDB0A49B5}"/>
              </a:ext>
            </a:extLst>
          </p:cNvPr>
          <p:cNvSpPr>
            <a:spLocks noGrp="1"/>
          </p:cNvSpPr>
          <p:nvPr>
            <p:ph type="title"/>
          </p:nvPr>
        </p:nvSpPr>
        <p:spPr/>
        <p:txBody>
          <a:bodyPr>
            <a:normAutofit/>
          </a:bodyPr>
          <a:lstStyle/>
          <a:p>
            <a:r>
              <a:rPr lang="en-US" sz="3200" dirty="0"/>
              <a:t>Unit Expansion</a:t>
            </a:r>
          </a:p>
        </p:txBody>
      </p:sp>
      <p:graphicFrame>
        <p:nvGraphicFramePr>
          <p:cNvPr id="3" name="Content Placeholder 2">
            <a:extLst>
              <a:ext uri="{FF2B5EF4-FFF2-40B4-BE49-F238E27FC236}">
                <a16:creationId xmlns:a16="http://schemas.microsoft.com/office/drawing/2014/main" id="{05E3A263-B448-C295-4A17-3FF177A54B2F}"/>
              </a:ext>
            </a:extLst>
          </p:cNvPr>
          <p:cNvGraphicFramePr>
            <a:graphicFrameLocks/>
          </p:cNvGraphicFramePr>
          <p:nvPr/>
        </p:nvGraphicFramePr>
        <p:xfrm>
          <a:off x="546427" y="2542636"/>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DA13903-8B27-58C3-EA08-9DAD7D0E1118}"/>
              </a:ext>
            </a:extLst>
          </p:cNvPr>
          <p:cNvSpPr txBox="1"/>
          <p:nvPr/>
        </p:nvSpPr>
        <p:spPr>
          <a:xfrm>
            <a:off x="512466" y="1868993"/>
            <a:ext cx="10842171" cy="1200329"/>
          </a:xfrm>
          <a:prstGeom prst="rect">
            <a:avLst/>
          </a:prstGeom>
          <a:noFill/>
        </p:spPr>
        <p:txBody>
          <a:bodyPr wrap="square" rtlCol="0">
            <a:spAutoFit/>
          </a:bodyPr>
          <a:lstStyle/>
          <a:p>
            <a:r>
              <a:rPr lang="en-US" sz="2400" dirty="0"/>
              <a:t>In Fiscal Year 2025 FSPA received additional funding from Harris County </a:t>
            </a:r>
            <a:r>
              <a:rPr lang="en-US" sz="2400" dirty="0" err="1"/>
              <a:t>Commisioners</a:t>
            </a:r>
            <a:r>
              <a:rPr lang="en-US" sz="2400" dirty="0"/>
              <a:t> for program expansion to include the addition of a dedicated Psychiatrist, Registered Nurse, Court Liaison, Licensed Clinical Assessor and Director of Court Services. </a:t>
            </a:r>
          </a:p>
        </p:txBody>
      </p:sp>
    </p:spTree>
    <p:extLst>
      <p:ext uri="{BB962C8B-B14F-4D97-AF65-F5344CB8AC3E}">
        <p14:creationId xmlns:p14="http://schemas.microsoft.com/office/powerpoint/2010/main" val="490425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EF37-0229-758B-26D4-E46F6D12B7B4}"/>
              </a:ext>
            </a:extLst>
          </p:cNvPr>
          <p:cNvSpPr>
            <a:spLocks noGrp="1"/>
          </p:cNvSpPr>
          <p:nvPr>
            <p:ph type="title"/>
          </p:nvPr>
        </p:nvSpPr>
        <p:spPr/>
        <p:txBody>
          <a:bodyPr>
            <a:normAutofit/>
          </a:bodyPr>
          <a:lstStyle/>
          <a:p>
            <a:r>
              <a:rPr lang="en-US" sz="3200" dirty="0"/>
              <a:t>Community Partners</a:t>
            </a:r>
          </a:p>
        </p:txBody>
      </p:sp>
      <p:sp>
        <p:nvSpPr>
          <p:cNvPr id="3" name="TextBox 2">
            <a:extLst>
              <a:ext uri="{FF2B5EF4-FFF2-40B4-BE49-F238E27FC236}">
                <a16:creationId xmlns:a16="http://schemas.microsoft.com/office/drawing/2014/main" id="{5B42BA46-A5E9-64A0-C82E-92C7F434140A}"/>
              </a:ext>
            </a:extLst>
          </p:cNvPr>
          <p:cNvSpPr txBox="1"/>
          <p:nvPr/>
        </p:nvSpPr>
        <p:spPr>
          <a:xfrm>
            <a:off x="301658" y="1781666"/>
            <a:ext cx="11623249" cy="4647414"/>
          </a:xfrm>
          <a:prstGeom prst="rect">
            <a:avLst/>
          </a:prstGeom>
          <a:noFill/>
        </p:spPr>
        <p:txBody>
          <a:bodyPr wrap="square" rtlCol="0">
            <a:spAutoFit/>
          </a:bodyPr>
          <a:lstStyle/>
          <a:p>
            <a:endParaRPr lang="en-US" dirty="0"/>
          </a:p>
        </p:txBody>
      </p:sp>
      <p:graphicFrame>
        <p:nvGraphicFramePr>
          <p:cNvPr id="4" name="Content Placeholder 2">
            <a:extLst>
              <a:ext uri="{FF2B5EF4-FFF2-40B4-BE49-F238E27FC236}">
                <a16:creationId xmlns:a16="http://schemas.microsoft.com/office/drawing/2014/main" id="{38702772-1BD2-3A0F-1638-635314560D87}"/>
              </a:ext>
            </a:extLst>
          </p:cNvPr>
          <p:cNvGraphicFramePr>
            <a:graphicFrameLocks/>
          </p:cNvGraphicFramePr>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847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C6C4-311D-D253-249E-B84724EC56B0}"/>
              </a:ext>
            </a:extLst>
          </p:cNvPr>
          <p:cNvSpPr>
            <a:spLocks noGrp="1"/>
          </p:cNvSpPr>
          <p:nvPr>
            <p:ph type="title"/>
          </p:nvPr>
        </p:nvSpPr>
        <p:spPr/>
        <p:txBody>
          <a:bodyPr>
            <a:normAutofit/>
          </a:bodyPr>
          <a:lstStyle/>
          <a:p>
            <a:r>
              <a:rPr lang="en-US" sz="3200" dirty="0"/>
              <a:t>Core Clinical &amp; Operational Components</a:t>
            </a:r>
          </a:p>
        </p:txBody>
      </p:sp>
      <p:graphicFrame>
        <p:nvGraphicFramePr>
          <p:cNvPr id="3" name="Content Placeholder 2">
            <a:extLst>
              <a:ext uri="{FF2B5EF4-FFF2-40B4-BE49-F238E27FC236}">
                <a16:creationId xmlns:a16="http://schemas.microsoft.com/office/drawing/2014/main" id="{DAEE1812-7DB3-B22E-339F-5D79B860C23C}"/>
              </a:ext>
            </a:extLst>
          </p:cNvPr>
          <p:cNvGraphicFramePr>
            <a:graphicFrameLocks/>
          </p:cNvGraphicFramePr>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1380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EA57-2883-242A-627B-8CAC9A83FC18}"/>
              </a:ext>
            </a:extLst>
          </p:cNvPr>
          <p:cNvSpPr>
            <a:spLocks noGrp="1"/>
          </p:cNvSpPr>
          <p:nvPr>
            <p:ph type="title"/>
          </p:nvPr>
        </p:nvSpPr>
        <p:spPr/>
        <p:txBody>
          <a:bodyPr>
            <a:normAutofit/>
          </a:bodyPr>
          <a:lstStyle/>
          <a:p>
            <a:r>
              <a:rPr lang="en-US" sz="3200" dirty="0"/>
              <a:t>Front End:</a:t>
            </a:r>
            <a:br>
              <a:rPr lang="en-US" sz="3200" dirty="0"/>
            </a:br>
            <a:r>
              <a:rPr lang="en-US" sz="2800" dirty="0"/>
              <a:t>State Hospital Waitlist</a:t>
            </a:r>
            <a:endParaRPr lang="en-US" sz="3200" dirty="0"/>
          </a:p>
        </p:txBody>
      </p:sp>
      <p:graphicFrame>
        <p:nvGraphicFramePr>
          <p:cNvPr id="3" name="Content Placeholder 2">
            <a:extLst>
              <a:ext uri="{FF2B5EF4-FFF2-40B4-BE49-F238E27FC236}">
                <a16:creationId xmlns:a16="http://schemas.microsoft.com/office/drawing/2014/main" id="{C1A36928-CEDE-A172-F140-5A20B05A29CB}"/>
              </a:ext>
            </a:extLst>
          </p:cNvPr>
          <p:cNvGraphicFramePr>
            <a:graphicFrameLocks/>
          </p:cNvGraphicFramePr>
          <p:nvPr/>
        </p:nvGraphicFramePr>
        <p:xfrm>
          <a:off x="838200" y="3827282"/>
          <a:ext cx="10515600" cy="2281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91702E6-9AD6-6EA7-F289-B508853F24B1}"/>
              </a:ext>
            </a:extLst>
          </p:cNvPr>
          <p:cNvSpPr txBox="1"/>
          <p:nvPr/>
        </p:nvSpPr>
        <p:spPr>
          <a:xfrm>
            <a:off x="659876" y="1838227"/>
            <a:ext cx="10595728"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Efficient collaboration and communication with community partners allows for rapid initiation of treatment once an individual is found Incompetent to Stand trial.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Treatment team’s goal is to stabilize, individualize and optimize treatment to allow for potential spontaneous restoration.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98693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p:txBody>
          <a:bodyPr/>
          <a:lstStyle/>
          <a:p>
            <a:r>
              <a:rPr lang="en-US" dirty="0"/>
              <a:t>Disclosure to Learners</a:t>
            </a:r>
          </a:p>
        </p:txBody>
      </p:sp>
      <p:sp>
        <p:nvSpPr>
          <p:cNvPr id="3" name="Text Placeholder 2">
            <a:extLst>
              <a:ext uri="{FF2B5EF4-FFF2-40B4-BE49-F238E27FC236}">
                <a16:creationId xmlns:a16="http://schemas.microsoft.com/office/drawing/2014/main" id="{75E2845A-EF74-496A-BB22-37F68516BA94}"/>
              </a:ext>
            </a:extLst>
          </p:cNvPr>
          <p:cNvSpPr>
            <a:spLocks noGrp="1"/>
          </p:cNvSpPr>
          <p:nvPr>
            <p:ph type="body" idx="1"/>
          </p:nvPr>
        </p:nvSpPr>
        <p:spPr>
          <a:xfrm>
            <a:off x="838200" y="3887608"/>
            <a:ext cx="10515600" cy="2038063"/>
          </a:xfrm>
        </p:spPr>
        <p:txBody>
          <a:bodyPr>
            <a:normAutofit/>
          </a:bodyPr>
          <a:lstStyle/>
          <a:p>
            <a:pPr>
              <a:lnSpc>
                <a:spcPct val="80000"/>
              </a:lnSpc>
              <a:spcBef>
                <a:spcPts val="600"/>
              </a:spcBef>
            </a:pPr>
            <a:r>
              <a:rPr lang="en-US" sz="2800" dirty="0"/>
              <a:t>2026 Texas Council Conference</a:t>
            </a:r>
          </a:p>
          <a:p>
            <a:pPr>
              <a:lnSpc>
                <a:spcPct val="80000"/>
              </a:lnSpc>
              <a:spcBef>
                <a:spcPts val="600"/>
              </a:spcBef>
            </a:pPr>
            <a:endParaRPr lang="en-US" sz="2800" dirty="0"/>
          </a:p>
          <a:p>
            <a:pPr>
              <a:lnSpc>
                <a:spcPct val="80000"/>
              </a:lnSpc>
              <a:spcBef>
                <a:spcPts val="600"/>
              </a:spcBef>
            </a:pPr>
            <a:r>
              <a:rPr lang="en-US" sz="2800" dirty="0"/>
              <a:t>June 10-12, 2026</a:t>
            </a:r>
          </a:p>
        </p:txBody>
      </p:sp>
    </p:spTree>
    <p:extLst>
      <p:ext uri="{BB962C8B-B14F-4D97-AF65-F5344CB8AC3E}">
        <p14:creationId xmlns:p14="http://schemas.microsoft.com/office/powerpoint/2010/main" val="442850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A3DE1-5E34-4FA4-D6FD-884CBBA0E0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46B0C-C1AA-7B8E-BD38-8CB9064B65FC}"/>
              </a:ext>
            </a:extLst>
          </p:cNvPr>
          <p:cNvSpPr>
            <a:spLocks noGrp="1"/>
          </p:cNvSpPr>
          <p:nvPr>
            <p:ph type="title"/>
          </p:nvPr>
        </p:nvSpPr>
        <p:spPr/>
        <p:txBody>
          <a:bodyPr>
            <a:normAutofit/>
          </a:bodyPr>
          <a:lstStyle/>
          <a:p>
            <a:r>
              <a:rPr lang="en-US" sz="3200" dirty="0"/>
              <a:t>Back End:</a:t>
            </a:r>
            <a:br>
              <a:rPr lang="en-US" sz="3200" dirty="0"/>
            </a:br>
            <a:r>
              <a:rPr lang="en-US" sz="2800" dirty="0"/>
              <a:t>State Hospital Returnee</a:t>
            </a:r>
            <a:endParaRPr lang="en-US" sz="3200" dirty="0"/>
          </a:p>
        </p:txBody>
      </p:sp>
      <p:graphicFrame>
        <p:nvGraphicFramePr>
          <p:cNvPr id="3" name="Content Placeholder 2">
            <a:extLst>
              <a:ext uri="{FF2B5EF4-FFF2-40B4-BE49-F238E27FC236}">
                <a16:creationId xmlns:a16="http://schemas.microsoft.com/office/drawing/2014/main" id="{C94170F6-37C6-B5B6-AD37-F09F2068ED7A}"/>
              </a:ext>
            </a:extLst>
          </p:cNvPr>
          <p:cNvGraphicFramePr>
            <a:graphicFrameLocks/>
          </p:cNvGraphicFramePr>
          <p:nvPr/>
        </p:nvGraphicFramePr>
        <p:xfrm>
          <a:off x="838200" y="3827282"/>
          <a:ext cx="10515600" cy="2281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EE9DB01-22D8-13C5-5177-AA7E2936234A}"/>
              </a:ext>
            </a:extLst>
          </p:cNvPr>
          <p:cNvSpPr txBox="1"/>
          <p:nvPr/>
        </p:nvSpPr>
        <p:spPr>
          <a:xfrm>
            <a:off x="659876" y="1838227"/>
            <a:ext cx="10595728"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Continued collaboration and communication with community partners allows for continued care and efficient returns to court.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Treatment team’s goal is to maintain gains made at the State Hospital, facilitate their return to the jail and courts, and provide continuity of care upon release.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2773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CE11-96A2-0C0D-5B68-0A35A165D3D6}"/>
              </a:ext>
            </a:extLst>
          </p:cNvPr>
          <p:cNvSpPr>
            <a:spLocks noGrp="1"/>
          </p:cNvSpPr>
          <p:nvPr>
            <p:ph type="title"/>
          </p:nvPr>
        </p:nvSpPr>
        <p:spPr/>
        <p:txBody>
          <a:bodyPr>
            <a:normAutofit/>
          </a:bodyPr>
          <a:lstStyle/>
          <a:p>
            <a:r>
              <a:rPr lang="en-US" sz="3200" dirty="0"/>
              <a:t>Outcomes</a:t>
            </a:r>
          </a:p>
        </p:txBody>
      </p:sp>
      <p:sp>
        <p:nvSpPr>
          <p:cNvPr id="3" name="TextBox 2">
            <a:extLst>
              <a:ext uri="{FF2B5EF4-FFF2-40B4-BE49-F238E27FC236}">
                <a16:creationId xmlns:a16="http://schemas.microsoft.com/office/drawing/2014/main" id="{F85510E8-E107-53BF-D4B0-F78FFC50F263}"/>
              </a:ext>
            </a:extLst>
          </p:cNvPr>
          <p:cNvSpPr txBox="1"/>
          <p:nvPr/>
        </p:nvSpPr>
        <p:spPr>
          <a:xfrm>
            <a:off x="417807" y="1851944"/>
            <a:ext cx="4917764" cy="523220"/>
          </a:xfrm>
          <a:prstGeom prst="rect">
            <a:avLst/>
          </a:prstGeom>
          <a:noFill/>
        </p:spPr>
        <p:txBody>
          <a:bodyPr wrap="square" rtlCol="0">
            <a:spAutoFit/>
          </a:bodyPr>
          <a:lstStyle/>
          <a:p>
            <a:r>
              <a:rPr lang="en-US" sz="2800" b="1" dirty="0"/>
              <a:t>Improvements in:</a:t>
            </a:r>
          </a:p>
        </p:txBody>
      </p:sp>
      <p:graphicFrame>
        <p:nvGraphicFramePr>
          <p:cNvPr id="7" name="Content Placeholder 2">
            <a:extLst>
              <a:ext uri="{FF2B5EF4-FFF2-40B4-BE49-F238E27FC236}">
                <a16:creationId xmlns:a16="http://schemas.microsoft.com/office/drawing/2014/main" id="{28D8FE20-2588-2CB7-8727-0AECD03F9B23}"/>
              </a:ext>
            </a:extLst>
          </p:cNvPr>
          <p:cNvGraphicFramePr>
            <a:graphicFrameLocks/>
          </p:cNvGraphicFramePr>
          <p:nvPr/>
        </p:nvGraphicFramePr>
        <p:xfrm>
          <a:off x="417807" y="2292663"/>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7377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03AF5-EA6D-83AC-7BD1-871D856FE248}"/>
              </a:ext>
            </a:extLst>
          </p:cNvPr>
          <p:cNvSpPr>
            <a:spLocks noGrp="1"/>
          </p:cNvSpPr>
          <p:nvPr>
            <p:ph type="title"/>
          </p:nvPr>
        </p:nvSpPr>
        <p:spPr/>
        <p:txBody>
          <a:bodyPr>
            <a:normAutofit/>
          </a:bodyPr>
          <a:lstStyle/>
          <a:p>
            <a:r>
              <a:rPr lang="en-US" sz="3200" dirty="0"/>
              <a:t>Case Study #2</a:t>
            </a:r>
          </a:p>
        </p:txBody>
      </p:sp>
      <p:sp>
        <p:nvSpPr>
          <p:cNvPr id="5" name="TextBox 4">
            <a:extLst>
              <a:ext uri="{FF2B5EF4-FFF2-40B4-BE49-F238E27FC236}">
                <a16:creationId xmlns:a16="http://schemas.microsoft.com/office/drawing/2014/main" id="{F782243F-27CB-A1B7-8E80-C74D60593654}"/>
              </a:ext>
            </a:extLst>
          </p:cNvPr>
          <p:cNvSpPr txBox="1"/>
          <p:nvPr/>
        </p:nvSpPr>
        <p:spPr>
          <a:xfrm>
            <a:off x="417807" y="1879042"/>
            <a:ext cx="11208136"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a:t>Charge: Failure to Stop and Render Aid in Accident Involving Injury</a:t>
            </a:r>
          </a:p>
          <a:p>
            <a:pPr marL="285750" indent="-285750">
              <a:buFont typeface="Arial" panose="020B0604020202020204" pitchFamily="34" charset="0"/>
              <a:buChar char="•"/>
            </a:pPr>
            <a:r>
              <a:rPr lang="en-US" sz="2400" dirty="0"/>
              <a:t>Booking year: 2024</a:t>
            </a:r>
          </a:p>
          <a:p>
            <a:pPr marL="285750" indent="-285750">
              <a:buFont typeface="Arial" panose="020B0604020202020204" pitchFamily="34" charset="0"/>
              <a:buChar char="•"/>
            </a:pPr>
            <a:r>
              <a:rPr lang="en-US" sz="2400" dirty="0"/>
              <a:t>Incompetent: June 2024</a:t>
            </a:r>
          </a:p>
          <a:p>
            <a:pPr marL="285750" indent="-285750">
              <a:buFont typeface="Arial" panose="020B0604020202020204" pitchFamily="34" charset="0"/>
              <a:buChar char="•"/>
            </a:pPr>
            <a:r>
              <a:rPr lang="en-US" sz="2400" dirty="0"/>
              <a:t>1</a:t>
            </a:r>
            <a:r>
              <a:rPr lang="en-US" sz="2400" baseline="30000" dirty="0"/>
              <a:t>st</a:t>
            </a:r>
            <a:r>
              <a:rPr lang="en-US" sz="2400" dirty="0"/>
              <a:t> Admission: August 2024</a:t>
            </a:r>
          </a:p>
          <a:p>
            <a:pPr marL="285750" indent="-285750">
              <a:buFont typeface="Arial" panose="020B0604020202020204" pitchFamily="34" charset="0"/>
              <a:buChar char="•"/>
            </a:pPr>
            <a:r>
              <a:rPr lang="en-US" sz="2400" dirty="0"/>
              <a:t>Medical complication: Postponed admission due to medical complications.</a:t>
            </a:r>
          </a:p>
          <a:p>
            <a:pPr marL="285750" indent="-285750">
              <a:buFont typeface="Arial" panose="020B0604020202020204" pitchFamily="34" charset="0"/>
              <a:buChar char="•"/>
            </a:pPr>
            <a:r>
              <a:rPr lang="en-US" sz="2400" dirty="0"/>
              <a:t>Non-compliant with medical treatment, 2025.</a:t>
            </a:r>
          </a:p>
          <a:p>
            <a:pPr marL="285750" indent="-285750">
              <a:buFont typeface="Arial" panose="020B0604020202020204" pitchFamily="34" charset="0"/>
              <a:buChar char="•"/>
            </a:pPr>
            <a:r>
              <a:rPr lang="en-US" sz="2400" dirty="0"/>
              <a:t>Collaboration with community partners: Court ordered medication, 2025.</a:t>
            </a:r>
          </a:p>
          <a:p>
            <a:pPr marL="285750" indent="-285750">
              <a:buFont typeface="Arial" panose="020B0604020202020204" pitchFamily="34" charset="0"/>
              <a:buChar char="•"/>
            </a:pPr>
            <a:r>
              <a:rPr lang="en-US" sz="2400" dirty="0"/>
              <a:t>Outcome: Completed medical treatment, admitted for competency restoration, 2026.</a:t>
            </a:r>
          </a:p>
          <a:p>
            <a:endParaRPr lang="en-US" dirty="0"/>
          </a:p>
        </p:txBody>
      </p:sp>
    </p:spTree>
    <p:extLst>
      <p:ext uri="{BB962C8B-B14F-4D97-AF65-F5344CB8AC3E}">
        <p14:creationId xmlns:p14="http://schemas.microsoft.com/office/powerpoint/2010/main" val="1984992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FD61-D9AA-A8B0-390C-B1C940B798E9}"/>
              </a:ext>
            </a:extLst>
          </p:cNvPr>
          <p:cNvSpPr>
            <a:spLocks noGrp="1"/>
          </p:cNvSpPr>
          <p:nvPr>
            <p:ph type="title"/>
          </p:nvPr>
        </p:nvSpPr>
        <p:spPr/>
        <p:txBody>
          <a:bodyPr>
            <a:normAutofit/>
          </a:bodyPr>
          <a:lstStyle/>
          <a:p>
            <a:r>
              <a:rPr lang="en-US" sz="3200" dirty="0"/>
              <a:t>Case Study #3</a:t>
            </a:r>
          </a:p>
        </p:txBody>
      </p:sp>
      <p:sp>
        <p:nvSpPr>
          <p:cNvPr id="3" name="TextBox 2">
            <a:extLst>
              <a:ext uri="{FF2B5EF4-FFF2-40B4-BE49-F238E27FC236}">
                <a16:creationId xmlns:a16="http://schemas.microsoft.com/office/drawing/2014/main" id="{46B104D9-3541-C991-F5A3-C18953C671A2}"/>
              </a:ext>
            </a:extLst>
          </p:cNvPr>
          <p:cNvSpPr txBox="1"/>
          <p:nvPr/>
        </p:nvSpPr>
        <p:spPr>
          <a:xfrm>
            <a:off x="341644" y="1818752"/>
            <a:ext cx="10992897" cy="3970318"/>
          </a:xfrm>
          <a:prstGeom prst="rect">
            <a:avLst/>
          </a:prstGeom>
          <a:noFill/>
        </p:spPr>
        <p:txBody>
          <a:bodyPr wrap="square" rtlCol="0">
            <a:spAutoFit/>
          </a:bodyPr>
          <a:lstStyle/>
          <a:p>
            <a:pPr marL="285750" indent="-285750">
              <a:buFont typeface="Arial" panose="020B0604020202020204" pitchFamily="34" charset="0"/>
              <a:buChar char="•"/>
            </a:pPr>
            <a:r>
              <a:rPr lang="en-US" sz="2400" dirty="0"/>
              <a:t>Charge: Felon in Possession of a Weapon</a:t>
            </a:r>
          </a:p>
          <a:p>
            <a:pPr marL="285750" indent="-285750">
              <a:buFont typeface="Arial" panose="020B0604020202020204" pitchFamily="34" charset="0"/>
              <a:buChar char="•"/>
            </a:pPr>
            <a:r>
              <a:rPr lang="en-US" sz="2400" dirty="0"/>
              <a:t>Booking year: 2023</a:t>
            </a:r>
          </a:p>
          <a:p>
            <a:pPr marL="285750" indent="-285750">
              <a:buFont typeface="Arial" panose="020B0604020202020204" pitchFamily="34" charset="0"/>
              <a:buChar char="•"/>
            </a:pPr>
            <a:r>
              <a:rPr lang="en-US" sz="2400" dirty="0"/>
              <a:t>Incompetent: September 2025</a:t>
            </a:r>
          </a:p>
          <a:p>
            <a:pPr marL="285750" indent="-285750">
              <a:buFont typeface="Arial" panose="020B0604020202020204" pitchFamily="34" charset="0"/>
              <a:buChar char="•"/>
            </a:pPr>
            <a:r>
              <a:rPr lang="en-US" sz="2400" dirty="0"/>
              <a:t>1</a:t>
            </a:r>
            <a:r>
              <a:rPr lang="en-US" sz="2400" baseline="30000" dirty="0"/>
              <a:t>st</a:t>
            </a:r>
            <a:r>
              <a:rPr lang="en-US" sz="2400" dirty="0"/>
              <a:t> Admission: December 2025</a:t>
            </a:r>
          </a:p>
          <a:p>
            <a:pPr marL="285750" indent="-285750">
              <a:buFont typeface="Arial" panose="020B0604020202020204" pitchFamily="34" charset="0"/>
              <a:buChar char="•"/>
            </a:pPr>
            <a:r>
              <a:rPr lang="en-US" sz="2400" dirty="0"/>
              <a:t>Opined Competent: February 2026</a:t>
            </a:r>
          </a:p>
          <a:p>
            <a:pPr marL="285750" indent="-285750">
              <a:buFont typeface="Arial" panose="020B0604020202020204" pitchFamily="34" charset="0"/>
              <a:buChar char="•"/>
            </a:pPr>
            <a:r>
              <a:rPr lang="en-US" sz="2400" dirty="0"/>
              <a:t>Upon return, frequent altercations with peers and housing transfers.</a:t>
            </a:r>
          </a:p>
          <a:p>
            <a:pPr marL="285750" indent="-285750">
              <a:buFont typeface="Arial" panose="020B0604020202020204" pitchFamily="34" charset="0"/>
              <a:buChar char="•"/>
            </a:pPr>
            <a:r>
              <a:rPr lang="en-US" sz="2400" dirty="0"/>
              <a:t>Transferred to program tank: April 2026</a:t>
            </a:r>
          </a:p>
          <a:p>
            <a:pPr marL="285750" indent="-285750">
              <a:buFont typeface="Arial" panose="020B0604020202020204" pitchFamily="34" charset="0"/>
              <a:buChar char="•"/>
            </a:pPr>
            <a:r>
              <a:rPr lang="en-US" sz="2400" dirty="0"/>
              <a:t>Increased client contact and group programming. </a:t>
            </a:r>
          </a:p>
          <a:p>
            <a:pPr marL="285750" indent="-285750">
              <a:buFont typeface="Arial" panose="020B0604020202020204" pitchFamily="34" charset="0"/>
              <a:buChar char="•"/>
            </a:pPr>
            <a:r>
              <a:rPr lang="en-US" sz="2400" dirty="0"/>
              <a:t>Outcome: Mentor to peers awaiting restoration. </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922185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7D70B-FA54-0746-3BD2-203BE782586C}"/>
              </a:ext>
            </a:extLst>
          </p:cNvPr>
          <p:cNvSpPr>
            <a:spLocks noGrp="1"/>
          </p:cNvSpPr>
          <p:nvPr>
            <p:ph type="title"/>
          </p:nvPr>
        </p:nvSpPr>
        <p:spPr/>
        <p:txBody>
          <a:bodyPr>
            <a:normAutofit/>
          </a:bodyPr>
          <a:lstStyle/>
          <a:p>
            <a:r>
              <a:rPr lang="en-US" sz="3200" dirty="0"/>
              <a:t>Contact Information</a:t>
            </a:r>
          </a:p>
        </p:txBody>
      </p:sp>
      <p:sp>
        <p:nvSpPr>
          <p:cNvPr id="4" name="TextBox 3">
            <a:extLst>
              <a:ext uri="{FF2B5EF4-FFF2-40B4-BE49-F238E27FC236}">
                <a16:creationId xmlns:a16="http://schemas.microsoft.com/office/drawing/2014/main" id="{787057E6-E5C2-7A31-85DB-9D8899D99C9A}"/>
              </a:ext>
            </a:extLst>
          </p:cNvPr>
          <p:cNvSpPr txBox="1"/>
          <p:nvPr/>
        </p:nvSpPr>
        <p:spPr>
          <a:xfrm>
            <a:off x="633046" y="2140299"/>
            <a:ext cx="10902462" cy="1631216"/>
          </a:xfrm>
          <a:prstGeom prst="rect">
            <a:avLst/>
          </a:prstGeom>
          <a:noFill/>
        </p:spPr>
        <p:txBody>
          <a:bodyPr wrap="square" rtlCol="0">
            <a:spAutoFit/>
          </a:bodyPr>
          <a:lstStyle/>
          <a:p>
            <a:r>
              <a:rPr lang="en-US" sz="2400" b="1" dirty="0">
                <a:solidFill>
                  <a:schemeClr val="accent3"/>
                </a:solidFill>
                <a:latin typeface="Segoe UI" panose="020B0502040204020203" pitchFamily="34" charset="0"/>
                <a:cs typeface="Segoe UI" panose="020B0502040204020203" pitchFamily="34" charset="0"/>
              </a:rPr>
              <a:t>Krystin Holmes, PhD, LPC-S, LMFT-S, NCC</a:t>
            </a:r>
          </a:p>
          <a:p>
            <a:r>
              <a:rPr lang="en-US" dirty="0">
                <a:solidFill>
                  <a:schemeClr val="accent3"/>
                </a:solidFill>
                <a:latin typeface="Segoe UI" panose="020B0502040204020203" pitchFamily="34" charset="0"/>
                <a:cs typeface="Segoe UI" panose="020B0502040204020203" pitchFamily="34" charset="0"/>
                <a:hlinkClick r:id="rId2"/>
              </a:rPr>
              <a:t>Krystin.Holmes@TheHarrisCenter.org</a:t>
            </a:r>
            <a:endParaRPr lang="en-US" dirty="0">
              <a:solidFill>
                <a:schemeClr val="accent3"/>
              </a:solidFill>
              <a:latin typeface="Segoe UI" panose="020B0502040204020203" pitchFamily="34" charset="0"/>
              <a:cs typeface="Segoe UI" panose="020B0502040204020203" pitchFamily="34" charset="0"/>
            </a:endParaRPr>
          </a:p>
          <a:p>
            <a:endParaRPr lang="en-US" dirty="0">
              <a:solidFill>
                <a:schemeClr val="accent3"/>
              </a:solidFill>
              <a:latin typeface="Segoe UI" panose="020B0502040204020203" pitchFamily="34" charset="0"/>
              <a:cs typeface="Segoe UI" panose="020B0502040204020203" pitchFamily="34" charset="0"/>
            </a:endParaRPr>
          </a:p>
          <a:p>
            <a:r>
              <a:rPr lang="en-US" sz="2400" b="1" dirty="0">
                <a:solidFill>
                  <a:schemeClr val="accent3"/>
                </a:solidFill>
                <a:latin typeface="Segoe UI" panose="020B0502040204020203" pitchFamily="34" charset="0"/>
                <a:cs typeface="Segoe UI" panose="020B0502040204020203" pitchFamily="34" charset="0"/>
              </a:rPr>
              <a:t>Melissa Gillis-Reid, LPC</a:t>
            </a:r>
          </a:p>
          <a:p>
            <a:r>
              <a:rPr lang="en-US" sz="1600" dirty="0">
                <a:solidFill>
                  <a:schemeClr val="accent3"/>
                </a:solidFill>
                <a:latin typeface="Segoe UI" panose="020B0502040204020203" pitchFamily="34" charset="0"/>
                <a:cs typeface="Segoe UI" panose="020B0502040204020203" pitchFamily="34" charset="0"/>
              </a:rPr>
              <a:t>Melissa.Gillis-Reid@TheHarrisCenter.org </a:t>
            </a:r>
          </a:p>
        </p:txBody>
      </p:sp>
    </p:spTree>
    <p:extLst>
      <p:ext uri="{BB962C8B-B14F-4D97-AF65-F5344CB8AC3E}">
        <p14:creationId xmlns:p14="http://schemas.microsoft.com/office/powerpoint/2010/main" val="387957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5CEA1-2F44-0A85-D513-A081048DF22A}"/>
              </a:ext>
            </a:extLst>
          </p:cNvPr>
          <p:cNvSpPr>
            <a:spLocks noGrp="1"/>
          </p:cNvSpPr>
          <p:nvPr>
            <p:ph type="title"/>
          </p:nvPr>
        </p:nvSpPr>
        <p:spPr/>
        <p:txBody>
          <a:bodyPr/>
          <a:lstStyle/>
          <a:p>
            <a:r>
              <a:rPr lang="en-US" dirty="0"/>
              <a:t>References</a:t>
            </a:r>
          </a:p>
        </p:txBody>
      </p:sp>
      <p:sp>
        <p:nvSpPr>
          <p:cNvPr id="3" name="TextBox 2">
            <a:extLst>
              <a:ext uri="{FF2B5EF4-FFF2-40B4-BE49-F238E27FC236}">
                <a16:creationId xmlns:a16="http://schemas.microsoft.com/office/drawing/2014/main" id="{BB44E12E-9F11-4E82-9D26-1050753D73C4}"/>
              </a:ext>
            </a:extLst>
          </p:cNvPr>
          <p:cNvSpPr txBox="1"/>
          <p:nvPr/>
        </p:nvSpPr>
        <p:spPr>
          <a:xfrm>
            <a:off x="207390" y="1762812"/>
            <a:ext cx="11764651" cy="4708981"/>
          </a:xfrm>
          <a:prstGeom prst="rect">
            <a:avLst/>
          </a:prstGeom>
          <a:noFill/>
        </p:spPr>
        <p:txBody>
          <a:bodyPr wrap="square" rtlCol="0">
            <a:spAutoFit/>
          </a:bodyPr>
          <a:lstStyle/>
          <a:p>
            <a:pPr fontAlgn="t"/>
            <a:r>
              <a:rPr lang="en-US" sz="1200" dirty="0" err="1"/>
              <a:t>Candilis</a:t>
            </a:r>
            <a:r>
              <a:rPr lang="en-US" sz="1200" dirty="0"/>
              <a:t>, P., &amp; Griffith, E. (2023). Ethics and practice in forensic mental health: Improving competency restoration services. </a:t>
            </a:r>
            <a:r>
              <a:rPr lang="en-US" sz="1200" i="1" dirty="0"/>
              <a:t>Journal of the American Academy of Psychiatry and the Law, 51</a:t>
            </a:r>
            <a:r>
              <a:rPr lang="en-US" sz="1200" dirty="0"/>
              <a:t>(1), 45–57.</a:t>
            </a:r>
          </a:p>
          <a:p>
            <a:pPr fontAlgn="t"/>
            <a:endParaRPr lang="en-US" sz="1200" dirty="0"/>
          </a:p>
          <a:p>
            <a:pPr fontAlgn="t"/>
            <a:r>
              <a:rPr lang="en-US" sz="1200" dirty="0"/>
              <a:t>Fritze, D., et al. (2020). Bridging gaps in the continuum of care for justice-involved individuals. </a:t>
            </a:r>
            <a:r>
              <a:rPr lang="en-US" sz="1200" i="1" dirty="0"/>
              <a:t>Mental Health America</a:t>
            </a:r>
            <a:r>
              <a:rPr lang="en-US" sz="1200" dirty="0"/>
              <a:t>.</a:t>
            </a:r>
          </a:p>
          <a:p>
            <a:pPr fontAlgn="t"/>
            <a:endParaRPr lang="en-US" sz="1200" dirty="0"/>
          </a:p>
          <a:p>
            <a:pPr fontAlgn="t"/>
            <a:r>
              <a:rPr lang="en-US" sz="1200" dirty="0"/>
              <a:t>Fuller, D. A., Lamb, H. R., Biasotti, M., &amp; Snook, J. (2016). Overlooked in the undercounted: The role of mental illness in fatal law enforcement encounters. </a:t>
            </a:r>
            <a:r>
              <a:rPr lang="en-US" sz="1200" i="1" dirty="0"/>
              <a:t>Treatment Advocacy Center</a:t>
            </a:r>
            <a:r>
              <a:rPr lang="en-US" sz="1200" dirty="0"/>
              <a:t>.</a:t>
            </a:r>
          </a:p>
          <a:p>
            <a:pPr fontAlgn="t"/>
            <a:endParaRPr lang="en-US" sz="1200" dirty="0"/>
          </a:p>
          <a:p>
            <a:pPr fontAlgn="t"/>
            <a:r>
              <a:rPr lang="en-US" sz="1200" dirty="0" err="1"/>
              <a:t>Gowensmith</a:t>
            </a:r>
            <a:r>
              <a:rPr lang="en-US" sz="1200" dirty="0"/>
              <a:t>, W. N. (2021). Delayed competency to stand trial evaluations and restoration services: A crisis in forensic mental health systems. </a:t>
            </a:r>
            <a:r>
              <a:rPr lang="en-US" sz="1200" i="1" dirty="0"/>
              <a:t>Psychology, Public Policy, and Law, 27</a:t>
            </a:r>
            <a:r>
              <a:rPr lang="en-US" sz="1200" dirty="0"/>
              <a:t>(3), 359–372. </a:t>
            </a:r>
            <a:r>
              <a:rPr lang="en-US" sz="1200" dirty="0">
                <a:hlinkClick r:id="rId2"/>
              </a:rPr>
              <a:t>https://doi.org/10.1037/law0000300</a:t>
            </a:r>
            <a:endParaRPr lang="en-US" sz="1200" dirty="0"/>
          </a:p>
          <a:p>
            <a:pPr fontAlgn="t"/>
            <a:endParaRPr lang="en-US" sz="1200" dirty="0"/>
          </a:p>
          <a:p>
            <a:pPr fontAlgn="t"/>
            <a:r>
              <a:rPr lang="en-US" sz="1200" dirty="0"/>
              <a:t>Lamb, H. R., &amp; Weinberger, L. E. (2017). The shift of psychiatric inpatient care from hospitals to jails and prisons. </a:t>
            </a:r>
            <a:r>
              <a:rPr lang="en-US" sz="1200" i="1" dirty="0"/>
              <a:t>JAMA Psychiatry, 74</a:t>
            </a:r>
            <a:r>
              <a:rPr lang="en-US" sz="1200" dirty="0"/>
              <a:t>(6), 553–554. </a:t>
            </a:r>
            <a:r>
              <a:rPr lang="en-US" sz="1200" dirty="0">
                <a:hlinkClick r:id="rId3"/>
              </a:rPr>
              <a:t>https://doi.org/10.1001/jamapsychiatry.2017.0130</a:t>
            </a:r>
            <a:endParaRPr lang="en-US" sz="1200" dirty="0"/>
          </a:p>
          <a:p>
            <a:pPr fontAlgn="t"/>
            <a:endParaRPr lang="en-US" sz="1200" dirty="0"/>
          </a:p>
          <a:p>
            <a:pPr fontAlgn="t"/>
            <a:r>
              <a:rPr lang="en-US" sz="1200" dirty="0"/>
              <a:t>Morgan, R. D., et al. (2016). Forensic mental health services: Toward evidence-based practice. </a:t>
            </a:r>
            <a:r>
              <a:rPr lang="en-US" sz="1200" i="1" dirty="0"/>
              <a:t>Annual Review of Clinical Psychology, 12</a:t>
            </a:r>
            <a:r>
              <a:rPr lang="en-US" sz="1200" dirty="0"/>
              <a:t>, 469–497. </a:t>
            </a:r>
            <a:r>
              <a:rPr lang="en-US" sz="1200" dirty="0">
                <a:hlinkClick r:id="rId4"/>
              </a:rPr>
              <a:t>https://doi.org/10.1146/annurev-clinpsy-021815-093516</a:t>
            </a:r>
            <a:endParaRPr lang="en-US" sz="1200" dirty="0"/>
          </a:p>
          <a:p>
            <a:pPr fontAlgn="t"/>
            <a:endParaRPr lang="en-US" sz="1200" dirty="0"/>
          </a:p>
          <a:p>
            <a:pPr fontAlgn="t"/>
            <a:r>
              <a:rPr lang="en-US" sz="1200" dirty="0" err="1"/>
              <a:t>Pinals</a:t>
            </a:r>
            <a:r>
              <a:rPr lang="en-US" sz="1200" dirty="0"/>
              <a:t>, D. A., et al. (2020). Best practices for forensic mental health services. </a:t>
            </a:r>
            <a:r>
              <a:rPr lang="en-US" sz="1200" i="1" dirty="0"/>
              <a:t>National Association of State Mental Health Program Directors</a:t>
            </a:r>
            <a:r>
              <a:rPr lang="en-US" sz="1200" dirty="0"/>
              <a:t>.</a:t>
            </a:r>
          </a:p>
          <a:p>
            <a:pPr fontAlgn="t"/>
            <a:endParaRPr lang="en-US" sz="1200" dirty="0"/>
          </a:p>
          <a:p>
            <a:pPr fontAlgn="t"/>
            <a:r>
              <a:rPr lang="en-US" sz="1200" dirty="0"/>
              <a:t>Skeem, J. L., &amp; Peterson, J. K. (2020). Reducing risk for people with serious mental illness in the criminal justice system. </a:t>
            </a:r>
            <a:r>
              <a:rPr lang="en-US" sz="1200" i="1" dirty="0"/>
              <a:t>Annual Review of Clinical Psychology, 16</a:t>
            </a:r>
            <a:r>
              <a:rPr lang="en-US" sz="1200" dirty="0"/>
              <a:t>, 341–368. </a:t>
            </a:r>
            <a:r>
              <a:rPr lang="en-US" sz="1200" dirty="0">
                <a:hlinkClick r:id="rId5"/>
              </a:rPr>
              <a:t>https://doi.org/10.1146/annurev-clinpsy-071519-113106</a:t>
            </a:r>
            <a:endParaRPr lang="en-US" sz="1200" dirty="0"/>
          </a:p>
          <a:p>
            <a:pPr fontAlgn="t"/>
            <a:endParaRPr lang="en-US" sz="1200" dirty="0"/>
          </a:p>
          <a:p>
            <a:pPr fontAlgn="t"/>
            <a:r>
              <a:rPr lang="en-US" sz="1200" dirty="0"/>
              <a:t>Texas Judicial Council. (2022). Examining competency restoration waitlists in Texas. </a:t>
            </a:r>
            <a:r>
              <a:rPr lang="en-US" sz="1200" i="1" dirty="0"/>
              <a:t>Office of Court Administration</a:t>
            </a:r>
            <a:r>
              <a:rPr lang="en-US" sz="1200" dirty="0"/>
              <a:t>.</a:t>
            </a:r>
          </a:p>
          <a:p>
            <a:pPr fontAlgn="t"/>
            <a:endParaRPr lang="en-US" sz="1200" dirty="0"/>
          </a:p>
          <a:p>
            <a:pPr fontAlgn="t"/>
            <a:r>
              <a:rPr lang="en-US" sz="1200" dirty="0"/>
              <a:t>Warren, J. I., et al. (2020). Jail-based competency restoration programs: An emerging best practice. </a:t>
            </a:r>
            <a:r>
              <a:rPr lang="en-US" sz="1200" i="1" dirty="0"/>
              <a:t>Journal of Behavioral Health Services &amp; Research, 47</a:t>
            </a:r>
            <a:r>
              <a:rPr lang="en-US" sz="1200" dirty="0"/>
              <a:t>(3), 423–435.</a:t>
            </a:r>
          </a:p>
          <a:p>
            <a:endParaRPr lang="en-US" sz="1200" dirty="0"/>
          </a:p>
        </p:txBody>
      </p:sp>
    </p:spTree>
    <p:extLst>
      <p:ext uri="{BB962C8B-B14F-4D97-AF65-F5344CB8AC3E}">
        <p14:creationId xmlns:p14="http://schemas.microsoft.com/office/powerpoint/2010/main" val="2952815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D64919-2EC4-4065-9F5F-089309874143}"/>
              </a:ext>
            </a:extLst>
          </p:cNvPr>
          <p:cNvSpPr>
            <a:spLocks noGrp="1"/>
          </p:cNvSpPr>
          <p:nvPr>
            <p:ph sz="half" idx="1"/>
          </p:nvPr>
        </p:nvSpPr>
        <p:spPr>
          <a:xfrm>
            <a:off x="2405863" y="1870448"/>
            <a:ext cx="8947935" cy="4351338"/>
          </a:xfrm>
        </p:spPr>
        <p:txBody>
          <a:bodyPr>
            <a:noAutofit/>
          </a:bodyPr>
          <a:lstStyle/>
          <a:p>
            <a:pPr marL="0" indent="0">
              <a:lnSpc>
                <a:spcPct val="80000"/>
              </a:lnSpc>
              <a:spcBef>
                <a:spcPts val="600"/>
              </a:spcBef>
              <a:buNone/>
            </a:pPr>
            <a:endParaRPr lang="en-US" dirty="0"/>
          </a:p>
          <a:p>
            <a:pPr marL="0" indent="0">
              <a:lnSpc>
                <a:spcPct val="80000"/>
              </a:lnSpc>
              <a:spcBef>
                <a:spcPts val="600"/>
              </a:spcBef>
              <a:buNone/>
            </a:pPr>
            <a:r>
              <a:rPr lang="en-US" dirty="0"/>
              <a:t>To successfully complete this activity, you must:</a:t>
            </a:r>
          </a:p>
          <a:p>
            <a:pPr marL="0" indent="0">
              <a:lnSpc>
                <a:spcPct val="80000"/>
              </a:lnSpc>
              <a:spcBef>
                <a:spcPts val="600"/>
              </a:spcBef>
              <a:buNone/>
            </a:pPr>
            <a:endParaRPr lang="en-US" dirty="0"/>
          </a:p>
          <a:p>
            <a:pPr>
              <a:lnSpc>
                <a:spcPct val="80000"/>
              </a:lnSpc>
              <a:spcBef>
                <a:spcPts val="600"/>
              </a:spcBef>
            </a:pPr>
            <a:r>
              <a:rPr lang="en-US" dirty="0"/>
              <a:t>Miss no more than 15 minutes of the activity or each session.</a:t>
            </a:r>
          </a:p>
          <a:p>
            <a:pPr>
              <a:lnSpc>
                <a:spcPct val="80000"/>
              </a:lnSpc>
              <a:spcBef>
                <a:spcPts val="600"/>
              </a:spcBef>
            </a:pPr>
            <a:r>
              <a:rPr lang="en-US" dirty="0"/>
              <a:t>Complete and submit the post-activity evaluation.</a:t>
            </a:r>
          </a:p>
          <a:p>
            <a:pPr marL="0" indent="0">
              <a:lnSpc>
                <a:spcPct val="80000"/>
              </a:lnSpc>
              <a:spcBef>
                <a:spcPts val="600"/>
              </a:spcBef>
              <a:buNone/>
            </a:pPr>
            <a:endParaRPr lang="en-US" dirty="0"/>
          </a:p>
        </p:txBody>
      </p:sp>
      <p:sp>
        <p:nvSpPr>
          <p:cNvPr id="4" name="Title 3">
            <a:extLst>
              <a:ext uri="{FF2B5EF4-FFF2-40B4-BE49-F238E27FC236}">
                <a16:creationId xmlns:a16="http://schemas.microsoft.com/office/drawing/2014/main" id="{E08F8D94-2629-4CCA-8DE4-3C743392B06D}"/>
              </a:ext>
            </a:extLst>
          </p:cNvPr>
          <p:cNvSpPr>
            <a:spLocks noGrp="1"/>
          </p:cNvSpPr>
          <p:nvPr>
            <p:ph type="title"/>
          </p:nvPr>
        </p:nvSpPr>
        <p:spPr/>
        <p:txBody>
          <a:bodyPr/>
          <a:lstStyle/>
          <a:p>
            <a:r>
              <a:rPr lang="en-US" dirty="0"/>
              <a:t>Successful Completion </a:t>
            </a:r>
          </a:p>
        </p:txBody>
      </p:sp>
    </p:spTree>
    <p:extLst>
      <p:ext uri="{BB962C8B-B14F-4D97-AF65-F5344CB8AC3E}">
        <p14:creationId xmlns:p14="http://schemas.microsoft.com/office/powerpoint/2010/main" val="225081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58334C-396D-470C-8B17-E713FE36DA35}"/>
              </a:ext>
            </a:extLst>
          </p:cNvPr>
          <p:cNvSpPr>
            <a:spLocks noGrp="1"/>
          </p:cNvSpPr>
          <p:nvPr>
            <p:ph sz="half" idx="1"/>
          </p:nvPr>
        </p:nvSpPr>
        <p:spPr>
          <a:xfrm>
            <a:off x="2405862" y="1825624"/>
            <a:ext cx="9786138" cy="5032375"/>
          </a:xfrm>
        </p:spPr>
        <p:txBody>
          <a:bodyPr>
            <a:normAutofit/>
          </a:bodyPr>
          <a:lstStyle/>
          <a:p>
            <a:pPr marL="0" marR="0">
              <a:lnSpc>
                <a:spcPct val="80000"/>
              </a:lnSpc>
              <a:spcBef>
                <a:spcPts val="600"/>
              </a:spcBef>
            </a:pPr>
            <a:endParaRPr lang="en-US" dirty="0">
              <a:effectLst/>
              <a:ea typeface="Verdana" panose="020B0604030504040204" pitchFamily="34" charset="0"/>
              <a:cs typeface="Calibri" panose="020F0502020204030204" pitchFamily="34" charset="0"/>
            </a:endParaRPr>
          </a:p>
          <a:p>
            <a:pPr marL="233363" lvl="1" indent="-233363">
              <a:lnSpc>
                <a:spcPct val="80000"/>
              </a:lnSpc>
              <a:spcBef>
                <a:spcPts val="600"/>
              </a:spcBef>
            </a:pPr>
            <a:r>
              <a:rPr lang="en-US" sz="2800" dirty="0">
                <a:effectLst/>
                <a:ea typeface="Verdana" panose="020B0604030504040204" pitchFamily="34" charset="0"/>
                <a:cs typeface="Calibri" panose="020F0502020204030204" pitchFamily="34" charset="0"/>
              </a:rPr>
              <a:t>Nurses (NCPD) </a:t>
            </a:r>
            <a:br>
              <a:rPr lang="en-US" sz="2800" dirty="0">
                <a:effectLst/>
                <a:ea typeface="Verdana" panose="020B0604030504040204" pitchFamily="34" charset="0"/>
                <a:cs typeface="Calibri" panose="020F0502020204030204" pitchFamily="34" charset="0"/>
              </a:rPr>
            </a:br>
            <a:r>
              <a:rPr lang="en-US" sz="2800" dirty="0">
                <a:effectLst/>
                <a:ea typeface="Verdana" panose="020B0604030504040204" pitchFamily="34" charset="0"/>
                <a:cs typeface="Calibri" panose="020F0502020204030204" pitchFamily="34" charset="0"/>
              </a:rPr>
              <a:t>The Texas Department of State Health Services Continuing Education Program is accredited as a provider of nursing continuing professional development by the American Nurses Credentialing Center’s Commission on Accreditation.</a:t>
            </a:r>
          </a:p>
          <a:p>
            <a:pPr marL="233363" lvl="1" indent="0">
              <a:lnSpc>
                <a:spcPct val="80000"/>
              </a:lnSpc>
              <a:spcBef>
                <a:spcPts val="600"/>
              </a:spcBef>
              <a:buNone/>
            </a:pPr>
            <a:r>
              <a:rPr lang="en-US" sz="2800" dirty="0">
                <a:effectLst/>
                <a:ea typeface="Verdana" panose="020B0604030504040204" pitchFamily="34" charset="0"/>
                <a:cs typeface="Calibri" panose="020F0502020204030204" pitchFamily="34" charset="0"/>
              </a:rPr>
              <a:t>The Texas Department of State Health Services Continuing Education Program has designated a maximum of 6.00 contact hours of Nursing Continuing Professional Development.</a:t>
            </a:r>
          </a:p>
          <a:p>
            <a:pPr marL="233363" lvl="1" indent="0">
              <a:lnSpc>
                <a:spcPct val="80000"/>
              </a:lnSpc>
              <a:spcBef>
                <a:spcPts val="600"/>
              </a:spcBef>
              <a:buNone/>
            </a:pPr>
            <a:r>
              <a:rPr lang="en-US" sz="2800" dirty="0">
                <a:effectLst/>
                <a:ea typeface="Verdana" panose="020B0604030504040204" pitchFamily="34" charset="0"/>
                <a:cs typeface="Calibri" panose="020F0502020204030204" pitchFamily="34" charset="0"/>
              </a:rPr>
              <a:t>This activity is a Joint Providership between The Texas Department of State Health Services Continuing Education Program and Texas Council of Community Centers.</a:t>
            </a:r>
          </a:p>
          <a:p>
            <a:pPr marL="233363" lvl="1" indent="-233363">
              <a:lnSpc>
                <a:spcPct val="80000"/>
              </a:lnSpc>
              <a:spcBef>
                <a:spcPts val="600"/>
              </a:spcBef>
            </a:pPr>
            <a:endParaRPr lang="en-US" dirty="0">
              <a:effectLst/>
              <a:highlight>
                <a:srgbClr val="FFFF00"/>
              </a:highlight>
              <a:ea typeface="Verdana" panose="020B0604030504040204" pitchFamily="34" charset="0"/>
              <a:cs typeface="Calibri" panose="020F0502020204030204" pitchFamily="34" charset="0"/>
            </a:endParaRPr>
          </a:p>
        </p:txBody>
      </p:sp>
      <p:sp>
        <p:nvSpPr>
          <p:cNvPr id="4" name="Title 3">
            <a:extLst>
              <a:ext uri="{FF2B5EF4-FFF2-40B4-BE49-F238E27FC236}">
                <a16:creationId xmlns:a16="http://schemas.microsoft.com/office/drawing/2014/main" id="{5EA79F93-12B5-45EE-AD5E-412DFD820E1A}"/>
              </a:ext>
            </a:extLst>
          </p:cNvPr>
          <p:cNvSpPr>
            <a:spLocks noGrp="1"/>
          </p:cNvSpPr>
          <p:nvPr>
            <p:ph type="title"/>
          </p:nvPr>
        </p:nvSpPr>
        <p:spPr>
          <a:xfrm>
            <a:off x="2405864" y="454775"/>
            <a:ext cx="8947935" cy="1325563"/>
          </a:xfrm>
        </p:spPr>
        <p:txBody>
          <a:bodyPr>
            <a:normAutofit/>
          </a:bodyPr>
          <a:lstStyle/>
          <a:p>
            <a:pPr>
              <a:spcBef>
                <a:spcPts val="1200"/>
              </a:spcBef>
              <a:spcAft>
                <a:spcPts val="1200"/>
              </a:spcAft>
            </a:pPr>
            <a:r>
              <a:rPr lang="en-US" dirty="0"/>
              <a:t>Continuing Education</a:t>
            </a:r>
            <a:br>
              <a:rPr lang="en-US" dirty="0"/>
            </a:br>
            <a:br>
              <a:rPr lang="en-US" sz="1600" dirty="0"/>
            </a:br>
            <a:r>
              <a:rPr lang="en-US" sz="2800" b="0" dirty="0">
                <a:solidFill>
                  <a:schemeClr val="tx1"/>
                </a:solidFill>
              </a:rPr>
              <a:t>Continuing education is approved for these professions:</a:t>
            </a:r>
          </a:p>
        </p:txBody>
      </p:sp>
    </p:spTree>
    <p:extLst>
      <p:ext uri="{BB962C8B-B14F-4D97-AF65-F5344CB8AC3E}">
        <p14:creationId xmlns:p14="http://schemas.microsoft.com/office/powerpoint/2010/main" val="2918487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58334C-396D-470C-8B17-E713FE36DA35}"/>
              </a:ext>
            </a:extLst>
          </p:cNvPr>
          <p:cNvSpPr>
            <a:spLocks noGrp="1"/>
          </p:cNvSpPr>
          <p:nvPr>
            <p:ph sz="half" idx="1"/>
          </p:nvPr>
        </p:nvSpPr>
        <p:spPr>
          <a:xfrm>
            <a:off x="2405862" y="1825624"/>
            <a:ext cx="9786138" cy="5032375"/>
          </a:xfrm>
        </p:spPr>
        <p:txBody>
          <a:bodyPr>
            <a:normAutofit fontScale="92500"/>
          </a:bodyPr>
          <a:lstStyle/>
          <a:p>
            <a:pPr marL="0" marR="0">
              <a:lnSpc>
                <a:spcPct val="80000"/>
              </a:lnSpc>
              <a:spcBef>
                <a:spcPts val="600"/>
              </a:spcBef>
            </a:pPr>
            <a:endParaRPr lang="en-US" dirty="0">
              <a:effectLst/>
              <a:latin typeface="Calibri" panose="020F0502020204030204" pitchFamily="34" charset="0"/>
              <a:ea typeface="Verdana" panose="020B0604030504040204" pitchFamily="34" charset="0"/>
              <a:cs typeface="Times New Roman" panose="02020603050405020304" pitchFamily="18" charset="0"/>
            </a:endParaRPr>
          </a:p>
          <a:p>
            <a:pPr marL="0" marR="0">
              <a:lnSpc>
                <a:spcPct val="80000"/>
              </a:lnSpc>
              <a:spcBef>
                <a:spcPts val="600"/>
              </a:spcBef>
            </a:pPr>
            <a:r>
              <a:rPr lang="en-US" sz="3000" dirty="0">
                <a:effectLst/>
                <a:latin typeface="Calibri" panose="020F0502020204030204" pitchFamily="34" charset="0"/>
                <a:ea typeface="Verdana" panose="020B0604030504040204" pitchFamily="34" charset="0"/>
                <a:cs typeface="Times New Roman" panose="02020603050405020304" pitchFamily="18" charset="0"/>
              </a:rPr>
              <a:t>Licensed Psychologists (LP)</a:t>
            </a:r>
          </a:p>
          <a:p>
            <a:pPr marL="233363" lvl="1" indent="-233363">
              <a:lnSpc>
                <a:spcPct val="80000"/>
              </a:lnSpc>
              <a:spcBef>
                <a:spcPts val="600"/>
              </a:spcBef>
            </a:pPr>
            <a:r>
              <a:rPr lang="en-US" sz="3000" dirty="0">
                <a:effectLst/>
                <a:latin typeface="Calibri" panose="020F0502020204030204" pitchFamily="34" charset="0"/>
                <a:ea typeface="Verdana" panose="020B0604030504040204" pitchFamily="34" charset="0"/>
                <a:cs typeface="Times New Roman" panose="02020603050405020304" pitchFamily="18" charset="0"/>
              </a:rPr>
              <a:t>Physicians (CME) </a:t>
            </a:r>
            <a:br>
              <a:rPr lang="en-US" sz="3000" dirty="0">
                <a:effectLst/>
                <a:latin typeface="Calibri" panose="020F0502020204030204" pitchFamily="34" charset="0"/>
                <a:ea typeface="Verdana" panose="020B0604030504040204" pitchFamily="34" charset="0"/>
                <a:cs typeface="Times New Roman" panose="02020603050405020304" pitchFamily="18" charset="0"/>
              </a:rPr>
            </a:br>
            <a:r>
              <a:rPr lang="en-US" sz="2800" dirty="0">
                <a:effectLst/>
                <a:latin typeface="Calibri" panose="020F0502020204030204" pitchFamily="34" charset="0"/>
                <a:ea typeface="Verdana" panose="020B0604030504040204" pitchFamily="34" charset="0"/>
                <a:cs typeface="Times New Roman" panose="02020603050405020304" pitchFamily="18" charset="0"/>
              </a:rPr>
              <a:t>This activity has been planned and implemented in accordance with the accreditation requirements and policies of the Texas Medical Association (TMA) through the joint providership of The Texas Department of State Health Services Continuing Education Program and Texas Council of Community Centers. The Texas Department of State Health Services Continuing Education Program is accredited by TMA to provide continuing medical education for physicians.</a:t>
            </a:r>
          </a:p>
          <a:p>
            <a:pPr marL="233363" lvl="1" indent="0">
              <a:lnSpc>
                <a:spcPct val="80000"/>
              </a:lnSpc>
              <a:spcBef>
                <a:spcPts val="600"/>
              </a:spcBef>
              <a:buNone/>
            </a:pPr>
            <a:r>
              <a:rPr lang="en-US" sz="2800" dirty="0">
                <a:effectLst/>
                <a:latin typeface="Calibri" panose="020F0502020204030204" pitchFamily="34" charset="0"/>
                <a:ea typeface="Verdana" panose="020B0604030504040204" pitchFamily="34" charset="0"/>
                <a:cs typeface="Times New Roman" panose="02020603050405020304" pitchFamily="18" charset="0"/>
              </a:rPr>
              <a:t>The Texas Department of State Health Services Continuing Education Program designates this live activity for a maximum of 6.00 </a:t>
            </a:r>
            <a:r>
              <a:rPr lang="en-US" sz="2800" i="1" dirty="0">
                <a:effectLst/>
                <a:latin typeface="Calibri" panose="020F0502020204030204" pitchFamily="34" charset="0"/>
                <a:ea typeface="Verdana" panose="020B0604030504040204" pitchFamily="34" charset="0"/>
                <a:cs typeface="Times New Roman" panose="02020603050405020304" pitchFamily="18" charset="0"/>
              </a:rPr>
              <a:t>AMA PRA Category 1 Credits</a:t>
            </a:r>
            <a:r>
              <a:rPr lang="en-US" sz="2800" baseline="30000" dirty="0">
                <a:effectLst/>
                <a:latin typeface="Calibri" panose="020F0502020204030204" pitchFamily="34" charset="0"/>
                <a:ea typeface="Verdana" panose="020B0604030504040204" pitchFamily="34" charset="0"/>
                <a:cs typeface="Times New Roman" panose="02020603050405020304" pitchFamily="18" charset="0"/>
              </a:rPr>
              <a:t>TM</a:t>
            </a:r>
            <a:r>
              <a:rPr lang="en-US" sz="2800" dirty="0">
                <a:effectLst/>
                <a:latin typeface="Calibri" panose="020F0502020204030204" pitchFamily="34" charset="0"/>
                <a:ea typeface="Verdana" panose="020B0604030504040204" pitchFamily="34" charset="0"/>
                <a:cs typeface="Times New Roman" panose="02020603050405020304" pitchFamily="18" charset="0"/>
              </a:rPr>
              <a:t>. Physicians should claim only the credit commensurate with the extent of their participation in the activity.</a:t>
            </a:r>
          </a:p>
          <a:p>
            <a:pPr marL="233363" lvl="1" indent="-233363">
              <a:lnSpc>
                <a:spcPct val="80000"/>
              </a:lnSpc>
              <a:spcBef>
                <a:spcPts val="600"/>
              </a:spcBef>
            </a:pPr>
            <a:endParaRPr lang="en-US" dirty="0">
              <a:effectLst/>
              <a:highlight>
                <a:srgbClr val="FFFF00"/>
              </a:highlight>
              <a:latin typeface="Calibri" panose="020F0502020204030204" pitchFamily="34" charset="0"/>
              <a:ea typeface="Verdana" panose="020B0604030504040204" pitchFamily="34" charset="0"/>
              <a:cs typeface="Times New Roman" panose="02020603050405020304" pitchFamily="18" charset="0"/>
            </a:endParaRPr>
          </a:p>
        </p:txBody>
      </p:sp>
      <p:sp>
        <p:nvSpPr>
          <p:cNvPr id="7" name="Title 3">
            <a:extLst>
              <a:ext uri="{FF2B5EF4-FFF2-40B4-BE49-F238E27FC236}">
                <a16:creationId xmlns:a16="http://schemas.microsoft.com/office/drawing/2014/main" id="{6FA7A6BD-22EE-45CE-EF61-BA868BF76865}"/>
              </a:ext>
            </a:extLst>
          </p:cNvPr>
          <p:cNvSpPr>
            <a:spLocks noGrp="1"/>
          </p:cNvSpPr>
          <p:nvPr>
            <p:ph type="title"/>
          </p:nvPr>
        </p:nvSpPr>
        <p:spPr>
          <a:xfrm>
            <a:off x="2406650" y="454775"/>
            <a:ext cx="8947150" cy="1325563"/>
          </a:xfrm>
        </p:spPr>
        <p:txBody>
          <a:bodyPr>
            <a:normAutofit/>
          </a:bodyPr>
          <a:lstStyle/>
          <a:p>
            <a:pPr>
              <a:spcBef>
                <a:spcPts val="1200"/>
              </a:spcBef>
              <a:spcAft>
                <a:spcPts val="1200"/>
              </a:spcAft>
            </a:pPr>
            <a:r>
              <a:rPr lang="en-US" dirty="0"/>
              <a:t>Continuing Education</a:t>
            </a:r>
            <a:br>
              <a:rPr lang="en-US" dirty="0"/>
            </a:br>
            <a:br>
              <a:rPr lang="en-US" sz="1600" dirty="0"/>
            </a:br>
            <a:r>
              <a:rPr lang="en-US" sz="2800" b="0" dirty="0">
                <a:solidFill>
                  <a:schemeClr val="tx1"/>
                </a:solidFill>
              </a:rPr>
              <a:t>Continuing education is approved for these professions:</a:t>
            </a:r>
          </a:p>
        </p:txBody>
      </p:sp>
    </p:spTree>
    <p:extLst>
      <p:ext uri="{BB962C8B-B14F-4D97-AF65-F5344CB8AC3E}">
        <p14:creationId xmlns:p14="http://schemas.microsoft.com/office/powerpoint/2010/main" val="422558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7FEAAB-A246-4FB3-AEE4-862017E99855}"/>
              </a:ext>
            </a:extLst>
          </p:cNvPr>
          <p:cNvSpPr>
            <a:spLocks noGrp="1"/>
          </p:cNvSpPr>
          <p:nvPr>
            <p:ph sz="half" idx="1"/>
          </p:nvPr>
        </p:nvSpPr>
        <p:spPr>
          <a:xfrm>
            <a:off x="2405862" y="1825625"/>
            <a:ext cx="8947935" cy="4351338"/>
          </a:xfrm>
        </p:spPr>
        <p:txBody>
          <a:bodyPr>
            <a:normAutofit/>
          </a:bodyPr>
          <a:lstStyle/>
          <a:p>
            <a:pPr marL="0" indent="0">
              <a:lnSpc>
                <a:spcPct val="80000"/>
              </a:lnSpc>
              <a:spcBef>
                <a:spcPts val="600"/>
              </a:spcBef>
              <a:buNone/>
            </a:pPr>
            <a:endParaRPr lang="en-US" dirty="0"/>
          </a:p>
          <a:p>
            <a:pPr marL="0" indent="0">
              <a:lnSpc>
                <a:spcPct val="80000"/>
              </a:lnSpc>
              <a:spcBef>
                <a:spcPts val="600"/>
              </a:spcBef>
              <a:buNone/>
            </a:pPr>
            <a:r>
              <a:rPr lang="en-US" dirty="0"/>
              <a:t>This event received no commercial support.</a:t>
            </a:r>
          </a:p>
          <a:p>
            <a:pPr marL="0" indent="0">
              <a:lnSpc>
                <a:spcPct val="80000"/>
              </a:lnSpc>
              <a:spcBef>
                <a:spcPts val="600"/>
              </a:spcBef>
              <a:buNone/>
            </a:pPr>
            <a:endParaRPr lang="en-US" dirty="0"/>
          </a:p>
          <a:p>
            <a:pPr marL="0" indent="0">
              <a:lnSpc>
                <a:spcPct val="80000"/>
              </a:lnSpc>
              <a:spcBef>
                <a:spcPts val="600"/>
              </a:spcBef>
              <a:buNone/>
            </a:pPr>
            <a:r>
              <a:rPr lang="en-US" dirty="0"/>
              <a:t>Michael Weaver has received research funding from Novo Nordisk and Eli Lilly.</a:t>
            </a:r>
          </a:p>
          <a:p>
            <a:pPr marL="0" indent="0">
              <a:lnSpc>
                <a:spcPct val="80000"/>
              </a:lnSpc>
              <a:spcBef>
                <a:spcPts val="600"/>
              </a:spcBef>
              <a:buNone/>
            </a:pPr>
            <a:r>
              <a:rPr lang="en-US" dirty="0"/>
              <a:t>All financial relationships listed have been mitigated. No other speakers or planning committee members for this educational activity have financial relationships to disclose.</a:t>
            </a:r>
          </a:p>
          <a:p>
            <a:pPr marL="0" indent="0">
              <a:lnSpc>
                <a:spcPct val="80000"/>
              </a:lnSpc>
              <a:spcBef>
                <a:spcPts val="600"/>
              </a:spcBef>
              <a:buNone/>
            </a:pPr>
            <a:endParaRPr lang="en-US" dirty="0"/>
          </a:p>
        </p:txBody>
      </p:sp>
      <p:sp>
        <p:nvSpPr>
          <p:cNvPr id="4" name="Title 3">
            <a:extLst>
              <a:ext uri="{FF2B5EF4-FFF2-40B4-BE49-F238E27FC236}">
                <a16:creationId xmlns:a16="http://schemas.microsoft.com/office/drawing/2014/main" id="{0CBF4DBC-4652-4A9F-93E4-5878D0D53EF9}"/>
              </a:ext>
            </a:extLst>
          </p:cNvPr>
          <p:cNvSpPr>
            <a:spLocks noGrp="1"/>
          </p:cNvSpPr>
          <p:nvPr>
            <p:ph type="title"/>
          </p:nvPr>
        </p:nvSpPr>
        <p:spPr/>
        <p:txBody>
          <a:bodyPr>
            <a:normAutofit/>
          </a:bodyPr>
          <a:lstStyle/>
          <a:p>
            <a:r>
              <a:rPr lang="en-US" dirty="0"/>
              <a:t>Commercial Support &amp;</a:t>
            </a:r>
            <a:br>
              <a:rPr lang="en-US" dirty="0"/>
            </a:br>
            <a:r>
              <a:rPr lang="en-US" dirty="0"/>
              <a:t>Disclosure of Conflict of Interest</a:t>
            </a:r>
          </a:p>
        </p:txBody>
      </p:sp>
    </p:spTree>
    <p:extLst>
      <p:ext uri="{BB962C8B-B14F-4D97-AF65-F5344CB8AC3E}">
        <p14:creationId xmlns:p14="http://schemas.microsoft.com/office/powerpoint/2010/main" val="524210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13F7F6-D232-49F4-801E-308499AB85C4}"/>
              </a:ext>
            </a:extLst>
          </p:cNvPr>
          <p:cNvSpPr>
            <a:spLocks noGrp="1"/>
          </p:cNvSpPr>
          <p:nvPr>
            <p:ph sz="half" idx="1"/>
          </p:nvPr>
        </p:nvSpPr>
        <p:spPr>
          <a:xfrm>
            <a:off x="2405862" y="1825624"/>
            <a:ext cx="8947935" cy="5032375"/>
          </a:xfrm>
        </p:spPr>
        <p:txBody>
          <a:bodyPr>
            <a:noAutofit/>
          </a:bodyPr>
          <a:lstStyle/>
          <a:p>
            <a:pPr marL="0" indent="0">
              <a:lnSpc>
                <a:spcPct val="80000"/>
              </a:lnSpc>
              <a:spcBef>
                <a:spcPts val="600"/>
              </a:spcBef>
              <a:buNone/>
            </a:pPr>
            <a:endParaRPr lang="en-US" dirty="0"/>
          </a:p>
          <a:p>
            <a:pPr marL="0" indent="0">
              <a:lnSpc>
                <a:spcPct val="80000"/>
              </a:lnSpc>
              <a:spcBef>
                <a:spcPts val="600"/>
              </a:spcBef>
              <a:buNone/>
            </a:pPr>
            <a:r>
              <a:rPr lang="en-US" dirty="0"/>
              <a:t>Accredited status does not imply endorsement of any commercial products or services by the Texas Department of State Health Services, Texas Medical Association, or American Nurses Credentialing Center.</a:t>
            </a:r>
          </a:p>
          <a:p>
            <a:pPr marL="0" indent="0">
              <a:lnSpc>
                <a:spcPct val="80000"/>
              </a:lnSpc>
              <a:spcBef>
                <a:spcPts val="600"/>
              </a:spcBef>
              <a:buNone/>
            </a:pPr>
            <a:endParaRPr lang="en-US" dirty="0"/>
          </a:p>
          <a:p>
            <a:pPr marL="0" indent="0">
              <a:lnSpc>
                <a:spcPct val="80000"/>
              </a:lnSpc>
              <a:spcBef>
                <a:spcPts val="600"/>
              </a:spcBef>
              <a:buNone/>
            </a:pPr>
            <a:r>
              <a:rPr lang="en-US" dirty="0"/>
              <a:t>The speakers did not disclose the use of products for a purpose other than what it had been approved for by the Food and Drug Administration.</a:t>
            </a:r>
          </a:p>
          <a:p>
            <a:pPr marL="0" indent="0">
              <a:lnSpc>
                <a:spcPct val="80000"/>
              </a:lnSpc>
              <a:spcBef>
                <a:spcPts val="600"/>
              </a:spcBef>
              <a:buNone/>
            </a:pPr>
            <a:endParaRPr lang="en-US" dirty="0"/>
          </a:p>
          <a:p>
            <a:pPr marL="0" indent="0">
              <a:lnSpc>
                <a:spcPct val="80000"/>
              </a:lnSpc>
              <a:spcBef>
                <a:spcPts val="600"/>
              </a:spcBef>
              <a:buNone/>
            </a:pPr>
            <a:endParaRPr lang="en-US" dirty="0"/>
          </a:p>
        </p:txBody>
      </p:sp>
      <p:sp>
        <p:nvSpPr>
          <p:cNvPr id="4" name="Title 3">
            <a:extLst>
              <a:ext uri="{FF2B5EF4-FFF2-40B4-BE49-F238E27FC236}">
                <a16:creationId xmlns:a16="http://schemas.microsoft.com/office/drawing/2014/main" id="{931782AD-DB88-4F72-A4EB-E45B3878425A}"/>
              </a:ext>
            </a:extLst>
          </p:cNvPr>
          <p:cNvSpPr>
            <a:spLocks noGrp="1"/>
          </p:cNvSpPr>
          <p:nvPr>
            <p:ph type="title"/>
          </p:nvPr>
        </p:nvSpPr>
        <p:spPr/>
        <p:txBody>
          <a:bodyPr/>
          <a:lstStyle/>
          <a:p>
            <a:r>
              <a:rPr lang="en-US" dirty="0"/>
              <a:t>Non-Endorsement Statement &amp;</a:t>
            </a:r>
            <a:br>
              <a:rPr lang="en-US" dirty="0"/>
            </a:br>
            <a:r>
              <a:rPr lang="en-US" dirty="0"/>
              <a:t>Off Label Use</a:t>
            </a:r>
          </a:p>
        </p:txBody>
      </p:sp>
    </p:spTree>
    <p:extLst>
      <p:ext uri="{BB962C8B-B14F-4D97-AF65-F5344CB8AC3E}">
        <p14:creationId xmlns:p14="http://schemas.microsoft.com/office/powerpoint/2010/main" val="609722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4551-6483-8E17-08D0-C66CD2A886A3}"/>
              </a:ext>
            </a:extLst>
          </p:cNvPr>
          <p:cNvSpPr>
            <a:spLocks noGrp="1"/>
          </p:cNvSpPr>
          <p:nvPr>
            <p:ph type="title"/>
          </p:nvPr>
        </p:nvSpPr>
        <p:spPr/>
        <p:txBody>
          <a:bodyPr>
            <a:normAutofit/>
          </a:bodyPr>
          <a:lstStyle/>
          <a:p>
            <a:r>
              <a:rPr lang="en-US" sz="3200" dirty="0"/>
              <a:t>Learning Objectives</a:t>
            </a:r>
          </a:p>
        </p:txBody>
      </p:sp>
      <p:graphicFrame>
        <p:nvGraphicFramePr>
          <p:cNvPr id="5" name="Content Placeholder 2">
            <a:extLst>
              <a:ext uri="{FF2B5EF4-FFF2-40B4-BE49-F238E27FC236}">
                <a16:creationId xmlns:a16="http://schemas.microsoft.com/office/drawing/2014/main" id="{1DD2E8B8-7CF2-28C9-B98E-8D7F5B7BAA25}"/>
              </a:ext>
            </a:extLst>
          </p:cNvPr>
          <p:cNvGraphicFramePr>
            <a:graphicFrameLocks/>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4756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A8898-4640-E877-BF56-56271D61408B}"/>
              </a:ext>
            </a:extLst>
          </p:cNvPr>
          <p:cNvSpPr>
            <a:spLocks noGrp="1"/>
          </p:cNvSpPr>
          <p:nvPr>
            <p:ph type="title"/>
          </p:nvPr>
        </p:nvSpPr>
        <p:spPr/>
        <p:txBody>
          <a:bodyPr>
            <a:normAutofit/>
          </a:bodyPr>
          <a:lstStyle/>
          <a:p>
            <a:r>
              <a:rPr lang="en-US" sz="3200" dirty="0"/>
              <a:t>Treatment Setting &amp;</a:t>
            </a:r>
            <a:br>
              <a:rPr lang="en-US" sz="3200" dirty="0"/>
            </a:br>
            <a:r>
              <a:rPr lang="en-US" sz="3200" dirty="0"/>
              <a:t>Competency Continuum  </a:t>
            </a:r>
          </a:p>
        </p:txBody>
      </p:sp>
      <p:pic>
        <p:nvPicPr>
          <p:cNvPr id="3" name="Picture 2" descr="Open doors">
            <a:extLst>
              <a:ext uri="{FF2B5EF4-FFF2-40B4-BE49-F238E27FC236}">
                <a16:creationId xmlns:a16="http://schemas.microsoft.com/office/drawing/2014/main" id="{59CFD4F4-E9C2-6DE4-185F-DEBB46BE1C4C}"/>
              </a:ext>
            </a:extLst>
          </p:cNvPr>
          <p:cNvPicPr>
            <a:picLocks noChangeAspect="1"/>
          </p:cNvPicPr>
          <p:nvPr/>
        </p:nvPicPr>
        <p:blipFill>
          <a:blip r:embed="rId2"/>
          <a:srcRect l="20982" r="20980" b="-1"/>
          <a:stretch>
            <a:fillRect/>
          </a:stretch>
        </p:blipFill>
        <p:spPr>
          <a:xfrm>
            <a:off x="6229215" y="1448122"/>
            <a:ext cx="5962785" cy="5409878"/>
          </a:xfrm>
          <a:prstGeom prst="rect">
            <a:avLst/>
          </a:prstGeom>
          <a:ln>
            <a:noFill/>
          </a:ln>
          <a:effectLst>
            <a:softEdge rad="112500"/>
          </a:effectLst>
        </p:spPr>
      </p:pic>
      <p:sp>
        <p:nvSpPr>
          <p:cNvPr id="4" name="TextBox 3">
            <a:extLst>
              <a:ext uri="{FF2B5EF4-FFF2-40B4-BE49-F238E27FC236}">
                <a16:creationId xmlns:a16="http://schemas.microsoft.com/office/drawing/2014/main" id="{B9F36FB8-E549-7344-AA03-A8756E1D1B12}"/>
              </a:ext>
            </a:extLst>
          </p:cNvPr>
          <p:cNvSpPr txBox="1"/>
          <p:nvPr/>
        </p:nvSpPr>
        <p:spPr>
          <a:xfrm>
            <a:off x="301658" y="1847654"/>
            <a:ext cx="5552387"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Jails have become the largest de facto mental health providers.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Jails provide time and space for psychiatric stabilization while awaiting State Hospital admission.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Individuals who enter the competency continuum exponentially increase the amount of time spent incarcerated. </a:t>
            </a:r>
          </a:p>
        </p:txBody>
      </p:sp>
    </p:spTree>
    <p:extLst>
      <p:ext uri="{BB962C8B-B14F-4D97-AF65-F5344CB8AC3E}">
        <p14:creationId xmlns:p14="http://schemas.microsoft.com/office/powerpoint/2010/main" val="2733439210"/>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3.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DSHS-Powerpoint-Template</Template>
  <TotalTime>364</TotalTime>
  <Words>1779</Words>
  <Application>Microsoft Office PowerPoint</Application>
  <PresentationFormat>Widescreen</PresentationFormat>
  <Paragraphs>202</Paragraphs>
  <Slides>25</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Aptos</vt:lpstr>
      <vt:lpstr>Arial</vt:lpstr>
      <vt:lpstr>Calibri</vt:lpstr>
      <vt:lpstr>Segoe UI</vt:lpstr>
      <vt:lpstr>Verdana</vt:lpstr>
      <vt:lpstr>DSHS Slide Theme</vt:lpstr>
      <vt:lpstr>DSHS Slide Layout 2</vt:lpstr>
      <vt:lpstr>DSHS Slide Layout 3</vt:lpstr>
      <vt:lpstr>Efficiency Meets Empathy</vt:lpstr>
      <vt:lpstr>Disclosure to Learners</vt:lpstr>
      <vt:lpstr>Successful Completion </vt:lpstr>
      <vt:lpstr>Continuing Education  Continuing education is approved for these professions:</vt:lpstr>
      <vt:lpstr>Continuing Education  Continuing education is approved for these professions:</vt:lpstr>
      <vt:lpstr>Commercial Support &amp; Disclosure of Conflict of Interest</vt:lpstr>
      <vt:lpstr>Non-Endorsement Statement &amp; Off Label Use</vt:lpstr>
      <vt:lpstr>Learning Objectives</vt:lpstr>
      <vt:lpstr>Treatment Setting &amp; Competency Continuum  </vt:lpstr>
      <vt:lpstr>Programmatic History: Forensic Single Portal Authority</vt:lpstr>
      <vt:lpstr>Programmatic History: Forensic Single Portal Authority</vt:lpstr>
      <vt:lpstr>Case Study #1</vt:lpstr>
      <vt:lpstr>Community Impacts</vt:lpstr>
      <vt:lpstr> Mitigating Impacts </vt:lpstr>
      <vt:lpstr>Forensic Single Portal Authority Unit Expansion</vt:lpstr>
      <vt:lpstr>Unit Expansion</vt:lpstr>
      <vt:lpstr>Community Partners</vt:lpstr>
      <vt:lpstr>Core Clinical &amp; Operational Components</vt:lpstr>
      <vt:lpstr>Front End: State Hospital Waitlist</vt:lpstr>
      <vt:lpstr>Back End: State Hospital Returnee</vt:lpstr>
      <vt:lpstr>Outcomes</vt:lpstr>
      <vt:lpstr>Case Study #2</vt:lpstr>
      <vt:lpstr>Case Study #3</vt:lpstr>
      <vt:lpstr>Contact Information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Texas Department of State Health Services</dc:creator>
  <cp:lastModifiedBy>Holmes, Krystin</cp:lastModifiedBy>
  <cp:revision>23</cp:revision>
  <dcterms:created xsi:type="dcterms:W3CDTF">2018-12-06T15:25:41Z</dcterms:created>
  <dcterms:modified xsi:type="dcterms:W3CDTF">2026-06-02T18:22:26Z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787ca3-cb42-48e7-9ecb-557aaf5c4cbc_Enabled">
    <vt:lpwstr>true</vt:lpwstr>
  </property>
  <property fmtid="{D5CDD505-2E9C-101B-9397-08002B2CF9AE}" pid="3" name="MSIP_Label_d8787ca3-cb42-48e7-9ecb-557aaf5c4cbc_SetDate">
    <vt:lpwstr>2026-06-02T18:19:18Z</vt:lpwstr>
  </property>
  <property fmtid="{D5CDD505-2E9C-101B-9397-08002B2CF9AE}" pid="4" name="MSIP_Label_d8787ca3-cb42-48e7-9ecb-557aaf5c4cbc_Method">
    <vt:lpwstr>Standard</vt:lpwstr>
  </property>
  <property fmtid="{D5CDD505-2E9C-101B-9397-08002B2CF9AE}" pid="5" name="MSIP_Label_d8787ca3-cb42-48e7-9ecb-557aaf5c4cbc_Name">
    <vt:lpwstr>Internal</vt:lpwstr>
  </property>
  <property fmtid="{D5CDD505-2E9C-101B-9397-08002B2CF9AE}" pid="6" name="MSIP_Label_d8787ca3-cb42-48e7-9ecb-557aaf5c4cbc_SiteId">
    <vt:lpwstr>417ed063-35ba-4a1c-8bc5-57273fb7ecf2</vt:lpwstr>
  </property>
  <property fmtid="{D5CDD505-2E9C-101B-9397-08002B2CF9AE}" pid="7" name="MSIP_Label_d8787ca3-cb42-48e7-9ecb-557aaf5c4cbc_ActionId">
    <vt:lpwstr>40b7c60c-9d56-486c-bb36-3cc895facd5b</vt:lpwstr>
  </property>
  <property fmtid="{D5CDD505-2E9C-101B-9397-08002B2CF9AE}" pid="8" name="MSIP_Label_d8787ca3-cb42-48e7-9ecb-557aaf5c4cbc_ContentBits">
    <vt:lpwstr>0</vt:lpwstr>
  </property>
  <property fmtid="{D5CDD505-2E9C-101B-9397-08002B2CF9AE}" pid="9" name="MSIP_Label_d8787ca3-cb42-48e7-9ecb-557aaf5c4cbc_Tag">
    <vt:lpwstr>10, 3, 0, 1</vt:lpwstr>
  </property>
</Properties>
</file>