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8288000" cy="10287000"/>
  <p:notesSz cx="6858000" cy="9144000"/>
  <p:embeddedFontLst>
    <p:embeddedFont>
      <p:font typeface="Arimo" panose="020B0604020202020204" charset="0"/>
      <p:regular r:id="rId56"/>
    </p:embeddedFont>
    <p:embeddedFont>
      <p:font typeface="Biski" panose="020B0604020202020204" charset="-34"/>
      <p:regular r:id="rId57"/>
    </p:embeddedFont>
    <p:embeddedFont>
      <p:font typeface="Biski Bold" panose="020B0604020202020204" charset="-34"/>
      <p:regular r:id="rId58"/>
    </p:embeddedFont>
    <p:embeddedFont>
      <p:font typeface="Biski Bold Italics" panose="020B0604020202020204" charset="-34"/>
      <p:regular r:id="rId59"/>
    </p:embeddedFont>
    <p:embeddedFont>
      <p:font typeface="Biski Italics" panose="020B0604020202020204" charset="-34"/>
      <p:regular r:id="rId60"/>
    </p:embeddedFont>
    <p:embeddedFont>
      <p:font typeface="Calibri (MS)" panose="020B0604020202020204" charset="0"/>
      <p:regular r:id="rId61"/>
    </p:embeddedFont>
    <p:embeddedFont>
      <p:font typeface="Calibri (MS) Bold" panose="020B0604020202020204" charset="0"/>
      <p:regular r:id="rId62"/>
    </p:embeddedFont>
    <p:embeddedFont>
      <p:font typeface="Calibri (MS) Bold Italics" panose="020B0604020202020204" charset="0"/>
      <p:regular r:id="rId63"/>
    </p:embeddedFont>
    <p:embeddedFont>
      <p:font typeface="Canva Sans Bold" panose="020B0604020202020204" charset="0"/>
      <p:regular r:id="rId64"/>
    </p:embeddedFont>
    <p:embeddedFont>
      <p:font typeface="Century Gothic Paneuropean Bold" panose="020B0604020202020204" charset="0"/>
      <p:regular r:id="rId65"/>
    </p:embeddedFont>
    <p:embeddedFont>
      <p:font typeface="Impact" panose="020B0806030902050204" pitchFamily="34" charset="0"/>
      <p:regular r:id="rId66"/>
    </p:embeddedFont>
    <p:embeddedFont>
      <p:font typeface="Sensa Wild Fill" panose="020B0604020202020204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Share story of transferring patient from Tyler to Ft Worth to be with her boyfriend.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can note that this is already in place with our LIDDA individuals and a work in progress in LMHA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treatment team is like a flight crew—each role is different, but we work together to safely guide the patient through their journey to recovery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4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05463" y="204788"/>
            <a:ext cx="5888269" cy="2089528"/>
            <a:chOff x="0" y="0"/>
            <a:chExt cx="7851026" cy="2786037"/>
          </a:xfrm>
        </p:grpSpPr>
        <p:sp>
          <p:nvSpPr>
            <p:cNvPr id="3" name="Freeform 3" descr="A picture containing drawing, clock  Description automatically generated"/>
            <p:cNvSpPr/>
            <p:nvPr/>
          </p:nvSpPr>
          <p:spPr>
            <a:xfrm>
              <a:off x="0" y="0"/>
              <a:ext cx="7851013" cy="2785999"/>
            </a:xfrm>
            <a:custGeom>
              <a:avLst/>
              <a:gdLst/>
              <a:ahLst/>
              <a:cxnLst/>
              <a:rect l="l" t="t" r="r" b="b"/>
              <a:pathLst>
                <a:path w="7851013" h="2785999">
                  <a:moveTo>
                    <a:pt x="0" y="0"/>
                  </a:moveTo>
                  <a:lnTo>
                    <a:pt x="7851013" y="0"/>
                  </a:lnTo>
                  <a:lnTo>
                    <a:pt x="7851013" y="2785999"/>
                  </a:lnTo>
                  <a:lnTo>
                    <a:pt x="0" y="2785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7061" y="5240779"/>
            <a:ext cx="17913887" cy="288131"/>
            <a:chOff x="0" y="0"/>
            <a:chExt cx="23885182" cy="384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5144" cy="384175"/>
            </a:xfrm>
            <a:custGeom>
              <a:avLst/>
              <a:gdLst/>
              <a:ahLst/>
              <a:cxnLst/>
              <a:rect l="l" t="t" r="r" b="b"/>
              <a:pathLst>
                <a:path w="23885144" h="384175">
                  <a:moveTo>
                    <a:pt x="0" y="0"/>
                  </a:moveTo>
                  <a:lnTo>
                    <a:pt x="23885144" y="0"/>
                  </a:lnTo>
                  <a:lnTo>
                    <a:pt x="23885144" y="384175"/>
                  </a:lnTo>
                  <a:lnTo>
                    <a:pt x="0" y="384175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442" y="468349"/>
            <a:ext cx="16543858" cy="566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66005"/>
                </a:solidFill>
                <a:latin typeface="Impact"/>
                <a:ea typeface="Impact"/>
                <a:cs typeface="Impact"/>
                <a:sym typeface="Impact"/>
              </a:rPr>
              <a:t>Silos to Synergy: </a:t>
            </a:r>
          </a:p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66005"/>
                </a:solidFill>
                <a:latin typeface="Impact"/>
                <a:ea typeface="Impact"/>
                <a:cs typeface="Impact"/>
                <a:sym typeface="Impact"/>
              </a:rPr>
              <a:t>Advancing Patient-</a:t>
            </a:r>
          </a:p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66005"/>
                </a:solidFill>
                <a:latin typeface="Impact"/>
                <a:ea typeface="Impact"/>
                <a:cs typeface="Impact"/>
                <a:sym typeface="Impact"/>
              </a:rPr>
              <a:t>Centered Systems of Care 	</a:t>
            </a:r>
          </a:p>
          <a:p>
            <a:pPr algn="l">
              <a:lnSpc>
                <a:spcPts val="10800"/>
              </a:lnSpc>
            </a:pPr>
            <a:endParaRPr lang="en-US" sz="9000">
              <a:solidFill>
                <a:srgbClr val="C6600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735553" y="5619874"/>
            <a:ext cx="2826886" cy="4283161"/>
          </a:xfrm>
          <a:custGeom>
            <a:avLst/>
            <a:gdLst/>
            <a:ahLst/>
            <a:cxnLst/>
            <a:rect l="l" t="t" r="r" b="b"/>
            <a:pathLst>
              <a:path w="2826886" h="4283161">
                <a:moveTo>
                  <a:pt x="0" y="0"/>
                </a:moveTo>
                <a:lnTo>
                  <a:pt x="2826886" y="0"/>
                </a:lnTo>
                <a:lnTo>
                  <a:pt x="2826886" y="4283161"/>
                </a:lnTo>
                <a:lnTo>
                  <a:pt x="0" y="42831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2111" y="5619874"/>
            <a:ext cx="18070135" cy="641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6B3F2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Laura Golden, OTR, OTD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6B3F2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System Director of Transition and Teaming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6B3F23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6B3F2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Elizabeth Stasey, LPC-S, LCDC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6B3F2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System Director of Provider Training and Support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6B3F23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6B3F2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Martha Sanderford-Smith, DNP, RN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6B3F2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Healthcare System of Care Network Administrator 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6B3F23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6B3F23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6B3F23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177571" y="6114264"/>
            <a:ext cx="1942850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5700">
                <a:solidFill>
                  <a:srgbClr val="C66005"/>
                </a:solidFill>
                <a:latin typeface="Impact"/>
                <a:ea typeface="Impact"/>
                <a:cs typeface="Impact"/>
                <a:sym typeface="Impact"/>
              </a:rPr>
              <a:t>Room </a:t>
            </a:r>
          </a:p>
          <a:p>
            <a:pPr algn="ctr">
              <a:lnSpc>
                <a:spcPts val="6840"/>
              </a:lnSpc>
            </a:pPr>
            <a:r>
              <a:rPr lang="en-US" sz="5700">
                <a:solidFill>
                  <a:srgbClr val="C66005"/>
                </a:solidFill>
                <a:latin typeface="Impact"/>
                <a:ea typeface="Impact"/>
                <a:cs typeface="Impact"/>
                <a:sym typeface="Impact"/>
              </a:rPr>
              <a:t>Code</a:t>
            </a:r>
          </a:p>
          <a:p>
            <a:pPr algn="ctr">
              <a:lnSpc>
                <a:spcPts val="6840"/>
              </a:lnSpc>
            </a:pPr>
            <a:r>
              <a:rPr lang="en-US" sz="5700">
                <a:solidFill>
                  <a:srgbClr val="794400"/>
                </a:solidFill>
                <a:latin typeface="Impact"/>
                <a:ea typeface="Impact"/>
                <a:cs typeface="Impact"/>
                <a:sym typeface="Impact"/>
              </a:rPr>
              <a:t>2005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6055" y="-96386"/>
            <a:ext cx="18892563" cy="3207415"/>
            <a:chOff x="0" y="0"/>
            <a:chExt cx="25190085" cy="42765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90084" cy="4276555"/>
            </a:xfrm>
            <a:custGeom>
              <a:avLst/>
              <a:gdLst/>
              <a:ahLst/>
              <a:cxnLst/>
              <a:rect l="l" t="t" r="r" b="b"/>
              <a:pathLst>
                <a:path w="25190084" h="4276555">
                  <a:moveTo>
                    <a:pt x="0" y="0"/>
                  </a:moveTo>
                  <a:lnTo>
                    <a:pt x="25190084" y="0"/>
                  </a:lnTo>
                  <a:lnTo>
                    <a:pt x="25190084" y="4276555"/>
                  </a:lnTo>
                  <a:lnTo>
                    <a:pt x="0" y="4276555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9808" r="12169" b="-318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5190085" cy="43432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90"/>
                </a:lnSpc>
              </a:pPr>
              <a:r>
                <a:rPr lang="en-US" sz="675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Looking Beyond Diagnosis: </a:t>
              </a:r>
            </a:p>
            <a:p>
              <a:pPr algn="l">
                <a:lnSpc>
                  <a:spcPts val="7290"/>
                </a:lnSpc>
              </a:pPr>
              <a:r>
                <a:rPr lang="en-US" sz="675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Understanding the Person</a:t>
              </a:r>
            </a:p>
            <a:p>
              <a:pPr algn="l">
                <a:lnSpc>
                  <a:spcPts val="7290"/>
                </a:lnSpc>
              </a:pPr>
              <a:endParaRPr lang="en-US" sz="675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52456" y="1838449"/>
            <a:ext cx="16051749" cy="444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 look at the whole person</a:t>
            </a: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not just their diagnosis — because a label never tells the full story of someone’s strengths, preferences, and experiences.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 focus on needs</a:t>
            </a: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asking what supports, environments, and strategies will help the person thrive, not just what category they “fit” into.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 prioritize understanding</a:t>
            </a: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taking time to learn what matters most to the person, what challenges they face, and what helps them feel safe and successful.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97496" y="3304861"/>
            <a:ext cx="16051749" cy="444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 work together on solutions</a:t>
            </a: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partnering with the individual, their family, and their support network to find the right tools, services, and strategies.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 use diagnosis as </a:t>
            </a:r>
            <a:r>
              <a:rPr lang="en-US" sz="42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one</a:t>
            </a: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piece of information</a:t>
            </a: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but our real goal is helping each person live well, feel supported, and reach their goals — regardless of their diagnosis.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47562" y="183170"/>
            <a:ext cx="18892563" cy="3207415"/>
            <a:chOff x="0" y="0"/>
            <a:chExt cx="25190085" cy="42765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190084" cy="4276555"/>
            </a:xfrm>
            <a:custGeom>
              <a:avLst/>
              <a:gdLst/>
              <a:ahLst/>
              <a:cxnLst/>
              <a:rect l="l" t="t" r="r" b="b"/>
              <a:pathLst>
                <a:path w="25190084" h="4276555">
                  <a:moveTo>
                    <a:pt x="0" y="0"/>
                  </a:moveTo>
                  <a:lnTo>
                    <a:pt x="25190084" y="0"/>
                  </a:lnTo>
                  <a:lnTo>
                    <a:pt x="25190084" y="4276555"/>
                  </a:lnTo>
                  <a:lnTo>
                    <a:pt x="0" y="4276555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9808" r="12169" b="-318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5190085" cy="43432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90"/>
                </a:lnSpc>
              </a:pPr>
              <a:r>
                <a:rPr lang="en-US" sz="675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Looking Beyond Diagnosis: </a:t>
              </a:r>
            </a:p>
            <a:p>
              <a:pPr algn="l">
                <a:lnSpc>
                  <a:spcPts val="7290"/>
                </a:lnSpc>
              </a:pPr>
              <a:r>
                <a:rPr lang="en-US" sz="675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Understanding the Person</a:t>
              </a:r>
            </a:p>
            <a:p>
              <a:pPr algn="l">
                <a:lnSpc>
                  <a:spcPts val="7290"/>
                </a:lnSpc>
              </a:pPr>
              <a:endParaRPr lang="en-US" sz="675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76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23192" y="249422"/>
            <a:ext cx="14649113" cy="4169349"/>
            <a:chOff x="0" y="0"/>
            <a:chExt cx="905564" cy="2577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257737"/>
            </a:xfrm>
            <a:custGeom>
              <a:avLst/>
              <a:gdLst/>
              <a:ahLst/>
              <a:cxnLst/>
              <a:rect l="l" t="t" r="r" b="b"/>
              <a:pathLst>
                <a:path w="905564" h="257737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247414"/>
                  </a:lnTo>
                  <a:cubicBezTo>
                    <a:pt x="905564" y="253115"/>
                    <a:pt x="900942" y="257737"/>
                    <a:pt x="895242" y="257737"/>
                  </a:cubicBezTo>
                  <a:lnTo>
                    <a:pt x="10322" y="257737"/>
                  </a:lnTo>
                  <a:cubicBezTo>
                    <a:pt x="4621" y="257737"/>
                    <a:pt x="0" y="253115"/>
                    <a:pt x="0" y="247414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88AFB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295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26294" y="220390"/>
            <a:ext cx="14042908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The Old Model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01472" y="1385503"/>
            <a:ext cx="12767730" cy="244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55"/>
              </a:lnSpc>
            </a:pPr>
            <a:r>
              <a:rPr lang="en-US" sz="4039" b="1" spc="149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If they say IDD ⟶ Send to DS</a:t>
            </a:r>
          </a:p>
          <a:p>
            <a:pPr algn="just">
              <a:lnSpc>
                <a:spcPts val="5655"/>
              </a:lnSpc>
            </a:pPr>
            <a:endParaRPr lang="en-US" sz="4039" b="1" spc="149">
              <a:solidFill>
                <a:srgbClr val="351C0C"/>
              </a:solidFill>
              <a:latin typeface="Biski Bold"/>
              <a:ea typeface="Biski Bold"/>
              <a:cs typeface="Biski Bold"/>
              <a:sym typeface="Biski Bold"/>
            </a:endParaRPr>
          </a:p>
          <a:p>
            <a:pPr algn="just">
              <a:lnSpc>
                <a:spcPts val="5655"/>
              </a:lnSpc>
            </a:pPr>
            <a:r>
              <a:rPr lang="en-US" sz="4039" b="1" spc="149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If they say MH ⟶ Send to BH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823192" y="4589407"/>
            <a:ext cx="14649113" cy="4169349"/>
            <a:chOff x="0" y="0"/>
            <a:chExt cx="905564" cy="2577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5564" cy="257737"/>
            </a:xfrm>
            <a:custGeom>
              <a:avLst/>
              <a:gdLst/>
              <a:ahLst/>
              <a:cxnLst/>
              <a:rect l="l" t="t" r="r" b="b"/>
              <a:pathLst>
                <a:path w="905564" h="257737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247414"/>
                  </a:lnTo>
                  <a:cubicBezTo>
                    <a:pt x="905564" y="253115"/>
                    <a:pt x="900942" y="257737"/>
                    <a:pt x="895242" y="257737"/>
                  </a:cubicBezTo>
                  <a:lnTo>
                    <a:pt x="10322" y="257737"/>
                  </a:lnTo>
                  <a:cubicBezTo>
                    <a:pt x="4621" y="257737"/>
                    <a:pt x="0" y="253115"/>
                    <a:pt x="0" y="247414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BAC405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05564" cy="295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26294" y="4560375"/>
            <a:ext cx="14042908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The New Model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97286" y="5760795"/>
            <a:ext cx="13708422" cy="244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55"/>
              </a:lnSpc>
            </a:pPr>
            <a:r>
              <a:rPr lang="en-US" sz="4039" b="1" spc="149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Assess the whole person ⟶ Serve them now ⟶ </a:t>
            </a:r>
          </a:p>
          <a:p>
            <a:pPr algn="just">
              <a:lnSpc>
                <a:spcPts val="5655"/>
              </a:lnSpc>
            </a:pPr>
            <a:endParaRPr lang="en-US" sz="4039" b="1" spc="149">
              <a:solidFill>
                <a:srgbClr val="351C0C"/>
              </a:solidFill>
              <a:latin typeface="Biski Bold"/>
              <a:ea typeface="Biski Bold"/>
              <a:cs typeface="Biski Bold"/>
              <a:sym typeface="Biski Bold"/>
            </a:endParaRPr>
          </a:p>
          <a:p>
            <a:pPr algn="just">
              <a:lnSpc>
                <a:spcPts val="5655"/>
              </a:lnSpc>
            </a:pPr>
            <a:r>
              <a:rPr lang="en-US" sz="4039" b="1" spc="149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Connect them to the right long-term supports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76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359575" y="1028700"/>
            <a:ext cx="14649113" cy="7120349"/>
            <a:chOff x="0" y="0"/>
            <a:chExt cx="905564" cy="440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440158"/>
            </a:xfrm>
            <a:custGeom>
              <a:avLst/>
              <a:gdLst/>
              <a:ahLst/>
              <a:cxnLst/>
              <a:rect l="l" t="t" r="r" b="b"/>
              <a:pathLst>
                <a:path w="905564" h="440158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429836"/>
                  </a:lnTo>
                  <a:cubicBezTo>
                    <a:pt x="905564" y="435537"/>
                    <a:pt x="900942" y="440158"/>
                    <a:pt x="895242" y="440158"/>
                  </a:cubicBezTo>
                  <a:lnTo>
                    <a:pt x="10322" y="440158"/>
                  </a:lnTo>
                  <a:cubicBezTo>
                    <a:pt x="4621" y="440158"/>
                    <a:pt x="0" y="435537"/>
                    <a:pt x="0" y="429836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E36F1E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478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30567" y="924508"/>
            <a:ext cx="14042908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>
                <a:solidFill>
                  <a:srgbClr val="FFFFFF"/>
                </a:solidFill>
                <a:latin typeface="Biski Bold"/>
                <a:ea typeface="Biski Bold"/>
                <a:cs typeface="Biski Bold"/>
                <a:sym typeface="Biski Bold"/>
              </a:rPr>
              <a:t>A Simple Saying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68156" y="2664463"/>
            <a:ext cx="12767730" cy="601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55"/>
              </a:lnSpc>
            </a:pPr>
            <a:r>
              <a:rPr lang="en-US" sz="4039" i="1" spc="149">
                <a:solidFill>
                  <a:srgbClr val="FFFFFF"/>
                </a:solidFill>
                <a:latin typeface="Biski Italics"/>
                <a:ea typeface="Biski Italics"/>
                <a:cs typeface="Biski Italics"/>
                <a:sym typeface="Biski Italics"/>
              </a:rPr>
              <a:t>“We serve the person in front of us today, regardless of diagnosis.”</a:t>
            </a:r>
          </a:p>
          <a:p>
            <a:pPr algn="just">
              <a:lnSpc>
                <a:spcPts val="5655"/>
              </a:lnSpc>
            </a:pPr>
            <a:endParaRPr lang="en-US" sz="4039" i="1" spc="149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5655"/>
              </a:lnSpc>
            </a:pPr>
            <a:r>
              <a:rPr lang="en-US" sz="4039" i="1" spc="149">
                <a:solidFill>
                  <a:srgbClr val="FFFFFF"/>
                </a:solidFill>
                <a:latin typeface="Biski Italics"/>
                <a:ea typeface="Biski Italics"/>
                <a:cs typeface="Biski Italics"/>
                <a:sym typeface="Biski Italics"/>
              </a:rPr>
              <a:t>“We don’t send people away — we support them now and connect them to the right services over time.”</a:t>
            </a:r>
          </a:p>
          <a:p>
            <a:pPr algn="just">
              <a:lnSpc>
                <a:spcPts val="5655"/>
              </a:lnSpc>
            </a:pPr>
            <a:endParaRPr lang="en-US" sz="4039" i="1" spc="149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5655"/>
              </a:lnSpc>
            </a:pPr>
            <a:endParaRPr lang="en-US" sz="4039" i="1" spc="149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76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67894" y="239130"/>
            <a:ext cx="17114219" cy="8690263"/>
            <a:chOff x="0" y="0"/>
            <a:chExt cx="1057949" cy="5372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57949" cy="537206"/>
            </a:xfrm>
            <a:custGeom>
              <a:avLst/>
              <a:gdLst/>
              <a:ahLst/>
              <a:cxnLst/>
              <a:rect l="l" t="t" r="r" b="b"/>
              <a:pathLst>
                <a:path w="1057949" h="537206">
                  <a:moveTo>
                    <a:pt x="8835" y="0"/>
                  </a:moveTo>
                  <a:lnTo>
                    <a:pt x="1049114" y="0"/>
                  </a:lnTo>
                  <a:cubicBezTo>
                    <a:pt x="1053994" y="0"/>
                    <a:pt x="1057949" y="3956"/>
                    <a:pt x="1057949" y="8835"/>
                  </a:cubicBezTo>
                  <a:lnTo>
                    <a:pt x="1057949" y="528370"/>
                  </a:lnTo>
                  <a:cubicBezTo>
                    <a:pt x="1057949" y="533250"/>
                    <a:pt x="1053994" y="537206"/>
                    <a:pt x="1049114" y="537206"/>
                  </a:cubicBezTo>
                  <a:lnTo>
                    <a:pt x="8835" y="537206"/>
                  </a:lnTo>
                  <a:cubicBezTo>
                    <a:pt x="3956" y="537206"/>
                    <a:pt x="0" y="533250"/>
                    <a:pt x="0" y="528370"/>
                  </a:cubicBezTo>
                  <a:lnTo>
                    <a:pt x="0" y="8835"/>
                  </a:lnTo>
                  <a:cubicBezTo>
                    <a:pt x="0" y="3956"/>
                    <a:pt x="3956" y="0"/>
                    <a:pt x="8835" y="0"/>
                  </a:cubicBezTo>
                  <a:close/>
                </a:path>
              </a:pathLst>
            </a:custGeom>
            <a:solidFill>
              <a:srgbClr val="79440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57949" cy="575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17240" y="234357"/>
            <a:ext cx="14042908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>
                <a:solidFill>
                  <a:srgbClr val="FFFFFF"/>
                </a:solidFill>
                <a:latin typeface="Biski Bold"/>
                <a:ea typeface="Biski Bold"/>
                <a:cs typeface="Biski Bold"/>
                <a:sym typeface="Biski Bold"/>
              </a:rPr>
              <a:t>A Clear Why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402580"/>
            <a:ext cx="16068594" cy="7855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i="1" spc="122">
                <a:solidFill>
                  <a:srgbClr val="FFFFFF"/>
                </a:solidFill>
                <a:latin typeface="Biski Italics"/>
                <a:ea typeface="Biski Italics"/>
                <a:cs typeface="Biski Italics"/>
                <a:sym typeface="Biski Italics"/>
              </a:rPr>
              <a:t>•People were falling through the cracks.</a:t>
            </a:r>
          </a:p>
          <a:p>
            <a:pPr algn="just">
              <a:lnSpc>
                <a:spcPts val="4620"/>
              </a:lnSpc>
            </a:pPr>
            <a:endParaRPr lang="en-US" sz="3300" i="1" spc="122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4620"/>
              </a:lnSpc>
            </a:pPr>
            <a:r>
              <a:rPr lang="en-US" sz="3300" i="1" spc="122">
                <a:solidFill>
                  <a:srgbClr val="FFFFFF"/>
                </a:solidFill>
                <a:latin typeface="Biski Italics"/>
                <a:ea typeface="Biski Italics"/>
                <a:cs typeface="Biski Italics"/>
                <a:sym typeface="Biski Italics"/>
              </a:rPr>
              <a:t>•People waited months for IDD assessments with no support.</a:t>
            </a:r>
          </a:p>
          <a:p>
            <a:pPr algn="just">
              <a:lnSpc>
                <a:spcPts val="4620"/>
              </a:lnSpc>
            </a:pPr>
            <a:endParaRPr lang="en-US" sz="3300" i="1" spc="122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4620"/>
              </a:lnSpc>
            </a:pPr>
            <a:r>
              <a:rPr lang="en-US" sz="3300" i="1" spc="122">
                <a:solidFill>
                  <a:srgbClr val="FFFFFF"/>
                </a:solidFill>
                <a:latin typeface="Biski Italics"/>
                <a:ea typeface="Biski Italics"/>
                <a:cs typeface="Biski Italics"/>
                <a:sym typeface="Biski Italics"/>
              </a:rPr>
              <a:t>•People with MH needs were being missed because they said “I’m here for IDD.”</a:t>
            </a:r>
          </a:p>
          <a:p>
            <a:pPr algn="just">
              <a:lnSpc>
                <a:spcPts val="4620"/>
              </a:lnSpc>
            </a:pPr>
            <a:endParaRPr lang="en-US" sz="3300" i="1" spc="122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4620"/>
              </a:lnSpc>
            </a:pPr>
            <a:r>
              <a:rPr lang="en-US" sz="3300" i="1" spc="122">
                <a:solidFill>
                  <a:srgbClr val="FFFFFF"/>
                </a:solidFill>
                <a:latin typeface="Biski Italics"/>
                <a:ea typeface="Biski Italics"/>
                <a:cs typeface="Biski Italics"/>
                <a:sym typeface="Biski Italics"/>
              </a:rPr>
              <a:t>•People with IDD were being missed because they said “I’m here for MH.”</a:t>
            </a:r>
          </a:p>
          <a:p>
            <a:pPr algn="just">
              <a:lnSpc>
                <a:spcPts val="4620"/>
              </a:lnSpc>
            </a:pPr>
            <a:endParaRPr lang="en-US" sz="3300" i="1" spc="122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4620"/>
              </a:lnSpc>
            </a:pPr>
            <a:r>
              <a:rPr lang="en-US" sz="3300" i="1" spc="122">
                <a:solidFill>
                  <a:srgbClr val="FFFFFF"/>
                </a:solidFill>
                <a:latin typeface="Biski Italics"/>
                <a:ea typeface="Biski Italics"/>
                <a:cs typeface="Biski Italics"/>
                <a:sym typeface="Biski Italics"/>
              </a:rPr>
              <a:t>•Now we stabilize, support, and coordinate immediately, not after diagnosis.</a:t>
            </a:r>
          </a:p>
          <a:p>
            <a:pPr algn="just">
              <a:lnSpc>
                <a:spcPts val="5095"/>
              </a:lnSpc>
            </a:pPr>
            <a:endParaRPr lang="en-US" sz="3300" i="1" spc="122">
              <a:solidFill>
                <a:srgbClr val="FFFFFF"/>
              </a:solidFill>
              <a:latin typeface="Biski Italics"/>
              <a:ea typeface="Biski Italics"/>
              <a:cs typeface="Biski Italics"/>
              <a:sym typeface="Biski Itali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366583" y="0"/>
            <a:ext cx="13402465" cy="8929392"/>
          </a:xfrm>
          <a:custGeom>
            <a:avLst/>
            <a:gdLst/>
            <a:ahLst/>
            <a:cxnLst/>
            <a:rect l="l" t="t" r="r" b="b"/>
            <a:pathLst>
              <a:path w="13402465" h="8929392">
                <a:moveTo>
                  <a:pt x="0" y="0"/>
                </a:moveTo>
                <a:lnTo>
                  <a:pt x="13402464" y="0"/>
                </a:lnTo>
                <a:lnTo>
                  <a:pt x="13402464" y="8929392"/>
                </a:lnTo>
                <a:lnTo>
                  <a:pt x="0" y="892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76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22546" y="1028700"/>
            <a:ext cx="14649113" cy="7463714"/>
            <a:chOff x="0" y="0"/>
            <a:chExt cx="905564" cy="461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461384"/>
            </a:xfrm>
            <a:custGeom>
              <a:avLst/>
              <a:gdLst/>
              <a:ahLst/>
              <a:cxnLst/>
              <a:rect l="l" t="t" r="r" b="b"/>
              <a:pathLst>
                <a:path w="905564" h="461384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451062"/>
                  </a:lnTo>
                  <a:cubicBezTo>
                    <a:pt x="905564" y="456763"/>
                    <a:pt x="900942" y="461384"/>
                    <a:pt x="895242" y="461384"/>
                  </a:cubicBezTo>
                  <a:lnTo>
                    <a:pt x="10322" y="461384"/>
                  </a:lnTo>
                  <a:cubicBezTo>
                    <a:pt x="4621" y="461384"/>
                    <a:pt x="0" y="456763"/>
                    <a:pt x="0" y="451062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88AFB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499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93537" y="924508"/>
            <a:ext cx="14042908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A Simple Rule of Thumb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31126" y="2874994"/>
            <a:ext cx="13070833" cy="501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15"/>
              </a:lnSpc>
            </a:pP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“If they’re </a:t>
            </a:r>
            <a:r>
              <a:rPr lang="en-US" sz="4439" b="1" i="1" spc="164">
                <a:solidFill>
                  <a:srgbClr val="351C0C"/>
                </a:solidFill>
                <a:latin typeface="Biski Bold Italics"/>
                <a:ea typeface="Biski Bold Italics"/>
                <a:cs typeface="Biski Bold Italics"/>
                <a:sym typeface="Biski Bold Italics"/>
              </a:rPr>
              <a:t>here</a:t>
            </a: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, they get </a:t>
            </a:r>
            <a:r>
              <a:rPr lang="en-US" sz="4439" b="1" i="1" spc="164">
                <a:solidFill>
                  <a:srgbClr val="351C0C"/>
                </a:solidFill>
                <a:latin typeface="Biski Bold Italics"/>
                <a:ea typeface="Biski Bold Italics"/>
                <a:cs typeface="Biski Bold Italics"/>
                <a:sym typeface="Biski Bold Italics"/>
              </a:rPr>
              <a:t>assessed</a:t>
            </a: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.</a:t>
            </a:r>
          </a:p>
          <a:p>
            <a:pPr algn="just">
              <a:lnSpc>
                <a:spcPts val="6215"/>
              </a:lnSpc>
            </a:pPr>
            <a:endParaRPr lang="en-US" sz="4439" i="1" spc="164">
              <a:solidFill>
                <a:srgbClr val="351C0C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6215"/>
              </a:lnSpc>
            </a:pP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If they’re </a:t>
            </a:r>
            <a:r>
              <a:rPr lang="en-US" sz="4439" b="1" i="1" spc="164">
                <a:solidFill>
                  <a:srgbClr val="351C0C"/>
                </a:solidFill>
                <a:latin typeface="Biski Bold Italics"/>
                <a:ea typeface="Biski Bold Italics"/>
                <a:cs typeface="Biski Bold Italics"/>
                <a:sym typeface="Biski Bold Italics"/>
              </a:rPr>
              <a:t>assessed</a:t>
            </a: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, they get </a:t>
            </a:r>
            <a:r>
              <a:rPr lang="en-US" sz="4439" b="1" i="1" spc="164">
                <a:solidFill>
                  <a:srgbClr val="351C0C"/>
                </a:solidFill>
                <a:latin typeface="Biski Bold Italics"/>
                <a:ea typeface="Biski Bold Italics"/>
                <a:cs typeface="Biski Bold Italics"/>
                <a:sym typeface="Biski Bold Italics"/>
              </a:rPr>
              <a:t>served</a:t>
            </a: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.</a:t>
            </a:r>
          </a:p>
          <a:p>
            <a:pPr algn="just">
              <a:lnSpc>
                <a:spcPts val="6215"/>
              </a:lnSpc>
            </a:pPr>
            <a:endParaRPr lang="en-US" sz="4439" i="1" spc="164">
              <a:solidFill>
                <a:srgbClr val="351C0C"/>
              </a:solidFill>
              <a:latin typeface="Biski Italics"/>
              <a:ea typeface="Biski Italics"/>
              <a:cs typeface="Biski Italics"/>
              <a:sym typeface="Biski Italics"/>
            </a:endParaRPr>
          </a:p>
          <a:p>
            <a:pPr algn="just">
              <a:lnSpc>
                <a:spcPts val="6215"/>
              </a:lnSpc>
            </a:pP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If they get </a:t>
            </a:r>
            <a:r>
              <a:rPr lang="en-US" sz="4439" b="1" i="1" spc="164">
                <a:solidFill>
                  <a:srgbClr val="351C0C"/>
                </a:solidFill>
                <a:latin typeface="Biski Bold Italics"/>
                <a:ea typeface="Biski Bold Italics"/>
                <a:cs typeface="Biski Bold Italics"/>
                <a:sym typeface="Biski Bold Italics"/>
              </a:rPr>
              <a:t>served</a:t>
            </a: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, they stay </a:t>
            </a:r>
            <a:r>
              <a:rPr lang="en-US" sz="4439" b="1" i="1" spc="164">
                <a:solidFill>
                  <a:srgbClr val="351C0C"/>
                </a:solidFill>
                <a:latin typeface="Biski Bold Italics"/>
                <a:ea typeface="Biski Bold Italics"/>
                <a:cs typeface="Biski Bold Italics"/>
                <a:sym typeface="Biski Bold Italics"/>
              </a:rPr>
              <a:t>connected</a:t>
            </a:r>
            <a:r>
              <a:rPr lang="en-US" sz="4439" i="1" spc="164">
                <a:solidFill>
                  <a:srgbClr val="351C0C"/>
                </a:solidFill>
                <a:latin typeface="Biski Italics"/>
                <a:ea typeface="Biski Italics"/>
                <a:cs typeface="Biski Italics"/>
                <a:sym typeface="Biski Italics"/>
              </a:rPr>
              <a:t>.”</a:t>
            </a:r>
          </a:p>
          <a:p>
            <a:pPr algn="just">
              <a:lnSpc>
                <a:spcPts val="6215"/>
              </a:lnSpc>
            </a:pPr>
            <a:endParaRPr lang="en-US" sz="4439" i="1" spc="164">
              <a:solidFill>
                <a:srgbClr val="351C0C"/>
              </a:solidFill>
              <a:latin typeface="Biski Italics"/>
              <a:ea typeface="Biski Italics"/>
              <a:cs typeface="Biski Italics"/>
              <a:sym typeface="Biski Itali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656478" y="0"/>
            <a:ext cx="13402465" cy="8929392"/>
          </a:xfrm>
          <a:custGeom>
            <a:avLst/>
            <a:gdLst/>
            <a:ahLst/>
            <a:cxnLst/>
            <a:rect l="l" t="t" r="r" b="b"/>
            <a:pathLst>
              <a:path w="13402465" h="8929392">
                <a:moveTo>
                  <a:pt x="0" y="0"/>
                </a:moveTo>
                <a:lnTo>
                  <a:pt x="13402465" y="0"/>
                </a:lnTo>
                <a:lnTo>
                  <a:pt x="13402465" y="8929392"/>
                </a:lnTo>
                <a:lnTo>
                  <a:pt x="0" y="892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76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19443" y="3797144"/>
            <a:ext cx="14649113" cy="4697690"/>
            <a:chOff x="0" y="0"/>
            <a:chExt cx="905564" cy="2903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290397"/>
            </a:xfrm>
            <a:custGeom>
              <a:avLst/>
              <a:gdLst/>
              <a:ahLst/>
              <a:cxnLst/>
              <a:rect l="l" t="t" r="r" b="b"/>
              <a:pathLst>
                <a:path w="905564" h="290397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280075"/>
                  </a:lnTo>
                  <a:cubicBezTo>
                    <a:pt x="905564" y="285776"/>
                    <a:pt x="900942" y="290397"/>
                    <a:pt x="895242" y="290397"/>
                  </a:cubicBezTo>
                  <a:lnTo>
                    <a:pt x="10322" y="290397"/>
                  </a:lnTo>
                  <a:cubicBezTo>
                    <a:pt x="4621" y="290397"/>
                    <a:pt x="0" y="285776"/>
                    <a:pt x="0" y="280075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328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19443" y="1792166"/>
            <a:ext cx="14649113" cy="1533449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732290">
            <a:off x="749920" y="1028700"/>
            <a:ext cx="2818048" cy="1884570"/>
          </a:xfrm>
          <a:custGeom>
            <a:avLst/>
            <a:gdLst/>
            <a:ahLst/>
            <a:cxnLst/>
            <a:rect l="l" t="t" r="r" b="b"/>
            <a:pathLst>
              <a:path w="2818048" h="1884570">
                <a:moveTo>
                  <a:pt x="0" y="0"/>
                </a:moveTo>
                <a:lnTo>
                  <a:pt x="2818047" y="0"/>
                </a:lnTo>
                <a:lnTo>
                  <a:pt x="2818047" y="1884570"/>
                </a:lnTo>
                <a:lnTo>
                  <a:pt x="0" y="18845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957210" y="776092"/>
            <a:ext cx="2302090" cy="2700399"/>
          </a:xfrm>
          <a:custGeom>
            <a:avLst/>
            <a:gdLst/>
            <a:ahLst/>
            <a:cxnLst/>
            <a:rect l="l" t="t" r="r" b="b"/>
            <a:pathLst>
              <a:path w="2302090" h="2700399">
                <a:moveTo>
                  <a:pt x="0" y="0"/>
                </a:moveTo>
                <a:lnTo>
                  <a:pt x="2302090" y="0"/>
                </a:lnTo>
                <a:lnTo>
                  <a:pt x="2302090" y="2700399"/>
                </a:lnTo>
                <a:lnTo>
                  <a:pt x="0" y="2700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58940" y="3744952"/>
            <a:ext cx="11370121" cy="128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5"/>
              </a:lnSpc>
            </a:pPr>
            <a:r>
              <a:rPr lang="en-US" sz="5139" spc="19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ECI Collaborative Intake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79267" y="1869277"/>
            <a:ext cx="11277943" cy="123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spc="143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THE UNIFIED BOARDING GATE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04154" y="5595612"/>
            <a:ext cx="13479682" cy="159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35"/>
              </a:lnSpc>
            </a:pPr>
            <a:r>
              <a:rPr lang="en-US" sz="3739" spc="138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ECI has a well‑established “boarding gate” where the crew works together from the start.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76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923731"/>
            <a:ext cx="18418178" cy="7005662"/>
            <a:chOff x="0" y="0"/>
            <a:chExt cx="1081393" cy="3922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1393" cy="392280"/>
            </a:xfrm>
            <a:custGeom>
              <a:avLst/>
              <a:gdLst/>
              <a:ahLst/>
              <a:cxnLst/>
              <a:rect l="l" t="t" r="r" b="b"/>
              <a:pathLst>
                <a:path w="1081393" h="392280">
                  <a:moveTo>
                    <a:pt x="7830" y="0"/>
                  </a:moveTo>
                  <a:lnTo>
                    <a:pt x="1073563" y="0"/>
                  </a:lnTo>
                  <a:cubicBezTo>
                    <a:pt x="1075640" y="0"/>
                    <a:pt x="1077632" y="825"/>
                    <a:pt x="1079100" y="2293"/>
                  </a:cubicBezTo>
                  <a:cubicBezTo>
                    <a:pt x="1080568" y="3762"/>
                    <a:pt x="1081393" y="5753"/>
                    <a:pt x="1081393" y="7830"/>
                  </a:cubicBezTo>
                  <a:lnTo>
                    <a:pt x="1081393" y="384450"/>
                  </a:lnTo>
                  <a:cubicBezTo>
                    <a:pt x="1081393" y="386527"/>
                    <a:pt x="1080568" y="388519"/>
                    <a:pt x="1079100" y="389987"/>
                  </a:cubicBezTo>
                  <a:cubicBezTo>
                    <a:pt x="1077632" y="391455"/>
                    <a:pt x="1075640" y="392280"/>
                    <a:pt x="1073563" y="392280"/>
                  </a:cubicBezTo>
                  <a:lnTo>
                    <a:pt x="7830" y="392280"/>
                  </a:lnTo>
                  <a:cubicBezTo>
                    <a:pt x="5753" y="392280"/>
                    <a:pt x="3762" y="391455"/>
                    <a:pt x="2293" y="389987"/>
                  </a:cubicBezTo>
                  <a:cubicBezTo>
                    <a:pt x="825" y="388519"/>
                    <a:pt x="0" y="386527"/>
                    <a:pt x="0" y="384450"/>
                  </a:cubicBezTo>
                  <a:lnTo>
                    <a:pt x="0" y="7830"/>
                  </a:lnTo>
                  <a:cubicBezTo>
                    <a:pt x="0" y="5753"/>
                    <a:pt x="825" y="3762"/>
                    <a:pt x="2293" y="2293"/>
                  </a:cubicBezTo>
                  <a:cubicBezTo>
                    <a:pt x="3762" y="825"/>
                    <a:pt x="5753" y="0"/>
                    <a:pt x="7830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81393" cy="430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368"/>
            <a:ext cx="18288000" cy="1914363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8268" y="0"/>
                  </a:moveTo>
                  <a:lnTo>
                    <a:pt x="897296" y="0"/>
                  </a:lnTo>
                  <a:cubicBezTo>
                    <a:pt x="899488" y="0"/>
                    <a:pt x="901591" y="871"/>
                    <a:pt x="903142" y="2422"/>
                  </a:cubicBezTo>
                  <a:cubicBezTo>
                    <a:pt x="904693" y="3972"/>
                    <a:pt x="905564" y="6075"/>
                    <a:pt x="905564" y="8268"/>
                  </a:cubicBezTo>
                  <a:lnTo>
                    <a:pt x="905564" y="86525"/>
                  </a:lnTo>
                  <a:cubicBezTo>
                    <a:pt x="905564" y="91091"/>
                    <a:pt x="901862" y="94793"/>
                    <a:pt x="897296" y="94793"/>
                  </a:cubicBezTo>
                  <a:lnTo>
                    <a:pt x="8268" y="94793"/>
                  </a:lnTo>
                  <a:cubicBezTo>
                    <a:pt x="3702" y="94793"/>
                    <a:pt x="0" y="91091"/>
                    <a:pt x="0" y="86525"/>
                  </a:cubicBezTo>
                  <a:lnTo>
                    <a:pt x="0" y="8268"/>
                  </a:lnTo>
                  <a:cubicBezTo>
                    <a:pt x="0" y="3702"/>
                    <a:pt x="3702" y="0"/>
                    <a:pt x="8268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06859" y="2165408"/>
            <a:ext cx="9052441" cy="1620485"/>
            <a:chOff x="0" y="0"/>
            <a:chExt cx="2785158" cy="4985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85158" cy="498573"/>
            </a:xfrm>
            <a:custGeom>
              <a:avLst/>
              <a:gdLst/>
              <a:ahLst/>
              <a:cxnLst/>
              <a:rect l="l" t="t" r="r" b="b"/>
              <a:pathLst>
                <a:path w="2785158" h="498573">
                  <a:moveTo>
                    <a:pt x="2708958" y="0"/>
                  </a:moveTo>
                  <a:cubicBezTo>
                    <a:pt x="2747058" y="0"/>
                    <a:pt x="2785158" y="25400"/>
                    <a:pt x="2785158" y="63500"/>
                  </a:cubicBezTo>
                  <a:lnTo>
                    <a:pt x="2785158" y="295373"/>
                  </a:lnTo>
                  <a:cubicBezTo>
                    <a:pt x="2785158" y="333473"/>
                    <a:pt x="2747058" y="371573"/>
                    <a:pt x="2708958" y="371573"/>
                  </a:cubicBezTo>
                  <a:lnTo>
                    <a:pt x="266700" y="371573"/>
                  </a:lnTo>
                  <a:lnTo>
                    <a:pt x="127000" y="498573"/>
                  </a:lnTo>
                  <a:lnTo>
                    <a:pt x="127000" y="371573"/>
                  </a:lnTo>
                  <a:lnTo>
                    <a:pt x="76200" y="371573"/>
                  </a:lnTo>
                  <a:cubicBezTo>
                    <a:pt x="38100" y="371573"/>
                    <a:pt x="0" y="333473"/>
                    <a:pt x="0" y="295373"/>
                  </a:cubicBezTo>
                  <a:lnTo>
                    <a:pt x="0" y="63500"/>
                  </a:lnTo>
                  <a:cubicBezTo>
                    <a:pt x="0" y="25400"/>
                    <a:pt x="38100" y="0"/>
                    <a:pt x="76200" y="0"/>
                  </a:cubicBezTo>
                  <a:lnTo>
                    <a:pt x="2708958" y="0"/>
                  </a:lnTo>
                  <a:close/>
                </a:path>
              </a:pathLst>
            </a:custGeom>
            <a:solidFill>
              <a:srgbClr val="057DA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3500" y="25400"/>
              <a:ext cx="2658158" cy="282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6594" y="3439168"/>
            <a:ext cx="8706236" cy="6039951"/>
          </a:xfrm>
          <a:custGeom>
            <a:avLst/>
            <a:gdLst/>
            <a:ahLst/>
            <a:cxnLst/>
            <a:rect l="l" t="t" r="r" b="b"/>
            <a:pathLst>
              <a:path w="8706236" h="6039951">
                <a:moveTo>
                  <a:pt x="0" y="0"/>
                </a:moveTo>
                <a:lnTo>
                  <a:pt x="8706236" y="0"/>
                </a:lnTo>
                <a:lnTo>
                  <a:pt x="8706236" y="6039952"/>
                </a:lnTo>
                <a:lnTo>
                  <a:pt x="0" y="6039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130946" y="4147106"/>
            <a:ext cx="4463410" cy="5637001"/>
          </a:xfrm>
          <a:custGeom>
            <a:avLst/>
            <a:gdLst/>
            <a:ahLst/>
            <a:cxnLst/>
            <a:rect l="l" t="t" r="r" b="b"/>
            <a:pathLst>
              <a:path w="4463410" h="5637001">
                <a:moveTo>
                  <a:pt x="4463410" y="0"/>
                </a:moveTo>
                <a:lnTo>
                  <a:pt x="0" y="0"/>
                </a:lnTo>
                <a:lnTo>
                  <a:pt x="0" y="5637001"/>
                </a:lnTo>
                <a:lnTo>
                  <a:pt x="4463410" y="5637001"/>
                </a:lnTo>
                <a:lnTo>
                  <a:pt x="4463410" y="0"/>
                </a:lnTo>
                <a:close/>
              </a:path>
            </a:pathLst>
          </a:custGeom>
          <a:blipFill>
            <a:blip r:embed="rId5"/>
            <a:stretch>
              <a:fillRect l="-95057" t="-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458940" y="682670"/>
            <a:ext cx="11370121" cy="116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ECI Collaborative Intake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04290" y="-47238"/>
            <a:ext cx="14079420" cy="119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3"/>
              </a:lnSpc>
            </a:pPr>
            <a:r>
              <a:rPr lang="en-US" sz="6888" spc="137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THE UNIFIED BOARDING GATE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64473" y="2333152"/>
            <a:ext cx="8737213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 are telling our story once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5602" y="3975465"/>
            <a:ext cx="3780699" cy="116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4639" b="1" spc="1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OT/PT/SLP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293360" y="4089765"/>
            <a:ext cx="3780699" cy="217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</a:pPr>
            <a:r>
              <a:rPr lang="en-US" sz="3639" b="1" spc="13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Early Intervention Specialist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5975" y="777749"/>
            <a:ext cx="16636049" cy="7496633"/>
            <a:chOff x="0" y="0"/>
            <a:chExt cx="1028390" cy="4634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8390" cy="463419"/>
            </a:xfrm>
            <a:custGeom>
              <a:avLst/>
              <a:gdLst/>
              <a:ahLst/>
              <a:cxnLst/>
              <a:rect l="l" t="t" r="r" b="b"/>
              <a:pathLst>
                <a:path w="1028390" h="463419">
                  <a:moveTo>
                    <a:pt x="9089" y="0"/>
                  </a:moveTo>
                  <a:lnTo>
                    <a:pt x="1019301" y="0"/>
                  </a:lnTo>
                  <a:cubicBezTo>
                    <a:pt x="1021712" y="0"/>
                    <a:pt x="1024023" y="958"/>
                    <a:pt x="1025728" y="2662"/>
                  </a:cubicBezTo>
                  <a:cubicBezTo>
                    <a:pt x="1027433" y="4367"/>
                    <a:pt x="1028390" y="6679"/>
                    <a:pt x="1028390" y="9089"/>
                  </a:cubicBezTo>
                  <a:lnTo>
                    <a:pt x="1028390" y="454330"/>
                  </a:lnTo>
                  <a:cubicBezTo>
                    <a:pt x="1028390" y="456740"/>
                    <a:pt x="1027433" y="459052"/>
                    <a:pt x="1025728" y="460757"/>
                  </a:cubicBezTo>
                  <a:cubicBezTo>
                    <a:pt x="1024023" y="462462"/>
                    <a:pt x="1021712" y="463419"/>
                    <a:pt x="1019301" y="463419"/>
                  </a:cubicBezTo>
                  <a:lnTo>
                    <a:pt x="9089" y="463419"/>
                  </a:lnTo>
                  <a:cubicBezTo>
                    <a:pt x="6679" y="463419"/>
                    <a:pt x="4367" y="462462"/>
                    <a:pt x="2662" y="460757"/>
                  </a:cubicBezTo>
                  <a:cubicBezTo>
                    <a:pt x="958" y="459052"/>
                    <a:pt x="0" y="456740"/>
                    <a:pt x="0" y="454330"/>
                  </a:cubicBezTo>
                  <a:lnTo>
                    <a:pt x="0" y="9089"/>
                  </a:lnTo>
                  <a:cubicBezTo>
                    <a:pt x="0" y="6679"/>
                    <a:pt x="958" y="4367"/>
                    <a:pt x="2662" y="2662"/>
                  </a:cubicBezTo>
                  <a:cubicBezTo>
                    <a:pt x="4367" y="958"/>
                    <a:pt x="6679" y="0"/>
                    <a:pt x="9089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28390" cy="501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317141" y="-662299"/>
            <a:ext cx="3957315" cy="4900700"/>
          </a:xfrm>
          <a:custGeom>
            <a:avLst/>
            <a:gdLst/>
            <a:ahLst/>
            <a:cxnLst/>
            <a:rect l="l" t="t" r="r" b="b"/>
            <a:pathLst>
              <a:path w="3957315" h="4900700">
                <a:moveTo>
                  <a:pt x="0" y="0"/>
                </a:moveTo>
                <a:lnTo>
                  <a:pt x="3957315" y="0"/>
                </a:lnTo>
                <a:lnTo>
                  <a:pt x="3957315" y="4900700"/>
                </a:lnTo>
                <a:lnTo>
                  <a:pt x="0" y="49007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8522" y="5653913"/>
            <a:ext cx="3077704" cy="3153924"/>
          </a:xfrm>
          <a:custGeom>
            <a:avLst/>
            <a:gdLst/>
            <a:ahLst/>
            <a:cxnLst/>
            <a:rect l="l" t="t" r="r" b="b"/>
            <a:pathLst>
              <a:path w="3077704" h="3153924">
                <a:moveTo>
                  <a:pt x="0" y="0"/>
                </a:moveTo>
                <a:lnTo>
                  <a:pt x="3077704" y="0"/>
                </a:lnTo>
                <a:lnTo>
                  <a:pt x="3077704" y="3153924"/>
                </a:lnTo>
                <a:lnTo>
                  <a:pt x="0" y="3153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8522" y="1051916"/>
            <a:ext cx="5475232" cy="2881341"/>
          </a:xfrm>
          <a:custGeom>
            <a:avLst/>
            <a:gdLst/>
            <a:ahLst/>
            <a:cxnLst/>
            <a:rect l="l" t="t" r="r" b="b"/>
            <a:pathLst>
              <a:path w="5475232" h="2881341">
                <a:moveTo>
                  <a:pt x="0" y="0"/>
                </a:moveTo>
                <a:lnTo>
                  <a:pt x="5475232" y="0"/>
                </a:lnTo>
                <a:lnTo>
                  <a:pt x="5475232" y="2881341"/>
                </a:lnTo>
                <a:lnTo>
                  <a:pt x="0" y="28813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09522">
            <a:off x="16090896" y="6255425"/>
            <a:ext cx="1885173" cy="2636606"/>
          </a:xfrm>
          <a:custGeom>
            <a:avLst/>
            <a:gdLst/>
            <a:ahLst/>
            <a:cxnLst/>
            <a:rect l="l" t="t" r="r" b="b"/>
            <a:pathLst>
              <a:path w="1885173" h="2636606">
                <a:moveTo>
                  <a:pt x="0" y="0"/>
                </a:moveTo>
                <a:lnTo>
                  <a:pt x="1885173" y="0"/>
                </a:lnTo>
                <a:lnTo>
                  <a:pt x="1885173" y="2636606"/>
                </a:lnTo>
                <a:lnTo>
                  <a:pt x="0" y="2636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755172" y="2982417"/>
            <a:ext cx="12303598" cy="4248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4"/>
              </a:lnSpc>
            </a:pPr>
            <a:r>
              <a:rPr lang="en-US" sz="9060" spc="181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TAKING FLIGHT </a:t>
            </a:r>
          </a:p>
          <a:p>
            <a:pPr algn="ctr">
              <a:lnSpc>
                <a:spcPts val="8244"/>
              </a:lnSpc>
            </a:pPr>
            <a:r>
              <a:rPr lang="en-US" sz="9060" spc="181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FROM SILOS </a:t>
            </a:r>
          </a:p>
          <a:p>
            <a:pPr algn="ctr">
              <a:lnSpc>
                <a:spcPts val="8244"/>
              </a:lnSpc>
            </a:pPr>
            <a:r>
              <a:rPr lang="en-US" sz="9060" spc="181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TO SYNERGY</a:t>
            </a:r>
          </a:p>
          <a:p>
            <a:pPr algn="ctr">
              <a:lnSpc>
                <a:spcPts val="8244"/>
              </a:lnSpc>
            </a:pPr>
            <a:endParaRPr lang="en-US" sz="9060" spc="181">
              <a:solidFill>
                <a:srgbClr val="000000"/>
              </a:solidFill>
              <a:latin typeface="Sensa Wild Fill"/>
              <a:ea typeface="Sensa Wild Fill"/>
              <a:cs typeface="Sensa Wild Fill"/>
              <a:sym typeface="Sensa Wild Fil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76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923731"/>
            <a:ext cx="18288000" cy="7005662"/>
            <a:chOff x="0" y="0"/>
            <a:chExt cx="1081393" cy="3922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1393" cy="392280"/>
            </a:xfrm>
            <a:custGeom>
              <a:avLst/>
              <a:gdLst/>
              <a:ahLst/>
              <a:cxnLst/>
              <a:rect l="l" t="t" r="r" b="b"/>
              <a:pathLst>
                <a:path w="1081393" h="392280">
                  <a:moveTo>
                    <a:pt x="7830" y="0"/>
                  </a:moveTo>
                  <a:lnTo>
                    <a:pt x="1073563" y="0"/>
                  </a:lnTo>
                  <a:cubicBezTo>
                    <a:pt x="1075640" y="0"/>
                    <a:pt x="1077632" y="825"/>
                    <a:pt x="1079100" y="2293"/>
                  </a:cubicBezTo>
                  <a:cubicBezTo>
                    <a:pt x="1080568" y="3762"/>
                    <a:pt x="1081393" y="5753"/>
                    <a:pt x="1081393" y="7830"/>
                  </a:cubicBezTo>
                  <a:lnTo>
                    <a:pt x="1081393" y="384450"/>
                  </a:lnTo>
                  <a:cubicBezTo>
                    <a:pt x="1081393" y="386527"/>
                    <a:pt x="1080568" y="388519"/>
                    <a:pt x="1079100" y="389987"/>
                  </a:cubicBezTo>
                  <a:cubicBezTo>
                    <a:pt x="1077632" y="391455"/>
                    <a:pt x="1075640" y="392280"/>
                    <a:pt x="1073563" y="392280"/>
                  </a:cubicBezTo>
                  <a:lnTo>
                    <a:pt x="7830" y="392280"/>
                  </a:lnTo>
                  <a:cubicBezTo>
                    <a:pt x="5753" y="392280"/>
                    <a:pt x="3762" y="391455"/>
                    <a:pt x="2293" y="389987"/>
                  </a:cubicBezTo>
                  <a:cubicBezTo>
                    <a:pt x="825" y="388519"/>
                    <a:pt x="0" y="386527"/>
                    <a:pt x="0" y="384450"/>
                  </a:cubicBezTo>
                  <a:lnTo>
                    <a:pt x="0" y="7830"/>
                  </a:lnTo>
                  <a:cubicBezTo>
                    <a:pt x="0" y="5753"/>
                    <a:pt x="825" y="3762"/>
                    <a:pt x="2293" y="2293"/>
                  </a:cubicBezTo>
                  <a:cubicBezTo>
                    <a:pt x="3762" y="825"/>
                    <a:pt x="5753" y="0"/>
                    <a:pt x="7830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81393" cy="430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368"/>
            <a:ext cx="18288000" cy="1914363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8268" y="0"/>
                  </a:moveTo>
                  <a:lnTo>
                    <a:pt x="897296" y="0"/>
                  </a:lnTo>
                  <a:cubicBezTo>
                    <a:pt x="899488" y="0"/>
                    <a:pt x="901591" y="871"/>
                    <a:pt x="903142" y="2422"/>
                  </a:cubicBezTo>
                  <a:cubicBezTo>
                    <a:pt x="904693" y="3972"/>
                    <a:pt x="905564" y="6075"/>
                    <a:pt x="905564" y="8268"/>
                  </a:cubicBezTo>
                  <a:lnTo>
                    <a:pt x="905564" y="86525"/>
                  </a:lnTo>
                  <a:cubicBezTo>
                    <a:pt x="905564" y="91091"/>
                    <a:pt x="901862" y="94793"/>
                    <a:pt x="897296" y="94793"/>
                  </a:cubicBezTo>
                  <a:lnTo>
                    <a:pt x="8268" y="94793"/>
                  </a:lnTo>
                  <a:cubicBezTo>
                    <a:pt x="3702" y="94793"/>
                    <a:pt x="0" y="91091"/>
                    <a:pt x="0" y="86525"/>
                  </a:cubicBezTo>
                  <a:lnTo>
                    <a:pt x="0" y="8268"/>
                  </a:lnTo>
                  <a:cubicBezTo>
                    <a:pt x="0" y="3702"/>
                    <a:pt x="3702" y="0"/>
                    <a:pt x="8268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06859" y="2165408"/>
            <a:ext cx="9052441" cy="1620485"/>
            <a:chOff x="0" y="0"/>
            <a:chExt cx="2785158" cy="4985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85158" cy="498573"/>
            </a:xfrm>
            <a:custGeom>
              <a:avLst/>
              <a:gdLst/>
              <a:ahLst/>
              <a:cxnLst/>
              <a:rect l="l" t="t" r="r" b="b"/>
              <a:pathLst>
                <a:path w="2785158" h="498573">
                  <a:moveTo>
                    <a:pt x="2708958" y="0"/>
                  </a:moveTo>
                  <a:cubicBezTo>
                    <a:pt x="2747058" y="0"/>
                    <a:pt x="2785158" y="25400"/>
                    <a:pt x="2785158" y="63500"/>
                  </a:cubicBezTo>
                  <a:lnTo>
                    <a:pt x="2785158" y="295373"/>
                  </a:lnTo>
                  <a:cubicBezTo>
                    <a:pt x="2785158" y="333473"/>
                    <a:pt x="2747058" y="371573"/>
                    <a:pt x="2708958" y="371573"/>
                  </a:cubicBezTo>
                  <a:lnTo>
                    <a:pt x="266700" y="371573"/>
                  </a:lnTo>
                  <a:lnTo>
                    <a:pt x="127000" y="498573"/>
                  </a:lnTo>
                  <a:lnTo>
                    <a:pt x="127000" y="371573"/>
                  </a:lnTo>
                  <a:lnTo>
                    <a:pt x="76200" y="371573"/>
                  </a:lnTo>
                  <a:cubicBezTo>
                    <a:pt x="38100" y="371573"/>
                    <a:pt x="0" y="333473"/>
                    <a:pt x="0" y="295373"/>
                  </a:cubicBezTo>
                  <a:lnTo>
                    <a:pt x="0" y="63500"/>
                  </a:lnTo>
                  <a:cubicBezTo>
                    <a:pt x="0" y="25400"/>
                    <a:pt x="38100" y="0"/>
                    <a:pt x="76200" y="0"/>
                  </a:cubicBezTo>
                  <a:lnTo>
                    <a:pt x="2708958" y="0"/>
                  </a:lnTo>
                  <a:close/>
                </a:path>
              </a:pathLst>
            </a:custGeom>
            <a:solidFill>
              <a:srgbClr val="057DA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3500" y="25400"/>
              <a:ext cx="2658158" cy="282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458940" y="682670"/>
            <a:ext cx="11370121" cy="116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LMHA/LIDDA Intake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04290" y="-47238"/>
            <a:ext cx="14079420" cy="119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3"/>
              </a:lnSpc>
            </a:pPr>
            <a:r>
              <a:rPr lang="en-US" sz="6888" spc="137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THE UNIFIED BOARDING GATE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64473" y="2333152"/>
            <a:ext cx="8737213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I’m telling my story once.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4004" y="2214724"/>
            <a:ext cx="4281888" cy="198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4639" b="1" spc="1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LPHA</a:t>
            </a:r>
          </a:p>
          <a:p>
            <a:pPr algn="ctr">
              <a:lnSpc>
                <a:spcPts val="6495"/>
              </a:lnSpc>
            </a:pPr>
            <a:endParaRPr lang="en-US" sz="4639" b="1" spc="171">
              <a:solidFill>
                <a:srgbClr val="351C0C"/>
              </a:solidFill>
              <a:latin typeface="Biski Bold"/>
              <a:ea typeface="Biski Bold"/>
              <a:cs typeface="Biski Bold"/>
              <a:sym typeface="Biski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5369974" y="3785892"/>
            <a:ext cx="6783999" cy="4892959"/>
          </a:xfrm>
          <a:custGeom>
            <a:avLst/>
            <a:gdLst/>
            <a:ahLst/>
            <a:cxnLst/>
            <a:rect l="l" t="t" r="r" b="b"/>
            <a:pathLst>
              <a:path w="6783999" h="4892959">
                <a:moveTo>
                  <a:pt x="0" y="0"/>
                </a:moveTo>
                <a:lnTo>
                  <a:pt x="6783999" y="0"/>
                </a:lnTo>
                <a:lnTo>
                  <a:pt x="6783999" y="4892959"/>
                </a:lnTo>
                <a:lnTo>
                  <a:pt x="0" y="48929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251908" y="3319167"/>
            <a:ext cx="4281888" cy="116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4639" b="1" spc="1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QMHP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55013" y="4477907"/>
            <a:ext cx="4675678" cy="333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5"/>
              </a:lnSpc>
            </a:pPr>
            <a:r>
              <a:rPr lang="en-US" sz="4239" spc="156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ANSA/CANS</a:t>
            </a:r>
          </a:p>
          <a:p>
            <a:pPr algn="ctr">
              <a:lnSpc>
                <a:spcPts val="5935"/>
              </a:lnSpc>
            </a:pPr>
            <a:r>
              <a:rPr lang="en-US" sz="4239" spc="156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Screenings</a:t>
            </a:r>
          </a:p>
          <a:p>
            <a:pPr algn="ctr">
              <a:lnSpc>
                <a:spcPts val="5935"/>
              </a:lnSpc>
            </a:pPr>
            <a:r>
              <a:rPr lang="en-US" sz="4239" spc="156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Treatment Plan</a:t>
            </a:r>
          </a:p>
          <a:p>
            <a:pPr algn="ctr">
              <a:lnSpc>
                <a:spcPts val="5935"/>
              </a:lnSpc>
            </a:pPr>
            <a:r>
              <a:rPr lang="en-US" sz="4239" spc="156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Safety Plan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7109" y="3170589"/>
            <a:ext cx="4675678" cy="558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5"/>
              </a:lnSpc>
            </a:pPr>
            <a:r>
              <a:rPr lang="en-US" sz="4239" spc="156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Diagnostic Assessment</a:t>
            </a:r>
          </a:p>
          <a:p>
            <a:pPr algn="ctr">
              <a:lnSpc>
                <a:spcPts val="5935"/>
              </a:lnSpc>
            </a:pPr>
            <a:endParaRPr lang="en-US" sz="4239" spc="156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ctr">
              <a:lnSpc>
                <a:spcPts val="5935"/>
              </a:lnSpc>
            </a:pPr>
            <a:r>
              <a:rPr lang="en-US" sz="4239" spc="156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Back office logistics</a:t>
            </a:r>
          </a:p>
          <a:p>
            <a:pPr algn="ctr">
              <a:lnSpc>
                <a:spcPts val="5935"/>
              </a:lnSpc>
            </a:pPr>
            <a:endParaRPr lang="en-US" sz="4239" spc="156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ctr">
              <a:lnSpc>
                <a:spcPts val="5935"/>
              </a:lnSpc>
            </a:pPr>
            <a:r>
              <a:rPr lang="en-US" sz="4239" spc="156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DID Referral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8418178" cy="8929392"/>
          </a:xfrm>
          <a:custGeom>
            <a:avLst/>
            <a:gdLst/>
            <a:ahLst/>
            <a:cxnLst/>
            <a:rect l="l" t="t" r="r" b="b"/>
            <a:pathLst>
              <a:path w="18418178" h="8929392">
                <a:moveTo>
                  <a:pt x="0" y="0"/>
                </a:moveTo>
                <a:lnTo>
                  <a:pt x="18418178" y="0"/>
                </a:lnTo>
                <a:lnTo>
                  <a:pt x="18418178" y="8929392"/>
                </a:lnTo>
                <a:lnTo>
                  <a:pt x="0" y="892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548" b="-147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64381" y="2717190"/>
            <a:ext cx="14649113" cy="3240872"/>
            <a:chOff x="0" y="0"/>
            <a:chExt cx="905564" cy="2003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200341"/>
            </a:xfrm>
            <a:custGeom>
              <a:avLst/>
              <a:gdLst/>
              <a:ahLst/>
              <a:cxnLst/>
              <a:rect l="l" t="t" r="r" b="b"/>
              <a:pathLst>
                <a:path w="905564" h="200341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190019"/>
                  </a:lnTo>
                  <a:cubicBezTo>
                    <a:pt x="905564" y="195720"/>
                    <a:pt x="900942" y="200341"/>
                    <a:pt x="895242" y="200341"/>
                  </a:cubicBezTo>
                  <a:lnTo>
                    <a:pt x="10322" y="200341"/>
                  </a:lnTo>
                  <a:cubicBezTo>
                    <a:pt x="4621" y="200341"/>
                    <a:pt x="0" y="195720"/>
                    <a:pt x="0" y="190019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23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64381" y="441099"/>
            <a:ext cx="14649113" cy="1533449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84305" y="222800"/>
            <a:ext cx="4103695" cy="2749476"/>
          </a:xfrm>
          <a:custGeom>
            <a:avLst/>
            <a:gdLst/>
            <a:ahLst/>
            <a:cxnLst/>
            <a:rect l="l" t="t" r="r" b="b"/>
            <a:pathLst>
              <a:path w="4103695" h="2749476">
                <a:moveTo>
                  <a:pt x="0" y="0"/>
                </a:moveTo>
                <a:lnTo>
                  <a:pt x="4103695" y="0"/>
                </a:lnTo>
                <a:lnTo>
                  <a:pt x="4103695" y="2749476"/>
                </a:lnTo>
                <a:lnTo>
                  <a:pt x="0" y="2749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0160" y="-527855"/>
            <a:ext cx="2878566" cy="2781415"/>
          </a:xfrm>
          <a:custGeom>
            <a:avLst/>
            <a:gdLst/>
            <a:ahLst/>
            <a:cxnLst/>
            <a:rect l="l" t="t" r="r" b="b"/>
            <a:pathLst>
              <a:path w="2878566" h="2781415">
                <a:moveTo>
                  <a:pt x="0" y="0"/>
                </a:moveTo>
                <a:lnTo>
                  <a:pt x="2878567" y="0"/>
                </a:lnTo>
                <a:lnTo>
                  <a:pt x="2878567" y="2781415"/>
                </a:lnTo>
                <a:lnTo>
                  <a:pt x="0" y="2781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42334" y="7904228"/>
            <a:ext cx="5973443" cy="2247508"/>
          </a:xfrm>
          <a:custGeom>
            <a:avLst/>
            <a:gdLst/>
            <a:ahLst/>
            <a:cxnLst/>
            <a:rect l="l" t="t" r="r" b="b"/>
            <a:pathLst>
              <a:path w="5973443" h="2247508">
                <a:moveTo>
                  <a:pt x="0" y="0"/>
                </a:moveTo>
                <a:lnTo>
                  <a:pt x="5973443" y="0"/>
                </a:lnTo>
                <a:lnTo>
                  <a:pt x="5973443" y="2247507"/>
                </a:lnTo>
                <a:lnTo>
                  <a:pt x="0" y="22475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458935" y="2599163"/>
            <a:ext cx="11370121" cy="184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5"/>
              </a:lnSpc>
            </a:pPr>
            <a:r>
              <a:rPr lang="en-US" sz="7339" b="1" spc="2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Primary Provider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28455" y="4064646"/>
            <a:ext cx="13431080" cy="101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Rethinking Treatment Approaches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75272" y="367268"/>
            <a:ext cx="8227331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COPILOTS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8325" y="2213990"/>
            <a:ext cx="17567679" cy="6715403"/>
            <a:chOff x="0" y="0"/>
            <a:chExt cx="1085981" cy="415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5981" cy="415126"/>
            </a:xfrm>
            <a:custGeom>
              <a:avLst/>
              <a:gdLst/>
              <a:ahLst/>
              <a:cxnLst/>
              <a:rect l="l" t="t" r="r" b="b"/>
              <a:pathLst>
                <a:path w="1085981" h="415126">
                  <a:moveTo>
                    <a:pt x="8607" y="0"/>
                  </a:moveTo>
                  <a:lnTo>
                    <a:pt x="1077373" y="0"/>
                  </a:lnTo>
                  <a:cubicBezTo>
                    <a:pt x="1082127" y="0"/>
                    <a:pt x="1085981" y="3854"/>
                    <a:pt x="1085981" y="8607"/>
                  </a:cubicBezTo>
                  <a:lnTo>
                    <a:pt x="1085981" y="406519"/>
                  </a:lnTo>
                  <a:cubicBezTo>
                    <a:pt x="1085981" y="408801"/>
                    <a:pt x="1085074" y="410991"/>
                    <a:pt x="1083460" y="412605"/>
                  </a:cubicBezTo>
                  <a:cubicBezTo>
                    <a:pt x="1081845" y="414219"/>
                    <a:pt x="1079656" y="415126"/>
                    <a:pt x="1077373" y="415126"/>
                  </a:cubicBezTo>
                  <a:lnTo>
                    <a:pt x="8607" y="415126"/>
                  </a:lnTo>
                  <a:cubicBezTo>
                    <a:pt x="6324" y="415126"/>
                    <a:pt x="4135" y="414219"/>
                    <a:pt x="2521" y="412605"/>
                  </a:cubicBezTo>
                  <a:cubicBezTo>
                    <a:pt x="907" y="410991"/>
                    <a:pt x="0" y="408801"/>
                    <a:pt x="0" y="406519"/>
                  </a:cubicBezTo>
                  <a:lnTo>
                    <a:pt x="0" y="8607"/>
                  </a:lnTo>
                  <a:cubicBezTo>
                    <a:pt x="0" y="6324"/>
                    <a:pt x="907" y="4135"/>
                    <a:pt x="2521" y="2521"/>
                  </a:cubicBezTo>
                  <a:cubicBezTo>
                    <a:pt x="4135" y="907"/>
                    <a:pt x="6324" y="0"/>
                    <a:pt x="8607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85981" cy="453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6698" y="441099"/>
            <a:ext cx="17299305" cy="1533449"/>
            <a:chOff x="0" y="0"/>
            <a:chExt cx="1069391" cy="947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91" cy="94793"/>
            </a:xfrm>
            <a:custGeom>
              <a:avLst/>
              <a:gdLst/>
              <a:ahLst/>
              <a:cxnLst/>
              <a:rect l="l" t="t" r="r" b="b"/>
              <a:pathLst>
                <a:path w="1069391" h="94793">
                  <a:moveTo>
                    <a:pt x="8741" y="0"/>
                  </a:moveTo>
                  <a:lnTo>
                    <a:pt x="1060650" y="0"/>
                  </a:lnTo>
                  <a:cubicBezTo>
                    <a:pt x="1062968" y="0"/>
                    <a:pt x="1065191" y="921"/>
                    <a:pt x="1066831" y="2560"/>
                  </a:cubicBezTo>
                  <a:cubicBezTo>
                    <a:pt x="1068470" y="4199"/>
                    <a:pt x="1069391" y="6423"/>
                    <a:pt x="1069391" y="8741"/>
                  </a:cubicBezTo>
                  <a:lnTo>
                    <a:pt x="1069391" y="86052"/>
                  </a:lnTo>
                  <a:cubicBezTo>
                    <a:pt x="1069391" y="88371"/>
                    <a:pt x="1068470" y="90594"/>
                    <a:pt x="1066831" y="92233"/>
                  </a:cubicBezTo>
                  <a:cubicBezTo>
                    <a:pt x="1065191" y="93872"/>
                    <a:pt x="1062968" y="94793"/>
                    <a:pt x="1060650" y="94793"/>
                  </a:cubicBezTo>
                  <a:lnTo>
                    <a:pt x="8741" y="94793"/>
                  </a:lnTo>
                  <a:cubicBezTo>
                    <a:pt x="6423" y="94793"/>
                    <a:pt x="4199" y="93872"/>
                    <a:pt x="2560" y="92233"/>
                  </a:cubicBezTo>
                  <a:cubicBezTo>
                    <a:pt x="921" y="90594"/>
                    <a:pt x="0" y="88371"/>
                    <a:pt x="0" y="86052"/>
                  </a:cubicBezTo>
                  <a:lnTo>
                    <a:pt x="0" y="8741"/>
                  </a:lnTo>
                  <a:cubicBezTo>
                    <a:pt x="0" y="6423"/>
                    <a:pt x="921" y="4199"/>
                    <a:pt x="2560" y="2560"/>
                  </a:cubicBezTo>
                  <a:cubicBezTo>
                    <a:pt x="4199" y="921"/>
                    <a:pt x="6423" y="0"/>
                    <a:pt x="8741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69391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1030940">
            <a:off x="14488830" y="2040154"/>
            <a:ext cx="3598864" cy="1354072"/>
          </a:xfrm>
          <a:custGeom>
            <a:avLst/>
            <a:gdLst/>
            <a:ahLst/>
            <a:cxnLst/>
            <a:rect l="l" t="t" r="r" b="b"/>
            <a:pathLst>
              <a:path w="3598864" h="1354072">
                <a:moveTo>
                  <a:pt x="0" y="0"/>
                </a:moveTo>
                <a:lnTo>
                  <a:pt x="3598864" y="0"/>
                </a:lnTo>
                <a:lnTo>
                  <a:pt x="3598864" y="1354073"/>
                </a:lnTo>
                <a:lnTo>
                  <a:pt x="0" y="1354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56698" y="2584950"/>
            <a:ext cx="5648239" cy="526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1639" lvl="1" indent="-500819" algn="l">
              <a:lnSpc>
                <a:spcPts val="6495"/>
              </a:lnSpc>
              <a:buFont typeface="Arial"/>
              <a:buChar char="•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Service Needs</a:t>
            </a:r>
          </a:p>
          <a:p>
            <a:pPr marL="1001639" lvl="1" indent="-500819" algn="l">
              <a:lnSpc>
                <a:spcPts val="6495"/>
              </a:lnSpc>
              <a:buFont typeface="Arial"/>
              <a:buChar char="•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Strengths</a:t>
            </a:r>
          </a:p>
          <a:p>
            <a:pPr marL="2003278" lvl="2" indent="-667759" algn="l">
              <a:lnSpc>
                <a:spcPts val="6495"/>
              </a:lnSpc>
              <a:buFont typeface="Arial"/>
              <a:buChar char="⚬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Knowledge</a:t>
            </a:r>
          </a:p>
          <a:p>
            <a:pPr marL="2003278" lvl="2" indent="-667759" algn="l">
              <a:lnSpc>
                <a:spcPts val="6495"/>
              </a:lnSpc>
              <a:buFont typeface="Arial"/>
              <a:buChar char="⚬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Experience</a:t>
            </a:r>
          </a:p>
          <a:p>
            <a:pPr marL="2003278" lvl="2" indent="-667759" algn="l">
              <a:lnSpc>
                <a:spcPts val="6495"/>
              </a:lnSpc>
              <a:buFont typeface="Arial"/>
              <a:buChar char="⚬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Expertise</a:t>
            </a:r>
          </a:p>
          <a:p>
            <a:pPr algn="l">
              <a:lnSpc>
                <a:spcPts val="6495"/>
              </a:lnSpc>
            </a:pPr>
            <a:endParaRPr lang="en-US" sz="4639" spc="171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64381" y="551229"/>
            <a:ext cx="14423881" cy="117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 spc="13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WHO SHOULD BE THE PRIMARY PROVIDER?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96155" y="1507823"/>
            <a:ext cx="8667445" cy="690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5"/>
              </a:lnSpc>
            </a:pPr>
            <a:endParaRPr/>
          </a:p>
          <a:p>
            <a:pPr marL="1001639" lvl="1" indent="-500819" algn="l">
              <a:lnSpc>
                <a:spcPts val="6495"/>
              </a:lnSpc>
              <a:buFont typeface="Arial"/>
              <a:buChar char="•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Personality</a:t>
            </a:r>
          </a:p>
          <a:p>
            <a:pPr marL="1001639" lvl="1" indent="-500819" algn="l">
              <a:lnSpc>
                <a:spcPts val="6495"/>
              </a:lnSpc>
              <a:buFont typeface="Arial"/>
              <a:buChar char="•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Interests</a:t>
            </a:r>
          </a:p>
          <a:p>
            <a:pPr marL="1001639" lvl="1" indent="-500819" algn="l">
              <a:lnSpc>
                <a:spcPts val="6495"/>
              </a:lnSpc>
              <a:buFont typeface="Arial"/>
              <a:buChar char="•"/>
            </a:pPr>
            <a:r>
              <a:rPr lang="en-US" sz="4639" spc="171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Availability of the Patient/Family in conjunction with the Service Provider</a:t>
            </a:r>
          </a:p>
          <a:p>
            <a:pPr algn="l">
              <a:lnSpc>
                <a:spcPts val="6495"/>
              </a:lnSpc>
            </a:pPr>
            <a:endParaRPr lang="en-US" sz="4639" spc="171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8325" y="2213990"/>
            <a:ext cx="17567679" cy="6248156"/>
            <a:chOff x="0" y="0"/>
            <a:chExt cx="1085981" cy="3862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5981" cy="386242"/>
            </a:xfrm>
            <a:custGeom>
              <a:avLst/>
              <a:gdLst/>
              <a:ahLst/>
              <a:cxnLst/>
              <a:rect l="l" t="t" r="r" b="b"/>
              <a:pathLst>
                <a:path w="1085981" h="386242">
                  <a:moveTo>
                    <a:pt x="8607" y="0"/>
                  </a:moveTo>
                  <a:lnTo>
                    <a:pt x="1077373" y="0"/>
                  </a:lnTo>
                  <a:cubicBezTo>
                    <a:pt x="1082127" y="0"/>
                    <a:pt x="1085981" y="3854"/>
                    <a:pt x="1085981" y="8607"/>
                  </a:cubicBezTo>
                  <a:lnTo>
                    <a:pt x="1085981" y="377635"/>
                  </a:lnTo>
                  <a:cubicBezTo>
                    <a:pt x="1085981" y="379918"/>
                    <a:pt x="1085074" y="382107"/>
                    <a:pt x="1083460" y="383721"/>
                  </a:cubicBezTo>
                  <a:cubicBezTo>
                    <a:pt x="1081845" y="385335"/>
                    <a:pt x="1079656" y="386242"/>
                    <a:pt x="1077373" y="386242"/>
                  </a:cubicBezTo>
                  <a:lnTo>
                    <a:pt x="8607" y="386242"/>
                  </a:lnTo>
                  <a:cubicBezTo>
                    <a:pt x="6324" y="386242"/>
                    <a:pt x="4135" y="385335"/>
                    <a:pt x="2521" y="383721"/>
                  </a:cubicBezTo>
                  <a:cubicBezTo>
                    <a:pt x="907" y="382107"/>
                    <a:pt x="0" y="379918"/>
                    <a:pt x="0" y="377635"/>
                  </a:cubicBezTo>
                  <a:lnTo>
                    <a:pt x="0" y="8607"/>
                  </a:lnTo>
                  <a:cubicBezTo>
                    <a:pt x="0" y="6324"/>
                    <a:pt x="907" y="4135"/>
                    <a:pt x="2521" y="2521"/>
                  </a:cubicBezTo>
                  <a:cubicBezTo>
                    <a:pt x="4135" y="907"/>
                    <a:pt x="6324" y="0"/>
                    <a:pt x="8607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85981" cy="424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6698" y="441099"/>
            <a:ext cx="17299305" cy="1533449"/>
            <a:chOff x="0" y="0"/>
            <a:chExt cx="1069391" cy="947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91" cy="94793"/>
            </a:xfrm>
            <a:custGeom>
              <a:avLst/>
              <a:gdLst/>
              <a:ahLst/>
              <a:cxnLst/>
              <a:rect l="l" t="t" r="r" b="b"/>
              <a:pathLst>
                <a:path w="1069391" h="94793">
                  <a:moveTo>
                    <a:pt x="8741" y="0"/>
                  </a:moveTo>
                  <a:lnTo>
                    <a:pt x="1060650" y="0"/>
                  </a:lnTo>
                  <a:cubicBezTo>
                    <a:pt x="1062968" y="0"/>
                    <a:pt x="1065191" y="921"/>
                    <a:pt x="1066831" y="2560"/>
                  </a:cubicBezTo>
                  <a:cubicBezTo>
                    <a:pt x="1068470" y="4199"/>
                    <a:pt x="1069391" y="6423"/>
                    <a:pt x="1069391" y="8741"/>
                  </a:cubicBezTo>
                  <a:lnTo>
                    <a:pt x="1069391" y="86052"/>
                  </a:lnTo>
                  <a:cubicBezTo>
                    <a:pt x="1069391" y="88371"/>
                    <a:pt x="1068470" y="90594"/>
                    <a:pt x="1066831" y="92233"/>
                  </a:cubicBezTo>
                  <a:cubicBezTo>
                    <a:pt x="1065191" y="93872"/>
                    <a:pt x="1062968" y="94793"/>
                    <a:pt x="1060650" y="94793"/>
                  </a:cubicBezTo>
                  <a:lnTo>
                    <a:pt x="8741" y="94793"/>
                  </a:lnTo>
                  <a:cubicBezTo>
                    <a:pt x="6423" y="94793"/>
                    <a:pt x="4199" y="93872"/>
                    <a:pt x="2560" y="92233"/>
                  </a:cubicBezTo>
                  <a:cubicBezTo>
                    <a:pt x="921" y="90594"/>
                    <a:pt x="0" y="88371"/>
                    <a:pt x="0" y="86052"/>
                  </a:cubicBezTo>
                  <a:lnTo>
                    <a:pt x="0" y="8741"/>
                  </a:lnTo>
                  <a:cubicBezTo>
                    <a:pt x="0" y="6423"/>
                    <a:pt x="921" y="4199"/>
                    <a:pt x="2560" y="2560"/>
                  </a:cubicBezTo>
                  <a:cubicBezTo>
                    <a:pt x="4199" y="921"/>
                    <a:pt x="6423" y="0"/>
                    <a:pt x="8741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69391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1030940">
            <a:off x="14488830" y="2040154"/>
            <a:ext cx="3598864" cy="1354072"/>
          </a:xfrm>
          <a:custGeom>
            <a:avLst/>
            <a:gdLst/>
            <a:ahLst/>
            <a:cxnLst/>
            <a:rect l="l" t="t" r="r" b="b"/>
            <a:pathLst>
              <a:path w="3598864" h="1354072">
                <a:moveTo>
                  <a:pt x="0" y="0"/>
                </a:moveTo>
                <a:lnTo>
                  <a:pt x="3598864" y="0"/>
                </a:lnTo>
                <a:lnTo>
                  <a:pt x="3598864" y="1354073"/>
                </a:lnTo>
                <a:lnTo>
                  <a:pt x="0" y="1354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56698" y="2527800"/>
            <a:ext cx="14471029" cy="593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1176" lvl="1" indent="-565588" algn="l">
              <a:lnSpc>
                <a:spcPts val="7335"/>
              </a:lnSpc>
              <a:buFont typeface="Arial"/>
              <a:buChar char="•"/>
            </a:pPr>
            <a:r>
              <a:rPr lang="en-US" sz="5239" spc="19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“Homeroom Teacher”</a:t>
            </a:r>
          </a:p>
          <a:p>
            <a:pPr marL="1131176" lvl="1" indent="-565588" algn="l">
              <a:lnSpc>
                <a:spcPts val="7335"/>
              </a:lnSpc>
              <a:buFont typeface="Arial"/>
              <a:buChar char="•"/>
            </a:pPr>
            <a:r>
              <a:rPr lang="en-US" sz="5239" spc="19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Provide, arrange, and coordinate services</a:t>
            </a:r>
          </a:p>
          <a:p>
            <a:pPr marL="1131176" lvl="1" indent="-565588" algn="l">
              <a:lnSpc>
                <a:spcPts val="7335"/>
              </a:lnSpc>
              <a:buFont typeface="Arial"/>
              <a:buChar char="•"/>
            </a:pPr>
            <a:r>
              <a:rPr lang="en-US" sz="5239" spc="19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 part of a larger team supporting the patient</a:t>
            </a:r>
          </a:p>
          <a:p>
            <a:pPr algn="l">
              <a:lnSpc>
                <a:spcPts val="7335"/>
              </a:lnSpc>
            </a:pPr>
            <a:endParaRPr lang="en-US" sz="5239" spc="193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64381" y="551229"/>
            <a:ext cx="14423881" cy="117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 spc="13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WHAT IS PRIMARY PROVIDER?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20" b="-61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6" name="Freeform 6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8777036" cy="8929392"/>
          </a:xfrm>
          <a:custGeom>
            <a:avLst/>
            <a:gdLst/>
            <a:ahLst/>
            <a:cxnLst/>
            <a:rect l="l" t="t" r="r" b="b"/>
            <a:pathLst>
              <a:path w="18777036" h="8929392">
                <a:moveTo>
                  <a:pt x="0" y="0"/>
                </a:moveTo>
                <a:lnTo>
                  <a:pt x="18777036" y="0"/>
                </a:lnTo>
                <a:lnTo>
                  <a:pt x="18777036" y="8929392"/>
                </a:lnTo>
                <a:lnTo>
                  <a:pt x="0" y="892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076" b="-162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64381" y="2717190"/>
            <a:ext cx="14649113" cy="3240872"/>
            <a:chOff x="0" y="0"/>
            <a:chExt cx="905564" cy="2003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5564" cy="200341"/>
            </a:xfrm>
            <a:custGeom>
              <a:avLst/>
              <a:gdLst/>
              <a:ahLst/>
              <a:cxnLst/>
              <a:rect l="l" t="t" r="r" b="b"/>
              <a:pathLst>
                <a:path w="905564" h="200341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190019"/>
                  </a:lnTo>
                  <a:cubicBezTo>
                    <a:pt x="905564" y="195720"/>
                    <a:pt x="900942" y="200341"/>
                    <a:pt x="895242" y="200341"/>
                  </a:cubicBezTo>
                  <a:lnTo>
                    <a:pt x="10322" y="200341"/>
                  </a:lnTo>
                  <a:cubicBezTo>
                    <a:pt x="4621" y="200341"/>
                    <a:pt x="0" y="195720"/>
                    <a:pt x="0" y="190019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05564" cy="23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4381" y="441099"/>
            <a:ext cx="14649113" cy="1533449"/>
            <a:chOff x="0" y="0"/>
            <a:chExt cx="905564" cy="947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184305" y="222800"/>
            <a:ext cx="4103695" cy="2749476"/>
          </a:xfrm>
          <a:custGeom>
            <a:avLst/>
            <a:gdLst/>
            <a:ahLst/>
            <a:cxnLst/>
            <a:rect l="l" t="t" r="r" b="b"/>
            <a:pathLst>
              <a:path w="4103695" h="2749476">
                <a:moveTo>
                  <a:pt x="0" y="0"/>
                </a:moveTo>
                <a:lnTo>
                  <a:pt x="4103695" y="0"/>
                </a:lnTo>
                <a:lnTo>
                  <a:pt x="4103695" y="2749476"/>
                </a:lnTo>
                <a:lnTo>
                  <a:pt x="0" y="2749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80160" y="-527855"/>
            <a:ext cx="2878566" cy="2781415"/>
          </a:xfrm>
          <a:custGeom>
            <a:avLst/>
            <a:gdLst/>
            <a:ahLst/>
            <a:cxnLst/>
            <a:rect l="l" t="t" r="r" b="b"/>
            <a:pathLst>
              <a:path w="2878566" h="2781415">
                <a:moveTo>
                  <a:pt x="0" y="0"/>
                </a:moveTo>
                <a:lnTo>
                  <a:pt x="2878567" y="0"/>
                </a:lnTo>
                <a:lnTo>
                  <a:pt x="2878567" y="2781415"/>
                </a:lnTo>
                <a:lnTo>
                  <a:pt x="0" y="2781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458935" y="2599163"/>
            <a:ext cx="11370121" cy="184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5"/>
              </a:lnSpc>
            </a:pPr>
            <a:r>
              <a:rPr lang="en-US" sz="7339" b="1" spc="2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Teaming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28455" y="4064646"/>
            <a:ext cx="13431080" cy="101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Rethinking Treatment Team and St</a:t>
            </a:r>
            <a:r>
              <a:rPr lang="en-US" sz="4039" u="none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</a:t>
            </a: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ff Meetings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184305" y="6552098"/>
            <a:ext cx="3596006" cy="3070090"/>
          </a:xfrm>
          <a:custGeom>
            <a:avLst/>
            <a:gdLst/>
            <a:ahLst/>
            <a:cxnLst/>
            <a:rect l="l" t="t" r="r" b="b"/>
            <a:pathLst>
              <a:path w="3596006" h="3070090">
                <a:moveTo>
                  <a:pt x="0" y="0"/>
                </a:moveTo>
                <a:lnTo>
                  <a:pt x="3596006" y="0"/>
                </a:lnTo>
                <a:lnTo>
                  <a:pt x="3596006" y="3070090"/>
                </a:lnTo>
                <a:lnTo>
                  <a:pt x="0" y="30700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075272" y="367268"/>
            <a:ext cx="8227331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THE FLIGHT CREW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20" b="-61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6" name="Freeform 6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8777036" cy="8929392"/>
          </a:xfrm>
          <a:custGeom>
            <a:avLst/>
            <a:gdLst/>
            <a:ahLst/>
            <a:cxnLst/>
            <a:rect l="l" t="t" r="r" b="b"/>
            <a:pathLst>
              <a:path w="18777036" h="8929392">
                <a:moveTo>
                  <a:pt x="0" y="0"/>
                </a:moveTo>
                <a:lnTo>
                  <a:pt x="18777036" y="0"/>
                </a:lnTo>
                <a:lnTo>
                  <a:pt x="18777036" y="8929392"/>
                </a:lnTo>
                <a:lnTo>
                  <a:pt x="0" y="892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076" b="-162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6012" y="1897077"/>
            <a:ext cx="17795893" cy="6996419"/>
            <a:chOff x="0" y="0"/>
            <a:chExt cx="1100088" cy="4324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0088" cy="432497"/>
            </a:xfrm>
            <a:custGeom>
              <a:avLst/>
              <a:gdLst/>
              <a:ahLst/>
              <a:cxnLst/>
              <a:rect l="l" t="t" r="r" b="b"/>
              <a:pathLst>
                <a:path w="1100088" h="432497">
                  <a:moveTo>
                    <a:pt x="8497" y="0"/>
                  </a:moveTo>
                  <a:lnTo>
                    <a:pt x="1091591" y="0"/>
                  </a:lnTo>
                  <a:cubicBezTo>
                    <a:pt x="1093845" y="0"/>
                    <a:pt x="1096006" y="895"/>
                    <a:pt x="1097600" y="2489"/>
                  </a:cubicBezTo>
                  <a:cubicBezTo>
                    <a:pt x="1099193" y="4082"/>
                    <a:pt x="1100088" y="6243"/>
                    <a:pt x="1100088" y="8497"/>
                  </a:cubicBezTo>
                  <a:lnTo>
                    <a:pt x="1100088" y="424001"/>
                  </a:lnTo>
                  <a:cubicBezTo>
                    <a:pt x="1100088" y="428693"/>
                    <a:pt x="1096284" y="432497"/>
                    <a:pt x="1091591" y="432497"/>
                  </a:cubicBezTo>
                  <a:lnTo>
                    <a:pt x="8497" y="432497"/>
                  </a:lnTo>
                  <a:cubicBezTo>
                    <a:pt x="3804" y="432497"/>
                    <a:pt x="0" y="428693"/>
                    <a:pt x="0" y="424001"/>
                  </a:cubicBezTo>
                  <a:lnTo>
                    <a:pt x="0" y="8497"/>
                  </a:lnTo>
                  <a:cubicBezTo>
                    <a:pt x="0" y="3804"/>
                    <a:pt x="3804" y="0"/>
                    <a:pt x="8497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00088" cy="470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19443" y="261975"/>
            <a:ext cx="14649113" cy="1533449"/>
            <a:chOff x="0" y="0"/>
            <a:chExt cx="905564" cy="947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96423" y="2008458"/>
            <a:ext cx="16963714" cy="672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2102" lvl="1" indent="-436051" algn="l">
              <a:lnSpc>
                <a:spcPts val="5655"/>
              </a:lnSpc>
              <a:buFont typeface="Arial"/>
              <a:buChar char="•"/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Minds coming together to find the right services for new and existing patients </a:t>
            </a:r>
          </a:p>
          <a:p>
            <a:pPr marL="872102" lvl="1" indent="-436051" algn="l">
              <a:lnSpc>
                <a:spcPts val="5655"/>
              </a:lnSpc>
              <a:buFont typeface="Arial"/>
              <a:buChar char="•"/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Figuring out who the right person is to service the patient and their support system</a:t>
            </a:r>
          </a:p>
          <a:p>
            <a:pPr marL="872102" lvl="1" indent="-436051" algn="l">
              <a:lnSpc>
                <a:spcPts val="5655"/>
              </a:lnSpc>
              <a:buFont typeface="Arial"/>
              <a:buChar char="•"/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Helping teammates work through a case when they have done all they know how to do</a:t>
            </a:r>
          </a:p>
          <a:p>
            <a:pPr marL="872102" lvl="1" indent="-436051" algn="l">
              <a:lnSpc>
                <a:spcPts val="5655"/>
              </a:lnSpc>
              <a:buFont typeface="Arial"/>
              <a:buChar char="•"/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Developing an action pl</a:t>
            </a:r>
            <a:r>
              <a:rPr lang="en-US" sz="4039" u="none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an to move </a:t>
            </a: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forward with the patient and their support system</a:t>
            </a:r>
          </a:p>
          <a:p>
            <a:pPr algn="l">
              <a:lnSpc>
                <a:spcPts val="5655"/>
              </a:lnSpc>
            </a:pPr>
            <a:endParaRPr lang="en-US" sz="4039" spc="14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515849" y="7688904"/>
            <a:ext cx="2264462" cy="1933284"/>
          </a:xfrm>
          <a:custGeom>
            <a:avLst/>
            <a:gdLst/>
            <a:ahLst/>
            <a:cxnLst/>
            <a:rect l="l" t="t" r="r" b="b"/>
            <a:pathLst>
              <a:path w="2264462" h="1933284">
                <a:moveTo>
                  <a:pt x="0" y="0"/>
                </a:moveTo>
                <a:lnTo>
                  <a:pt x="2264462" y="0"/>
                </a:lnTo>
                <a:lnTo>
                  <a:pt x="2264462" y="1933284"/>
                </a:lnTo>
                <a:lnTo>
                  <a:pt x="0" y="1933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030334" y="188145"/>
            <a:ext cx="8227331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TEAMING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58599" y="1897077"/>
            <a:ext cx="11013307" cy="6996419"/>
            <a:chOff x="0" y="0"/>
            <a:chExt cx="680809" cy="4324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0809" cy="432497"/>
            </a:xfrm>
            <a:custGeom>
              <a:avLst/>
              <a:gdLst/>
              <a:ahLst/>
              <a:cxnLst/>
              <a:rect l="l" t="t" r="r" b="b"/>
              <a:pathLst>
                <a:path w="680809" h="432497">
                  <a:moveTo>
                    <a:pt x="13730" y="0"/>
                  </a:moveTo>
                  <a:lnTo>
                    <a:pt x="667080" y="0"/>
                  </a:lnTo>
                  <a:cubicBezTo>
                    <a:pt x="670721" y="0"/>
                    <a:pt x="674213" y="1447"/>
                    <a:pt x="676788" y="4021"/>
                  </a:cubicBezTo>
                  <a:cubicBezTo>
                    <a:pt x="679363" y="6596"/>
                    <a:pt x="680809" y="10088"/>
                    <a:pt x="680809" y="13730"/>
                  </a:cubicBezTo>
                  <a:lnTo>
                    <a:pt x="680809" y="418768"/>
                  </a:lnTo>
                  <a:cubicBezTo>
                    <a:pt x="680809" y="422409"/>
                    <a:pt x="679363" y="425901"/>
                    <a:pt x="676788" y="428476"/>
                  </a:cubicBezTo>
                  <a:cubicBezTo>
                    <a:pt x="674213" y="431051"/>
                    <a:pt x="670721" y="432497"/>
                    <a:pt x="667080" y="432497"/>
                  </a:cubicBezTo>
                  <a:lnTo>
                    <a:pt x="13730" y="432497"/>
                  </a:lnTo>
                  <a:cubicBezTo>
                    <a:pt x="10088" y="432497"/>
                    <a:pt x="6596" y="431051"/>
                    <a:pt x="4021" y="428476"/>
                  </a:cubicBezTo>
                  <a:cubicBezTo>
                    <a:pt x="1447" y="425901"/>
                    <a:pt x="0" y="422409"/>
                    <a:pt x="0" y="418768"/>
                  </a:cubicBezTo>
                  <a:lnTo>
                    <a:pt x="0" y="13730"/>
                  </a:lnTo>
                  <a:cubicBezTo>
                    <a:pt x="0" y="10088"/>
                    <a:pt x="1447" y="6596"/>
                    <a:pt x="4021" y="4021"/>
                  </a:cubicBezTo>
                  <a:cubicBezTo>
                    <a:pt x="6596" y="1447"/>
                    <a:pt x="10088" y="0"/>
                    <a:pt x="13730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80809" cy="470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34950" y="261975"/>
            <a:ext cx="10645361" cy="1533449"/>
            <a:chOff x="0" y="0"/>
            <a:chExt cx="658064" cy="947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8064" cy="94793"/>
            </a:xfrm>
            <a:custGeom>
              <a:avLst/>
              <a:gdLst/>
              <a:ahLst/>
              <a:cxnLst/>
              <a:rect l="l" t="t" r="r" b="b"/>
              <a:pathLst>
                <a:path w="658064" h="94793">
                  <a:moveTo>
                    <a:pt x="14204" y="0"/>
                  </a:moveTo>
                  <a:lnTo>
                    <a:pt x="643860" y="0"/>
                  </a:lnTo>
                  <a:cubicBezTo>
                    <a:pt x="647627" y="0"/>
                    <a:pt x="651240" y="1497"/>
                    <a:pt x="653904" y="4160"/>
                  </a:cubicBezTo>
                  <a:cubicBezTo>
                    <a:pt x="656567" y="6824"/>
                    <a:pt x="658064" y="10437"/>
                    <a:pt x="658064" y="14204"/>
                  </a:cubicBezTo>
                  <a:lnTo>
                    <a:pt x="658064" y="80589"/>
                  </a:lnTo>
                  <a:cubicBezTo>
                    <a:pt x="658064" y="84356"/>
                    <a:pt x="656567" y="87969"/>
                    <a:pt x="653904" y="90633"/>
                  </a:cubicBezTo>
                  <a:cubicBezTo>
                    <a:pt x="651240" y="93297"/>
                    <a:pt x="647627" y="94793"/>
                    <a:pt x="643860" y="94793"/>
                  </a:cubicBezTo>
                  <a:lnTo>
                    <a:pt x="14204" y="94793"/>
                  </a:lnTo>
                  <a:cubicBezTo>
                    <a:pt x="6359" y="94793"/>
                    <a:pt x="0" y="88434"/>
                    <a:pt x="0" y="80589"/>
                  </a:cubicBezTo>
                  <a:lnTo>
                    <a:pt x="0" y="14204"/>
                  </a:lnTo>
                  <a:cubicBezTo>
                    <a:pt x="0" y="6359"/>
                    <a:pt x="6359" y="0"/>
                    <a:pt x="14204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580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34950" y="2084658"/>
            <a:ext cx="10325187" cy="614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0976" lvl="1" indent="-360488" algn="l">
              <a:lnSpc>
                <a:spcPts val="4675"/>
              </a:lnSpc>
              <a:buFont typeface="Arial"/>
              <a:buChar char="•"/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Questions you have about a particular family-if challenging behavior, describe</a:t>
            </a: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 (i.e. support needed around strategies, alternatives, and/or resources</a:t>
            </a:r>
          </a:p>
          <a:p>
            <a:pPr algn="l">
              <a:lnSpc>
                <a:spcPts val="4675"/>
              </a:lnSpc>
            </a:pPr>
            <a:endParaRPr lang="en-US" sz="3339" spc="123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marL="720976" lvl="1" indent="-360488" algn="l">
              <a:lnSpc>
                <a:spcPts val="4675"/>
              </a:lnSpc>
              <a:buFont typeface="Arial"/>
              <a:buChar char="•"/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What you and the parent/caregiver have already tried</a:t>
            </a:r>
          </a:p>
          <a:p>
            <a:pPr algn="l">
              <a:lnSpc>
                <a:spcPts val="4675"/>
              </a:lnSpc>
            </a:pPr>
            <a:endParaRPr lang="en-US" sz="3339" b="1" spc="123">
              <a:solidFill>
                <a:srgbClr val="351C0C"/>
              </a:solidFill>
              <a:latin typeface="Biski Bold"/>
              <a:ea typeface="Biski Bold"/>
              <a:cs typeface="Biski Bold"/>
              <a:sym typeface="Biski Bold"/>
            </a:endParaRPr>
          </a:p>
          <a:p>
            <a:pPr marL="720976" lvl="1" indent="-360488" algn="l">
              <a:lnSpc>
                <a:spcPts val="4675"/>
              </a:lnSpc>
              <a:buFont typeface="Arial"/>
              <a:buChar char="•"/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Any pertinent context</a:t>
            </a:r>
          </a:p>
          <a:p>
            <a:pPr algn="l">
              <a:lnSpc>
                <a:spcPts val="4675"/>
              </a:lnSpc>
            </a:pPr>
            <a:endParaRPr lang="en-US" sz="3339" b="1" spc="123">
              <a:solidFill>
                <a:srgbClr val="351C0C"/>
              </a:solidFill>
              <a:latin typeface="Biski Bold"/>
              <a:ea typeface="Biski Bold"/>
              <a:cs typeface="Biski Bold"/>
              <a:sym typeface="Biski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954112" y="6355571"/>
            <a:ext cx="3826199" cy="3266618"/>
          </a:xfrm>
          <a:custGeom>
            <a:avLst/>
            <a:gdLst/>
            <a:ahLst/>
            <a:cxnLst/>
            <a:rect l="l" t="t" r="r" b="b"/>
            <a:pathLst>
              <a:path w="3826199" h="3266618">
                <a:moveTo>
                  <a:pt x="0" y="0"/>
                </a:moveTo>
                <a:lnTo>
                  <a:pt x="3826199" y="0"/>
                </a:lnTo>
                <a:lnTo>
                  <a:pt x="3826199" y="3266617"/>
                </a:lnTo>
                <a:lnTo>
                  <a:pt x="0" y="32666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13014" y="454625"/>
            <a:ext cx="4203371" cy="3588628"/>
          </a:xfrm>
          <a:custGeom>
            <a:avLst/>
            <a:gdLst/>
            <a:ahLst/>
            <a:cxnLst/>
            <a:rect l="l" t="t" r="r" b="b"/>
            <a:pathLst>
              <a:path w="4203371" h="3588628">
                <a:moveTo>
                  <a:pt x="0" y="0"/>
                </a:moveTo>
                <a:lnTo>
                  <a:pt x="4203372" y="0"/>
                </a:lnTo>
                <a:lnTo>
                  <a:pt x="4203372" y="3588629"/>
                </a:lnTo>
                <a:lnTo>
                  <a:pt x="0" y="3588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638154" y="559749"/>
            <a:ext cx="9460529" cy="91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10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WHAT YOU BRING TO THE TEAM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7384" y="4007206"/>
            <a:ext cx="5583755" cy="437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Be mindful of what you are bringing to the interaction/situation with a family </a:t>
            </a:r>
          </a:p>
          <a:p>
            <a:pPr algn="ctr">
              <a:lnSpc>
                <a:spcPts val="4675"/>
              </a:lnSpc>
            </a:pP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i.e. feelings, thoughts, beliefts, experiences, etc.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6150" y="1897077"/>
            <a:ext cx="17555756" cy="6996419"/>
            <a:chOff x="0" y="0"/>
            <a:chExt cx="1085244" cy="4324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5244" cy="432497"/>
            </a:xfrm>
            <a:custGeom>
              <a:avLst/>
              <a:gdLst/>
              <a:ahLst/>
              <a:cxnLst/>
              <a:rect l="l" t="t" r="r" b="b"/>
              <a:pathLst>
                <a:path w="1085244" h="432497">
                  <a:moveTo>
                    <a:pt x="8613" y="0"/>
                  </a:moveTo>
                  <a:lnTo>
                    <a:pt x="1076631" y="0"/>
                  </a:lnTo>
                  <a:cubicBezTo>
                    <a:pt x="1078915" y="0"/>
                    <a:pt x="1081106" y="907"/>
                    <a:pt x="1082721" y="2523"/>
                  </a:cubicBezTo>
                  <a:cubicBezTo>
                    <a:pt x="1084336" y="4138"/>
                    <a:pt x="1085244" y="6329"/>
                    <a:pt x="1085244" y="8613"/>
                  </a:cubicBezTo>
                  <a:lnTo>
                    <a:pt x="1085244" y="423884"/>
                  </a:lnTo>
                  <a:cubicBezTo>
                    <a:pt x="1085244" y="426169"/>
                    <a:pt x="1084336" y="428359"/>
                    <a:pt x="1082721" y="429975"/>
                  </a:cubicBezTo>
                  <a:cubicBezTo>
                    <a:pt x="1081106" y="431590"/>
                    <a:pt x="1078915" y="432497"/>
                    <a:pt x="1076631" y="432497"/>
                  </a:cubicBezTo>
                  <a:lnTo>
                    <a:pt x="8613" y="432497"/>
                  </a:lnTo>
                  <a:cubicBezTo>
                    <a:pt x="6329" y="432497"/>
                    <a:pt x="4138" y="431590"/>
                    <a:pt x="2523" y="429975"/>
                  </a:cubicBezTo>
                  <a:cubicBezTo>
                    <a:pt x="907" y="428359"/>
                    <a:pt x="0" y="426169"/>
                    <a:pt x="0" y="423884"/>
                  </a:cubicBezTo>
                  <a:lnTo>
                    <a:pt x="0" y="8613"/>
                  </a:lnTo>
                  <a:cubicBezTo>
                    <a:pt x="0" y="6329"/>
                    <a:pt x="907" y="4138"/>
                    <a:pt x="2523" y="2523"/>
                  </a:cubicBezTo>
                  <a:cubicBezTo>
                    <a:pt x="4138" y="907"/>
                    <a:pt x="6329" y="0"/>
                    <a:pt x="8613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85244" cy="470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16150" y="261975"/>
            <a:ext cx="17364161" cy="1533449"/>
            <a:chOff x="0" y="0"/>
            <a:chExt cx="1073400" cy="947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3400" cy="94793"/>
            </a:xfrm>
            <a:custGeom>
              <a:avLst/>
              <a:gdLst/>
              <a:ahLst/>
              <a:cxnLst/>
              <a:rect l="l" t="t" r="r" b="b"/>
              <a:pathLst>
                <a:path w="1073400" h="94793">
                  <a:moveTo>
                    <a:pt x="8708" y="0"/>
                  </a:moveTo>
                  <a:lnTo>
                    <a:pt x="1064692" y="0"/>
                  </a:lnTo>
                  <a:cubicBezTo>
                    <a:pt x="1067001" y="0"/>
                    <a:pt x="1069216" y="917"/>
                    <a:pt x="1070849" y="2551"/>
                  </a:cubicBezTo>
                  <a:cubicBezTo>
                    <a:pt x="1072482" y="4184"/>
                    <a:pt x="1073400" y="6399"/>
                    <a:pt x="1073400" y="8708"/>
                  </a:cubicBezTo>
                  <a:lnTo>
                    <a:pt x="1073400" y="86085"/>
                  </a:lnTo>
                  <a:cubicBezTo>
                    <a:pt x="1073400" y="88395"/>
                    <a:pt x="1072482" y="90610"/>
                    <a:pt x="1070849" y="92243"/>
                  </a:cubicBezTo>
                  <a:cubicBezTo>
                    <a:pt x="1069216" y="93876"/>
                    <a:pt x="1067001" y="94793"/>
                    <a:pt x="1064692" y="94793"/>
                  </a:cubicBezTo>
                  <a:lnTo>
                    <a:pt x="8708" y="94793"/>
                  </a:lnTo>
                  <a:cubicBezTo>
                    <a:pt x="6399" y="94793"/>
                    <a:pt x="4184" y="93876"/>
                    <a:pt x="2551" y="92243"/>
                  </a:cubicBezTo>
                  <a:cubicBezTo>
                    <a:pt x="917" y="90610"/>
                    <a:pt x="0" y="88395"/>
                    <a:pt x="0" y="86085"/>
                  </a:cubicBezTo>
                  <a:lnTo>
                    <a:pt x="0" y="8708"/>
                  </a:lnTo>
                  <a:cubicBezTo>
                    <a:pt x="0" y="6399"/>
                    <a:pt x="917" y="4184"/>
                    <a:pt x="2551" y="2551"/>
                  </a:cubicBezTo>
                  <a:cubicBezTo>
                    <a:pt x="4184" y="917"/>
                    <a:pt x="6399" y="0"/>
                    <a:pt x="8708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73400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613282" y="7715313"/>
            <a:ext cx="2485400" cy="2069832"/>
          </a:xfrm>
          <a:custGeom>
            <a:avLst/>
            <a:gdLst/>
            <a:ahLst/>
            <a:cxnLst/>
            <a:rect l="l" t="t" r="r" b="b"/>
            <a:pathLst>
              <a:path w="2485400" h="2069832">
                <a:moveTo>
                  <a:pt x="0" y="0"/>
                </a:moveTo>
                <a:lnTo>
                  <a:pt x="2485400" y="0"/>
                </a:lnTo>
                <a:lnTo>
                  <a:pt x="2485400" y="2069832"/>
                </a:lnTo>
                <a:lnTo>
                  <a:pt x="0" y="2069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25" r="-2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41390" y="2084658"/>
            <a:ext cx="16618747" cy="614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0976" lvl="1" indent="-360488" algn="l">
              <a:lnSpc>
                <a:spcPts val="4675"/>
              </a:lnSpc>
              <a:buFont typeface="Arial"/>
              <a:buChar char="•"/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Count to 3: </a:t>
            </a: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ask at least 3 open-ended questions before providing feedback</a:t>
            </a:r>
          </a:p>
          <a:p>
            <a:pPr marL="720976" lvl="1" indent="-360488" algn="l">
              <a:lnSpc>
                <a:spcPts val="4675"/>
              </a:lnSpc>
              <a:buFont typeface="Arial"/>
              <a:buChar char="•"/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Provide Feedback:</a:t>
            </a: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 team shares where they link family is on the teaming map and other strategies, alternatives, resources</a:t>
            </a:r>
          </a:p>
          <a:p>
            <a:pPr marL="720976" lvl="1" indent="-360488" algn="l">
              <a:lnSpc>
                <a:spcPts val="4675"/>
              </a:lnSpc>
              <a:buFont typeface="Arial"/>
              <a:buChar char="•"/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Determine if a joint visit is apropriate and by whom</a:t>
            </a: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: schedule and plan</a:t>
            </a:r>
          </a:p>
          <a:p>
            <a:pPr marL="720976" lvl="1" indent="-360488" algn="l">
              <a:lnSpc>
                <a:spcPts val="4675"/>
              </a:lnSpc>
              <a:buFont typeface="Arial"/>
              <a:buChar char="•"/>
            </a:pP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Re-cap what you will try </a:t>
            </a: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(new strategies) </a:t>
            </a: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and/or seek</a:t>
            </a: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 (alternatives, resources, joint visit support) </a:t>
            </a:r>
            <a:r>
              <a:rPr lang="en-US" sz="3339" b="1" spc="12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and if family needs to be teamed again to see how new ideas are working or if further teaming is required</a:t>
            </a:r>
            <a:r>
              <a:rPr lang="en-US" sz="3339" spc="123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59749"/>
            <a:ext cx="16069982" cy="91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10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TEAM’S RESPONSE (USE TEAMING MAP)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2494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b="-7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314700" y="304836"/>
            <a:ext cx="9677328" cy="967732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A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68535" y="1412506"/>
            <a:ext cx="8569658" cy="856965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6F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32642" y="2340721"/>
            <a:ext cx="7641443" cy="764144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AC4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759621" y="3194678"/>
            <a:ext cx="6787486" cy="678748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94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17541" y="4110517"/>
            <a:ext cx="5871647" cy="587164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EC5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066328" y="5397389"/>
            <a:ext cx="4203983" cy="119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43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Lead </a:t>
            </a:r>
          </a:p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43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Meeting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99452D-E285-BCF6-9119-4901258EF70C}"/>
              </a:ext>
            </a:extLst>
          </p:cNvPr>
          <p:cNvSpPr/>
          <p:nvPr/>
        </p:nvSpPr>
        <p:spPr>
          <a:xfrm>
            <a:off x="6202445" y="3910073"/>
            <a:ext cx="413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68799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Center Team Meeting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68F6A1-FD06-395F-4D95-CAD42737268A}"/>
              </a:ext>
            </a:extLst>
          </p:cNvPr>
          <p:cNvSpPr/>
          <p:nvPr/>
        </p:nvSpPr>
        <p:spPr>
          <a:xfrm>
            <a:off x="5806619" y="3042899"/>
            <a:ext cx="4886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78894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Meet with Subject-Matter Expert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8008EF-8335-101C-29B7-4ED3EE8A76ED}"/>
              </a:ext>
            </a:extLst>
          </p:cNvPr>
          <p:cNvSpPr/>
          <p:nvPr/>
        </p:nvSpPr>
        <p:spPr>
          <a:xfrm>
            <a:off x="5806619" y="2132513"/>
            <a:ext cx="4886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09280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Specialty Open Office Hour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3D9FD1-5AC8-C896-9A32-104C4326336B}"/>
              </a:ext>
            </a:extLst>
          </p:cNvPr>
          <p:cNvSpPr/>
          <p:nvPr/>
        </p:nvSpPr>
        <p:spPr>
          <a:xfrm>
            <a:off x="5535205" y="1118553"/>
            <a:ext cx="5429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59888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Formal Multidisciplinary Case Consultations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42457"/>
            <a:ext cx="18418178" cy="9071849"/>
          </a:xfrm>
          <a:custGeom>
            <a:avLst/>
            <a:gdLst/>
            <a:ahLst/>
            <a:cxnLst/>
            <a:rect l="l" t="t" r="r" b="b"/>
            <a:pathLst>
              <a:path w="18418178" h="9071849">
                <a:moveTo>
                  <a:pt x="0" y="0"/>
                </a:moveTo>
                <a:lnTo>
                  <a:pt x="18418178" y="0"/>
                </a:lnTo>
                <a:lnTo>
                  <a:pt x="18418178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t="-37248" b="-279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64381" y="2717190"/>
            <a:ext cx="14649113" cy="4247274"/>
            <a:chOff x="0" y="0"/>
            <a:chExt cx="905564" cy="2625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262554"/>
            </a:xfrm>
            <a:custGeom>
              <a:avLst/>
              <a:gdLst/>
              <a:ahLst/>
              <a:cxnLst/>
              <a:rect l="l" t="t" r="r" b="b"/>
              <a:pathLst>
                <a:path w="905564" h="262554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252232"/>
                  </a:lnTo>
                  <a:cubicBezTo>
                    <a:pt x="905564" y="257932"/>
                    <a:pt x="900942" y="262554"/>
                    <a:pt x="895242" y="262554"/>
                  </a:cubicBezTo>
                  <a:lnTo>
                    <a:pt x="10322" y="262554"/>
                  </a:lnTo>
                  <a:cubicBezTo>
                    <a:pt x="4621" y="262554"/>
                    <a:pt x="0" y="257932"/>
                    <a:pt x="0" y="252232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300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64381" y="441099"/>
            <a:ext cx="14649113" cy="1533449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84305" y="222800"/>
            <a:ext cx="4103695" cy="2749476"/>
          </a:xfrm>
          <a:custGeom>
            <a:avLst/>
            <a:gdLst/>
            <a:ahLst/>
            <a:cxnLst/>
            <a:rect l="l" t="t" r="r" b="b"/>
            <a:pathLst>
              <a:path w="4103695" h="2749476">
                <a:moveTo>
                  <a:pt x="0" y="0"/>
                </a:moveTo>
                <a:lnTo>
                  <a:pt x="4103695" y="0"/>
                </a:lnTo>
                <a:lnTo>
                  <a:pt x="4103695" y="2749476"/>
                </a:lnTo>
                <a:lnTo>
                  <a:pt x="0" y="2749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0160" y="-527855"/>
            <a:ext cx="2878566" cy="2781415"/>
          </a:xfrm>
          <a:custGeom>
            <a:avLst/>
            <a:gdLst/>
            <a:ahLst/>
            <a:cxnLst/>
            <a:rect l="l" t="t" r="r" b="b"/>
            <a:pathLst>
              <a:path w="2878566" h="2781415">
                <a:moveTo>
                  <a:pt x="0" y="0"/>
                </a:moveTo>
                <a:lnTo>
                  <a:pt x="2878567" y="0"/>
                </a:lnTo>
                <a:lnTo>
                  <a:pt x="2878567" y="2781415"/>
                </a:lnTo>
                <a:lnTo>
                  <a:pt x="0" y="2781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52311" y="5099883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458935" y="2599163"/>
            <a:ext cx="11370121" cy="184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5"/>
              </a:lnSpc>
            </a:pPr>
            <a:r>
              <a:rPr lang="en-US" sz="7339" b="1" spc="2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Build for the Future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28455" y="4393945"/>
            <a:ext cx="13431080" cy="101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Rethinking How We Support St</a:t>
            </a:r>
            <a:r>
              <a:rPr lang="en-US" sz="4039" u="none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</a:t>
            </a: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ff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11909" y="367268"/>
            <a:ext cx="10272395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MAINTENANCE CREW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036" y="0"/>
            <a:ext cx="18597294" cy="18597294"/>
          </a:xfrm>
          <a:custGeom>
            <a:avLst/>
            <a:gdLst/>
            <a:ahLst/>
            <a:cxnLst/>
            <a:rect l="l" t="t" r="r" b="b"/>
            <a:pathLst>
              <a:path w="18597294" h="18597294">
                <a:moveTo>
                  <a:pt x="0" y="0"/>
                </a:moveTo>
                <a:lnTo>
                  <a:pt x="18597294" y="0"/>
                </a:lnTo>
                <a:lnTo>
                  <a:pt x="18597294" y="18597294"/>
                </a:lnTo>
                <a:lnTo>
                  <a:pt x="0" y="185972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6" name="Freeform 6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85364" y="1784924"/>
            <a:ext cx="14649113" cy="6921571"/>
            <a:chOff x="0" y="0"/>
            <a:chExt cx="905564" cy="427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427871"/>
            </a:xfrm>
            <a:custGeom>
              <a:avLst/>
              <a:gdLst/>
              <a:ahLst/>
              <a:cxnLst/>
              <a:rect l="l" t="t" r="r" b="b"/>
              <a:pathLst>
                <a:path w="905564" h="427871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417548"/>
                  </a:lnTo>
                  <a:cubicBezTo>
                    <a:pt x="905564" y="423249"/>
                    <a:pt x="900942" y="427871"/>
                    <a:pt x="895242" y="427871"/>
                  </a:cubicBezTo>
                  <a:lnTo>
                    <a:pt x="10322" y="427871"/>
                  </a:lnTo>
                  <a:cubicBezTo>
                    <a:pt x="4621" y="427871"/>
                    <a:pt x="0" y="423249"/>
                    <a:pt x="0" y="417548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465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985364" y="251475"/>
            <a:ext cx="14649113" cy="1533449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69797" y="1823112"/>
            <a:ext cx="11370121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 dirty="0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Welcome to Services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70993" y="2647331"/>
            <a:ext cx="12767730" cy="652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•Creating one front door at every center for consistent, coordinated access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•Prevent patients/families from having to “jump through hoops”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•Tell me your story, and you only </a:t>
            </a:r>
            <a:r>
              <a:rPr lang="en-US" sz="3239" b="1" u="sng" spc="119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have</a:t>
            </a: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 to tell it once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•Assess for services and supports without restrictions of diagnosis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41526" y="177645"/>
            <a:ext cx="13197197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COURSE CORRECTION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42457"/>
            <a:ext cx="18418178" cy="9071849"/>
          </a:xfrm>
          <a:custGeom>
            <a:avLst/>
            <a:gdLst/>
            <a:ahLst/>
            <a:cxnLst/>
            <a:rect l="l" t="t" r="r" b="b"/>
            <a:pathLst>
              <a:path w="18418178" h="9071849">
                <a:moveTo>
                  <a:pt x="0" y="0"/>
                </a:moveTo>
                <a:lnTo>
                  <a:pt x="18418178" y="0"/>
                </a:lnTo>
                <a:lnTo>
                  <a:pt x="18418178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t="-37248" b="-279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64381" y="2717190"/>
            <a:ext cx="10254492" cy="5991703"/>
            <a:chOff x="0" y="0"/>
            <a:chExt cx="633902" cy="3703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3902" cy="370389"/>
            </a:xfrm>
            <a:custGeom>
              <a:avLst/>
              <a:gdLst/>
              <a:ahLst/>
              <a:cxnLst/>
              <a:rect l="l" t="t" r="r" b="b"/>
              <a:pathLst>
                <a:path w="633902" h="370389">
                  <a:moveTo>
                    <a:pt x="14746" y="0"/>
                  </a:moveTo>
                  <a:lnTo>
                    <a:pt x="619156" y="0"/>
                  </a:lnTo>
                  <a:cubicBezTo>
                    <a:pt x="623067" y="0"/>
                    <a:pt x="626817" y="1554"/>
                    <a:pt x="629583" y="4319"/>
                  </a:cubicBezTo>
                  <a:cubicBezTo>
                    <a:pt x="632348" y="7084"/>
                    <a:pt x="633902" y="10835"/>
                    <a:pt x="633902" y="14746"/>
                  </a:cubicBezTo>
                  <a:lnTo>
                    <a:pt x="633902" y="355643"/>
                  </a:lnTo>
                  <a:cubicBezTo>
                    <a:pt x="633902" y="359554"/>
                    <a:pt x="632348" y="363305"/>
                    <a:pt x="629583" y="366070"/>
                  </a:cubicBezTo>
                  <a:cubicBezTo>
                    <a:pt x="626817" y="368835"/>
                    <a:pt x="623067" y="370389"/>
                    <a:pt x="619156" y="370389"/>
                  </a:cubicBezTo>
                  <a:lnTo>
                    <a:pt x="14746" y="370389"/>
                  </a:lnTo>
                  <a:cubicBezTo>
                    <a:pt x="10835" y="370389"/>
                    <a:pt x="7084" y="368835"/>
                    <a:pt x="4319" y="366070"/>
                  </a:cubicBezTo>
                  <a:cubicBezTo>
                    <a:pt x="1554" y="363305"/>
                    <a:pt x="0" y="359554"/>
                    <a:pt x="0" y="355643"/>
                  </a:cubicBezTo>
                  <a:lnTo>
                    <a:pt x="0" y="14746"/>
                  </a:lnTo>
                  <a:cubicBezTo>
                    <a:pt x="0" y="10835"/>
                    <a:pt x="1554" y="7084"/>
                    <a:pt x="4319" y="4319"/>
                  </a:cubicBezTo>
                  <a:cubicBezTo>
                    <a:pt x="7084" y="1554"/>
                    <a:pt x="10835" y="0"/>
                    <a:pt x="14746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33902" cy="408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64381" y="441099"/>
            <a:ext cx="14649113" cy="1533449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84305" y="222800"/>
            <a:ext cx="4103695" cy="2749476"/>
          </a:xfrm>
          <a:custGeom>
            <a:avLst/>
            <a:gdLst/>
            <a:ahLst/>
            <a:cxnLst/>
            <a:rect l="l" t="t" r="r" b="b"/>
            <a:pathLst>
              <a:path w="4103695" h="2749476">
                <a:moveTo>
                  <a:pt x="0" y="0"/>
                </a:moveTo>
                <a:lnTo>
                  <a:pt x="4103695" y="0"/>
                </a:lnTo>
                <a:lnTo>
                  <a:pt x="4103695" y="2749476"/>
                </a:lnTo>
                <a:lnTo>
                  <a:pt x="0" y="2749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0160" y="-527855"/>
            <a:ext cx="2878566" cy="2781415"/>
          </a:xfrm>
          <a:custGeom>
            <a:avLst/>
            <a:gdLst/>
            <a:ahLst/>
            <a:cxnLst/>
            <a:rect l="l" t="t" r="r" b="b"/>
            <a:pathLst>
              <a:path w="2878566" h="2781415">
                <a:moveTo>
                  <a:pt x="0" y="0"/>
                </a:moveTo>
                <a:lnTo>
                  <a:pt x="2878567" y="0"/>
                </a:lnTo>
                <a:lnTo>
                  <a:pt x="2878567" y="2781415"/>
                </a:lnTo>
                <a:lnTo>
                  <a:pt x="0" y="2781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52311" y="5099883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065661" y="2883287"/>
            <a:ext cx="10254492" cy="604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2765" lvl="1" indent="-576383" algn="l">
              <a:lnSpc>
                <a:spcPts val="7475"/>
              </a:lnSpc>
              <a:buFont typeface="Arial"/>
              <a:buChar char="•"/>
            </a:pPr>
            <a:r>
              <a:rPr lang="en-US" sz="5339" b="1" spc="197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Training</a:t>
            </a:r>
          </a:p>
          <a:p>
            <a:pPr marL="1152765" lvl="1" indent="-576383" algn="l">
              <a:lnSpc>
                <a:spcPts val="7475"/>
              </a:lnSpc>
              <a:buFont typeface="Arial"/>
              <a:buChar char="•"/>
            </a:pPr>
            <a:r>
              <a:rPr lang="en-US" sz="5339" b="1" spc="197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Mentor Program</a:t>
            </a:r>
          </a:p>
          <a:p>
            <a:pPr marL="1152765" lvl="1" indent="-576383" algn="l">
              <a:lnSpc>
                <a:spcPts val="7475"/>
              </a:lnSpc>
              <a:buFont typeface="Arial"/>
              <a:buChar char="•"/>
            </a:pPr>
            <a:r>
              <a:rPr lang="en-US" sz="5339" b="1" spc="197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Reflective Supervision</a:t>
            </a:r>
          </a:p>
          <a:p>
            <a:pPr marL="1152765" lvl="1" indent="-576383" algn="l">
              <a:lnSpc>
                <a:spcPts val="7475"/>
              </a:lnSpc>
              <a:buFont typeface="Arial"/>
              <a:buChar char="•"/>
            </a:pPr>
            <a:r>
              <a:rPr lang="en-US" sz="5339" b="1" spc="197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Co</a:t>
            </a:r>
            <a:r>
              <a:rPr lang="en-US" sz="5339" b="1" u="none" spc="197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aching</a:t>
            </a:r>
          </a:p>
          <a:p>
            <a:pPr marL="1152765" lvl="1" indent="-576383" algn="l">
              <a:lnSpc>
                <a:spcPts val="7475"/>
              </a:lnSpc>
              <a:buFont typeface="Arial"/>
              <a:buChar char="•"/>
            </a:pPr>
            <a:r>
              <a:rPr lang="en-US" sz="5339" b="1" u="none" spc="197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TBRI</a:t>
            </a:r>
          </a:p>
          <a:p>
            <a:pPr algn="l">
              <a:lnSpc>
                <a:spcPts val="7475"/>
              </a:lnSpc>
            </a:pPr>
            <a:endParaRPr lang="en-US" sz="5339" b="1" u="none" spc="197">
              <a:solidFill>
                <a:srgbClr val="351C0C"/>
              </a:solidFill>
              <a:latin typeface="Biski Bold"/>
              <a:ea typeface="Biski Bold"/>
              <a:cs typeface="Biski Bold"/>
              <a:sym typeface="Biski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911909" y="367268"/>
            <a:ext cx="10272395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MAINTENANCE CREW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30188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64381" y="2717190"/>
            <a:ext cx="14649113" cy="4247274"/>
            <a:chOff x="0" y="0"/>
            <a:chExt cx="905564" cy="2625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262554"/>
            </a:xfrm>
            <a:custGeom>
              <a:avLst/>
              <a:gdLst/>
              <a:ahLst/>
              <a:cxnLst/>
              <a:rect l="l" t="t" r="r" b="b"/>
              <a:pathLst>
                <a:path w="905564" h="262554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252232"/>
                  </a:lnTo>
                  <a:cubicBezTo>
                    <a:pt x="905564" y="257932"/>
                    <a:pt x="900942" y="262554"/>
                    <a:pt x="895242" y="262554"/>
                  </a:cubicBezTo>
                  <a:lnTo>
                    <a:pt x="10322" y="262554"/>
                  </a:lnTo>
                  <a:cubicBezTo>
                    <a:pt x="4621" y="262554"/>
                    <a:pt x="0" y="257932"/>
                    <a:pt x="0" y="252232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300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64381" y="441099"/>
            <a:ext cx="14649113" cy="1533449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84305" y="222800"/>
            <a:ext cx="4103695" cy="2749476"/>
          </a:xfrm>
          <a:custGeom>
            <a:avLst/>
            <a:gdLst/>
            <a:ahLst/>
            <a:cxnLst/>
            <a:rect l="l" t="t" r="r" b="b"/>
            <a:pathLst>
              <a:path w="4103695" h="2749476">
                <a:moveTo>
                  <a:pt x="0" y="0"/>
                </a:moveTo>
                <a:lnTo>
                  <a:pt x="4103695" y="0"/>
                </a:lnTo>
                <a:lnTo>
                  <a:pt x="4103695" y="2749476"/>
                </a:lnTo>
                <a:lnTo>
                  <a:pt x="0" y="2749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0160" y="-527855"/>
            <a:ext cx="2878566" cy="2781415"/>
          </a:xfrm>
          <a:custGeom>
            <a:avLst/>
            <a:gdLst/>
            <a:ahLst/>
            <a:cxnLst/>
            <a:rect l="l" t="t" r="r" b="b"/>
            <a:pathLst>
              <a:path w="2878566" h="2781415">
                <a:moveTo>
                  <a:pt x="0" y="0"/>
                </a:moveTo>
                <a:lnTo>
                  <a:pt x="2878567" y="0"/>
                </a:lnTo>
                <a:lnTo>
                  <a:pt x="2878567" y="2781415"/>
                </a:lnTo>
                <a:lnTo>
                  <a:pt x="0" y="2781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58935" y="2599163"/>
            <a:ext cx="11370121" cy="184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5"/>
              </a:lnSpc>
            </a:pPr>
            <a:r>
              <a:rPr lang="en-US" sz="7339" b="1" spc="2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What We Learned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28455" y="4393945"/>
            <a:ext cx="13431080" cy="172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4039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The Good, The Bad, </a:t>
            </a:r>
            <a:r>
              <a:rPr lang="en-US" sz="4039" u="none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and The Ugly of an </a:t>
            </a:r>
          </a:p>
          <a:p>
            <a:pPr algn="ctr">
              <a:lnSpc>
                <a:spcPts val="5655"/>
              </a:lnSpc>
            </a:pPr>
            <a:r>
              <a:rPr lang="en-US" sz="4039" u="none" spc="14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Agency Transformation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11909" y="367268"/>
            <a:ext cx="10272395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FLIGHT DEBRIEF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62653" y="0"/>
            <a:ext cx="17287131" cy="1514744"/>
            <a:chOff x="0" y="0"/>
            <a:chExt cx="1068638" cy="936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68638" cy="93637"/>
            </a:xfrm>
            <a:custGeom>
              <a:avLst/>
              <a:gdLst/>
              <a:ahLst/>
              <a:cxnLst/>
              <a:rect l="l" t="t" r="r" b="b"/>
              <a:pathLst>
                <a:path w="1068638" h="93637">
                  <a:moveTo>
                    <a:pt x="8747" y="0"/>
                  </a:moveTo>
                  <a:lnTo>
                    <a:pt x="1059891" y="0"/>
                  </a:lnTo>
                  <a:cubicBezTo>
                    <a:pt x="1064722" y="0"/>
                    <a:pt x="1068638" y="3916"/>
                    <a:pt x="1068638" y="8747"/>
                  </a:cubicBezTo>
                  <a:lnTo>
                    <a:pt x="1068638" y="84890"/>
                  </a:lnTo>
                  <a:cubicBezTo>
                    <a:pt x="1068638" y="87210"/>
                    <a:pt x="1067717" y="89435"/>
                    <a:pt x="1066076" y="91075"/>
                  </a:cubicBezTo>
                  <a:cubicBezTo>
                    <a:pt x="1064436" y="92715"/>
                    <a:pt x="1062211" y="93637"/>
                    <a:pt x="1059891" y="93637"/>
                  </a:cubicBezTo>
                  <a:lnTo>
                    <a:pt x="8747" y="93637"/>
                  </a:lnTo>
                  <a:cubicBezTo>
                    <a:pt x="6427" y="93637"/>
                    <a:pt x="4202" y="92715"/>
                    <a:pt x="2562" y="91075"/>
                  </a:cubicBezTo>
                  <a:cubicBezTo>
                    <a:pt x="922" y="89435"/>
                    <a:pt x="0" y="87210"/>
                    <a:pt x="0" y="84890"/>
                  </a:cubicBezTo>
                  <a:lnTo>
                    <a:pt x="0" y="8747"/>
                  </a:lnTo>
                  <a:cubicBezTo>
                    <a:pt x="0" y="6427"/>
                    <a:pt x="922" y="4202"/>
                    <a:pt x="2562" y="2562"/>
                  </a:cubicBezTo>
                  <a:cubicBezTo>
                    <a:pt x="4202" y="922"/>
                    <a:pt x="6427" y="0"/>
                    <a:pt x="8747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68638" cy="131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-222162"/>
            <a:ext cx="16450547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What Transformation Actually Looked Like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5493" y="1446294"/>
            <a:ext cx="16596647" cy="817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744" lvl="1" indent="-392872" algn="l">
              <a:lnSpc>
                <a:spcPts val="5095"/>
              </a:lnSpc>
              <a:buFont typeface="Arial"/>
              <a:buChar char="•"/>
            </a:pPr>
            <a:r>
              <a:rPr lang="en-US" sz="3639" b="1" spc="13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Organizational disruption with intention.</a:t>
            </a:r>
          </a:p>
          <a:p>
            <a:pPr marL="785744" lvl="1" indent="-392872" algn="l">
              <a:lnSpc>
                <a:spcPts val="5095"/>
              </a:lnSpc>
              <a:buFont typeface="Arial"/>
              <a:buChar char="•"/>
            </a:pPr>
            <a:r>
              <a:rPr lang="en-US" sz="3639" b="1" spc="13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Things we did:</a:t>
            </a:r>
          </a:p>
          <a:p>
            <a:pPr marL="1571489" lvl="2" indent="-523830" algn="l">
              <a:lnSpc>
                <a:spcPts val="5095"/>
              </a:lnSpc>
              <a:buFont typeface="Arial"/>
              <a:buChar char="⚬"/>
            </a:pPr>
            <a:r>
              <a:rPr lang="en-US" sz="3639" spc="13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Broke down </a:t>
            </a:r>
            <a:r>
              <a:rPr lang="en-US" sz="3639" u="none" spc="13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siloed divisions</a:t>
            </a:r>
          </a:p>
          <a:p>
            <a:pPr marL="1571489" lvl="2" indent="-523830" algn="l">
              <a:lnSpc>
                <a:spcPts val="5095"/>
              </a:lnSpc>
              <a:buFont typeface="Arial"/>
              <a:buChar char="⚬"/>
            </a:pPr>
            <a:r>
              <a:rPr lang="en-US" sz="3639" u="none" spc="13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Reorganized teams around population needs instead of diagnoses</a:t>
            </a:r>
          </a:p>
          <a:p>
            <a:pPr marL="1571489" lvl="2" indent="-523830" algn="l">
              <a:lnSpc>
                <a:spcPts val="5095"/>
              </a:lnSpc>
              <a:buFont typeface="Arial"/>
              <a:buChar char="⚬"/>
            </a:pPr>
            <a:r>
              <a:rPr lang="en-US" sz="3639" u="none" spc="13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Redesigned intake to start with the person’s story</a:t>
            </a:r>
          </a:p>
          <a:p>
            <a:pPr marL="1571489" lvl="2" indent="-523830" algn="l">
              <a:lnSpc>
                <a:spcPts val="5095"/>
              </a:lnSpc>
              <a:buFont typeface="Arial"/>
              <a:buChar char="⚬"/>
            </a:pPr>
            <a:r>
              <a:rPr lang="en-US" sz="3639" u="none" spc="13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Shifted conversations from “Do they qualify?” to “What supports do they need?</a:t>
            </a:r>
          </a:p>
          <a:p>
            <a:pPr marL="1571489" lvl="2" indent="-523830" algn="l">
              <a:lnSpc>
                <a:spcPts val="5095"/>
              </a:lnSpc>
              <a:buFont typeface="Arial"/>
              <a:buChar char="⚬"/>
            </a:pPr>
            <a:r>
              <a:rPr lang="en-US" sz="3639" u="none" spc="13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Built cross-disciplinary team</a:t>
            </a:r>
          </a:p>
          <a:p>
            <a:pPr marL="1571489" lvl="2" indent="-523830" algn="l">
              <a:lnSpc>
                <a:spcPts val="5095"/>
              </a:lnSpc>
              <a:buFont typeface="Arial"/>
              <a:buChar char="⚬"/>
            </a:pPr>
            <a:r>
              <a:rPr lang="en-US" sz="3639" u="none" spc="13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Centered trauma-informed and person-centered practices</a:t>
            </a:r>
          </a:p>
          <a:p>
            <a:pPr algn="l">
              <a:lnSpc>
                <a:spcPts val="6075"/>
              </a:lnSpc>
            </a:pPr>
            <a:endParaRPr lang="en-US" sz="3639" u="none" spc="134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l">
              <a:lnSpc>
                <a:spcPts val="6075"/>
              </a:lnSpc>
            </a:pPr>
            <a:endParaRPr lang="en-US" sz="3639" u="none" spc="134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428455" y="194297"/>
            <a:ext cx="14649113" cy="1393657"/>
            <a:chOff x="0" y="0"/>
            <a:chExt cx="905564" cy="861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86152"/>
            </a:xfrm>
            <a:custGeom>
              <a:avLst/>
              <a:gdLst/>
              <a:ahLst/>
              <a:cxnLst/>
              <a:rect l="l" t="t" r="r" b="b"/>
              <a:pathLst>
                <a:path w="905564" h="86152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75830"/>
                  </a:lnTo>
                  <a:cubicBezTo>
                    <a:pt x="905564" y="81530"/>
                    <a:pt x="900942" y="86152"/>
                    <a:pt x="895242" y="86152"/>
                  </a:cubicBezTo>
                  <a:lnTo>
                    <a:pt x="10322" y="86152"/>
                  </a:lnTo>
                  <a:cubicBezTo>
                    <a:pt x="4621" y="86152"/>
                    <a:pt x="0" y="81530"/>
                    <a:pt x="0" y="75830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124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458940" y="-254453"/>
            <a:ext cx="11370121" cy="184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5"/>
              </a:lnSpc>
            </a:pPr>
            <a:r>
              <a:rPr lang="en-US" sz="7339" b="1" spc="2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Lessons Learned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2653" y="1613341"/>
            <a:ext cx="16596647" cy="804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6871" lvl="1" indent="-468435" algn="l">
              <a:lnSpc>
                <a:spcPts val="6075"/>
              </a:lnSpc>
              <a:buFont typeface="Arial"/>
              <a:buChar char="•"/>
            </a:pPr>
            <a:r>
              <a:rPr lang="en-US" sz="4339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Broken Pieces and G</a:t>
            </a: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aps</a:t>
            </a:r>
          </a:p>
          <a:p>
            <a:pPr marL="1873741" lvl="2" indent="-624580" algn="l">
              <a:lnSpc>
                <a:spcPts val="6075"/>
              </a:lnSpc>
              <a:buFont typeface="Arial"/>
              <a:buChar char="⚬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Missed reimbursement opportunities</a:t>
            </a:r>
          </a:p>
          <a:p>
            <a:pPr marL="1873741" lvl="2" indent="-624580" algn="l">
              <a:lnSpc>
                <a:spcPts val="6075"/>
              </a:lnSpc>
              <a:buFont typeface="Arial"/>
              <a:buChar char="⚬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Mutual work unknown</a:t>
            </a:r>
          </a:p>
          <a:p>
            <a:pPr marL="2810612" lvl="3" indent="-702653" algn="l">
              <a:lnSpc>
                <a:spcPts val="6075"/>
              </a:lnSpc>
              <a:buFont typeface="Arial"/>
              <a:buChar char="￭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Revenue</a:t>
            </a:r>
          </a:p>
          <a:p>
            <a:pPr marL="2810612" lvl="3" indent="-702653" algn="l">
              <a:lnSpc>
                <a:spcPts val="6075"/>
              </a:lnSpc>
              <a:buFont typeface="Arial"/>
              <a:buChar char="￭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EHR usage </a:t>
            </a:r>
          </a:p>
          <a:p>
            <a:pPr marL="2810612" lvl="3" indent="-702653" algn="l">
              <a:lnSpc>
                <a:spcPts val="6075"/>
              </a:lnSpc>
              <a:buFont typeface="Arial"/>
              <a:buChar char="￭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Approaches to training </a:t>
            </a:r>
          </a:p>
          <a:p>
            <a:pPr marL="936871" lvl="1" indent="-468435" algn="l">
              <a:lnSpc>
                <a:spcPts val="6075"/>
              </a:lnSpc>
              <a:buFont typeface="Arial"/>
              <a:buChar char="•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Trauma-wise language </a:t>
            </a:r>
          </a:p>
          <a:p>
            <a:pPr marL="936871" lvl="1" indent="-468435" algn="l">
              <a:lnSpc>
                <a:spcPts val="6075"/>
              </a:lnSpc>
              <a:buFont typeface="Arial"/>
              <a:buChar char="•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Teaming-cross teaming </a:t>
            </a:r>
          </a:p>
          <a:p>
            <a:pPr marL="936871" lvl="1" indent="-468435" algn="l">
              <a:lnSpc>
                <a:spcPts val="6075"/>
              </a:lnSpc>
              <a:buFont typeface="Arial"/>
              <a:buChar char="•"/>
            </a:pPr>
            <a:r>
              <a:rPr lang="en-US" sz="4339" u="none" spc="160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Fear of working with a different populations </a:t>
            </a:r>
          </a:p>
          <a:p>
            <a:pPr algn="l">
              <a:lnSpc>
                <a:spcPts val="6075"/>
              </a:lnSpc>
            </a:pPr>
            <a:endParaRPr lang="en-US" sz="4339" u="none" spc="160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913040" y="3693546"/>
            <a:ext cx="6164528" cy="4816134"/>
            <a:chOff x="0" y="0"/>
            <a:chExt cx="7819695" cy="61092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19644" cy="6109208"/>
            </a:xfrm>
            <a:custGeom>
              <a:avLst/>
              <a:gdLst/>
              <a:ahLst/>
              <a:cxnLst/>
              <a:rect l="l" t="t" r="r" b="b"/>
              <a:pathLst>
                <a:path w="7819644" h="6109208">
                  <a:moveTo>
                    <a:pt x="0" y="0"/>
                  </a:moveTo>
                  <a:lnTo>
                    <a:pt x="7819644" y="0"/>
                  </a:lnTo>
                  <a:lnTo>
                    <a:pt x="7819644" y="6109208"/>
                  </a:lnTo>
                  <a:lnTo>
                    <a:pt x="0" y="6109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455" r="-8428" b="-32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428455" y="194297"/>
            <a:ext cx="14649113" cy="1393657"/>
            <a:chOff x="0" y="0"/>
            <a:chExt cx="905564" cy="861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86152"/>
            </a:xfrm>
            <a:custGeom>
              <a:avLst/>
              <a:gdLst/>
              <a:ahLst/>
              <a:cxnLst/>
              <a:rect l="l" t="t" r="r" b="b"/>
              <a:pathLst>
                <a:path w="905564" h="86152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75830"/>
                  </a:lnTo>
                  <a:cubicBezTo>
                    <a:pt x="905564" y="81530"/>
                    <a:pt x="900942" y="86152"/>
                    <a:pt x="895242" y="86152"/>
                  </a:cubicBezTo>
                  <a:lnTo>
                    <a:pt x="10322" y="86152"/>
                  </a:lnTo>
                  <a:cubicBezTo>
                    <a:pt x="4621" y="86152"/>
                    <a:pt x="0" y="81530"/>
                    <a:pt x="0" y="75830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124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28455" y="-347662"/>
            <a:ext cx="14245675" cy="184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5"/>
              </a:lnSpc>
            </a:pPr>
            <a:r>
              <a:rPr lang="en-US" sz="7339" b="1" spc="271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Transformation requires: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30188" y="1881860"/>
            <a:ext cx="11329811" cy="826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95944" lvl="1" indent="-597972" algn="l">
              <a:lnSpc>
                <a:spcPts val="7755"/>
              </a:lnSpc>
              <a:buFont typeface="Arial"/>
              <a:buChar char="•"/>
            </a:pPr>
            <a:r>
              <a:rPr lang="en-US" sz="5539" spc="20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L</a:t>
            </a:r>
            <a:r>
              <a:rPr lang="en-US" sz="5539" u="none" spc="20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eadership courage</a:t>
            </a:r>
          </a:p>
          <a:p>
            <a:pPr marL="1195944" lvl="1" indent="-597972" algn="l">
              <a:lnSpc>
                <a:spcPts val="7755"/>
              </a:lnSpc>
              <a:buFont typeface="Arial"/>
              <a:buChar char="•"/>
            </a:pPr>
            <a:r>
              <a:rPr lang="en-US" sz="5539" u="none" spc="20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Staff collaboration</a:t>
            </a:r>
          </a:p>
          <a:p>
            <a:pPr marL="1195944" lvl="1" indent="-597972" algn="l">
              <a:lnSpc>
                <a:spcPts val="7755"/>
              </a:lnSpc>
              <a:buFont typeface="Arial"/>
              <a:buChar char="•"/>
            </a:pPr>
            <a:r>
              <a:rPr lang="en-US" sz="5539" u="none" spc="20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Willingness to challenge old structures</a:t>
            </a:r>
          </a:p>
          <a:p>
            <a:pPr marL="1195944" lvl="1" indent="-597972" algn="l">
              <a:lnSpc>
                <a:spcPts val="7755"/>
              </a:lnSpc>
              <a:buFont typeface="Arial"/>
              <a:buChar char="•"/>
            </a:pPr>
            <a:r>
              <a:rPr lang="en-US" sz="5539" u="none" spc="204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Commitment to the people we serve</a:t>
            </a:r>
          </a:p>
          <a:p>
            <a:pPr algn="l">
              <a:lnSpc>
                <a:spcPts val="7755"/>
              </a:lnSpc>
            </a:pPr>
            <a:endParaRPr lang="en-US" sz="5539" u="none" spc="204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l">
              <a:lnSpc>
                <a:spcPts val="7755"/>
              </a:lnSpc>
            </a:pPr>
            <a:endParaRPr lang="en-US" sz="5539" u="none" spc="204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471143" y="1951583"/>
            <a:ext cx="7246562" cy="4883768"/>
            <a:chOff x="0" y="0"/>
            <a:chExt cx="9068834" cy="61118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68833" cy="6111875"/>
            </a:xfrm>
            <a:custGeom>
              <a:avLst/>
              <a:gdLst/>
              <a:ahLst/>
              <a:cxnLst/>
              <a:rect l="l" t="t" r="r" b="b"/>
              <a:pathLst>
                <a:path w="9068833" h="6111875">
                  <a:moveTo>
                    <a:pt x="0" y="0"/>
                  </a:moveTo>
                  <a:lnTo>
                    <a:pt x="9068833" y="0"/>
                  </a:lnTo>
                  <a:lnTo>
                    <a:pt x="9068833" y="6111875"/>
                  </a:lnTo>
                  <a:lnTo>
                    <a:pt x="0" y="611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6" r="-5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535470" y="7121102"/>
            <a:ext cx="711791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351C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required culture change, not just structural change.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15651" y="194297"/>
            <a:ext cx="17500585" cy="2249538"/>
            <a:chOff x="0" y="0"/>
            <a:chExt cx="1081833" cy="1390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1833" cy="139060"/>
            </a:xfrm>
            <a:custGeom>
              <a:avLst/>
              <a:gdLst/>
              <a:ahLst/>
              <a:cxnLst/>
              <a:rect l="l" t="t" r="r" b="b"/>
              <a:pathLst>
                <a:path w="1081833" h="139060">
                  <a:moveTo>
                    <a:pt x="8640" y="0"/>
                  </a:moveTo>
                  <a:lnTo>
                    <a:pt x="1073193" y="0"/>
                  </a:lnTo>
                  <a:cubicBezTo>
                    <a:pt x="1077965" y="0"/>
                    <a:pt x="1081833" y="3868"/>
                    <a:pt x="1081833" y="8640"/>
                  </a:cubicBezTo>
                  <a:lnTo>
                    <a:pt x="1081833" y="130419"/>
                  </a:lnTo>
                  <a:cubicBezTo>
                    <a:pt x="1081833" y="135191"/>
                    <a:pt x="1077965" y="139060"/>
                    <a:pt x="1073193" y="139060"/>
                  </a:cubicBezTo>
                  <a:lnTo>
                    <a:pt x="8640" y="139060"/>
                  </a:lnTo>
                  <a:cubicBezTo>
                    <a:pt x="3868" y="139060"/>
                    <a:pt x="0" y="135191"/>
                    <a:pt x="0" y="130419"/>
                  </a:cubicBezTo>
                  <a:lnTo>
                    <a:pt x="0" y="8640"/>
                  </a:lnTo>
                  <a:cubicBezTo>
                    <a:pt x="0" y="3868"/>
                    <a:pt x="3868" y="0"/>
                    <a:pt x="8640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81833" cy="177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94268" y="-153635"/>
            <a:ext cx="14245675" cy="238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3 Responses to </a:t>
            </a:r>
          </a:p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Organizational Transformation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35655" y="2516217"/>
            <a:ext cx="16060579" cy="6504041"/>
            <a:chOff x="0" y="0"/>
            <a:chExt cx="21414105" cy="86720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414105" cy="8672068"/>
            </a:xfrm>
            <a:custGeom>
              <a:avLst/>
              <a:gdLst/>
              <a:ahLst/>
              <a:cxnLst/>
              <a:rect l="l" t="t" r="r" b="b"/>
              <a:pathLst>
                <a:path w="21414105" h="8672068">
                  <a:moveTo>
                    <a:pt x="0" y="0"/>
                  </a:moveTo>
                  <a:lnTo>
                    <a:pt x="21414105" y="0"/>
                  </a:lnTo>
                  <a:lnTo>
                    <a:pt x="21414105" y="8672068"/>
                  </a:lnTo>
                  <a:lnTo>
                    <a:pt x="0" y="8672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" t="-10713" r="128" b="-536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37143" y="-153635"/>
            <a:ext cx="13450857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Jumping Ship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2853" y="408340"/>
            <a:ext cx="4154291" cy="8026680"/>
            <a:chOff x="0" y="0"/>
            <a:chExt cx="4297108" cy="8302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97045" cy="8302625"/>
            </a:xfrm>
            <a:custGeom>
              <a:avLst/>
              <a:gdLst/>
              <a:ahLst/>
              <a:cxnLst/>
              <a:rect l="l" t="t" r="r" b="b"/>
              <a:pathLst>
                <a:path w="4297045" h="8302625">
                  <a:moveTo>
                    <a:pt x="0" y="0"/>
                  </a:moveTo>
                  <a:lnTo>
                    <a:pt x="4297045" y="0"/>
                  </a:lnTo>
                  <a:lnTo>
                    <a:pt x="4297045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" r="-189940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220824" y="1653411"/>
            <a:ext cx="12038476" cy="444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Some people chose to leave.</a:t>
            </a:r>
          </a:p>
          <a:p>
            <a:pPr algn="l">
              <a:lnSpc>
                <a:spcPts val="5759"/>
              </a:lnSpc>
            </a:pPr>
            <a:endParaRPr lang="en-US" sz="48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Reasons often included: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discomfort with uncertainty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strong identification with old roles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fear of losing expertise/status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resistance to changing long-standing systems</a:t>
            </a:r>
          </a:p>
          <a:p>
            <a:pPr marL="868680" lvl="1" indent="-434340" algn="l">
              <a:lnSpc>
                <a:spcPts val="5759"/>
              </a:lnSpc>
            </a:pPr>
            <a:endParaRPr lang="en-US" sz="4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20824" y="7956432"/>
            <a:ext cx="11254511" cy="8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This is normal in major transformation.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37143" y="-153635"/>
            <a:ext cx="13450857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On the Sidelines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20824" y="1653411"/>
            <a:ext cx="12038476" cy="515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Some people stayed but watched.</a:t>
            </a:r>
          </a:p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were: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cautious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unsure if the change would stick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waiting to see outcomes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protecting themselves from risk</a:t>
            </a:r>
          </a:p>
          <a:p>
            <a:pPr marL="868680" lvl="1" indent="-434340" algn="l">
              <a:lnSpc>
                <a:spcPts val="5759"/>
              </a:lnSpc>
            </a:pPr>
            <a:endParaRPr lang="en-US" sz="4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96147" y="6720711"/>
            <a:ext cx="1273285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These individuals were not resistant — </a:t>
            </a:r>
          </a:p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they were uncertain.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11618" y="213733"/>
            <a:ext cx="4425526" cy="8359470"/>
            <a:chOff x="0" y="0"/>
            <a:chExt cx="4395432" cy="83026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5470" cy="8302625"/>
            </a:xfrm>
            <a:custGeom>
              <a:avLst/>
              <a:gdLst/>
              <a:ahLst/>
              <a:cxnLst/>
              <a:rect l="l" t="t" r="r" b="b"/>
              <a:pathLst>
                <a:path w="4395470" h="8302625">
                  <a:moveTo>
                    <a:pt x="0" y="0"/>
                  </a:moveTo>
                  <a:lnTo>
                    <a:pt x="4395470" y="0"/>
                  </a:lnTo>
                  <a:lnTo>
                    <a:pt x="4395470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7147" r="-105691" b="-103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37143" y="-153635"/>
            <a:ext cx="13450857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Actively Involved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43334" y="1701036"/>
            <a:ext cx="12038476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People who leaned into the transformation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Helped shape the new culture and systems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Helped build the new system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Became champions of the change</a:t>
            </a:r>
          </a:p>
          <a:p>
            <a:pPr marL="868680" lvl="1" indent="-434340" algn="l">
              <a:lnSpc>
                <a:spcPts val="5759"/>
              </a:lnSpc>
            </a:pPr>
            <a:endParaRPr lang="en-US" sz="4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96147" y="6720711"/>
            <a:ext cx="1273285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These people were critical to success.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6012" y="408340"/>
            <a:ext cx="5497599" cy="7787132"/>
            <a:chOff x="0" y="0"/>
            <a:chExt cx="4823409" cy="68321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23460" cy="6832219"/>
            </a:xfrm>
            <a:custGeom>
              <a:avLst/>
              <a:gdLst/>
              <a:ahLst/>
              <a:cxnLst/>
              <a:rect l="l" t="t" r="r" b="b"/>
              <a:pathLst>
                <a:path w="4823460" h="6832219">
                  <a:moveTo>
                    <a:pt x="0" y="0"/>
                  </a:moveTo>
                  <a:lnTo>
                    <a:pt x="4823460" y="0"/>
                  </a:lnTo>
                  <a:lnTo>
                    <a:pt x="4823460" y="6832219"/>
                  </a:lnTo>
                  <a:lnTo>
                    <a:pt x="0" y="6832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1411" b="-41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37143" y="-153635"/>
            <a:ext cx="13450857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Collaborators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50376" y="1573563"/>
            <a:ext cx="12038476" cy="804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focused on the mission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kept asking:</a:t>
            </a:r>
          </a:p>
          <a:p>
            <a:pPr marL="2072640" lvl="2" indent="-690880" algn="l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“How does this help the people we serve?”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embraced learning</a:t>
            </a:r>
          </a:p>
          <a:p>
            <a:pPr marL="1036320" lvl="1" indent="-51816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said things like:</a:t>
            </a:r>
          </a:p>
          <a:p>
            <a:pPr marL="2072640" lvl="2" indent="-690880" algn="l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“I don’t know yet.”</a:t>
            </a:r>
          </a:p>
          <a:p>
            <a:pPr marL="2072640" lvl="2" indent="-690880" algn="l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“Let’s figure it out.”</a:t>
            </a:r>
          </a:p>
          <a:p>
            <a:pPr marL="2072640" lvl="2" indent="-690880" algn="l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“What can we try?”</a:t>
            </a:r>
          </a:p>
          <a:p>
            <a:pPr algn="l">
              <a:lnSpc>
                <a:spcPts val="5759"/>
              </a:lnSpc>
            </a:pPr>
            <a:endParaRPr lang="en-US" sz="4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759"/>
              </a:lnSpc>
            </a:pPr>
            <a:endParaRPr lang="en-US" sz="4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2030016"/>
            <a:ext cx="6667580" cy="5176668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52" r="-82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036" y="0"/>
            <a:ext cx="18597294" cy="18597294"/>
          </a:xfrm>
          <a:custGeom>
            <a:avLst/>
            <a:gdLst/>
            <a:ahLst/>
            <a:cxnLst/>
            <a:rect l="l" t="t" r="r" b="b"/>
            <a:pathLst>
              <a:path w="18597294" h="18597294">
                <a:moveTo>
                  <a:pt x="0" y="0"/>
                </a:moveTo>
                <a:lnTo>
                  <a:pt x="18597294" y="0"/>
                </a:lnTo>
                <a:lnTo>
                  <a:pt x="18597294" y="18597294"/>
                </a:lnTo>
                <a:lnTo>
                  <a:pt x="0" y="185972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4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6" name="Freeform 6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03101" y="363006"/>
            <a:ext cx="7768247" cy="6146625"/>
            <a:chOff x="0" y="0"/>
            <a:chExt cx="10357663" cy="81955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57612" cy="8195437"/>
            </a:xfrm>
            <a:custGeom>
              <a:avLst/>
              <a:gdLst/>
              <a:ahLst/>
              <a:cxnLst/>
              <a:rect l="l" t="t" r="r" b="b"/>
              <a:pathLst>
                <a:path w="10357612" h="8195437">
                  <a:moveTo>
                    <a:pt x="0" y="0"/>
                  </a:moveTo>
                  <a:lnTo>
                    <a:pt x="10357612" y="0"/>
                  </a:lnTo>
                  <a:lnTo>
                    <a:pt x="10357612" y="8195437"/>
                  </a:lnTo>
                  <a:lnTo>
                    <a:pt x="0" y="8195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5" b="-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3101" y="6704037"/>
            <a:ext cx="7006561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8"/>
              </a:lnSpc>
            </a:pPr>
            <a:r>
              <a:rPr lang="en-US" sz="35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Historically services were organized around diagnostic categories.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586965" y="363006"/>
            <a:ext cx="6021869" cy="1988345"/>
            <a:chOff x="0" y="0"/>
            <a:chExt cx="8029159" cy="26511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29159" cy="2651127"/>
            </a:xfrm>
            <a:custGeom>
              <a:avLst/>
              <a:gdLst/>
              <a:ahLst/>
              <a:cxnLst/>
              <a:rect l="l" t="t" r="r" b="b"/>
              <a:pathLst>
                <a:path w="8029159" h="2651127">
                  <a:moveTo>
                    <a:pt x="0" y="0"/>
                  </a:moveTo>
                  <a:lnTo>
                    <a:pt x="8029159" y="0"/>
                  </a:lnTo>
                  <a:lnTo>
                    <a:pt x="8029159" y="2651127"/>
                  </a:lnTo>
                  <a:lnTo>
                    <a:pt x="0" y="2651127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112608" r="-175551" b="-112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8029159" cy="27178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90"/>
                </a:lnSpc>
              </a:pPr>
              <a:r>
                <a:rPr lang="en-US" sz="675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Siloed Programs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2192" y="1751542"/>
            <a:ext cx="7971415" cy="6291082"/>
            <a:chOff x="0" y="0"/>
            <a:chExt cx="10628554" cy="83881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628503" cy="8388096"/>
            </a:xfrm>
            <a:custGeom>
              <a:avLst/>
              <a:gdLst/>
              <a:ahLst/>
              <a:cxnLst/>
              <a:rect l="l" t="t" r="r" b="b"/>
              <a:pathLst>
                <a:path w="10628503" h="8388096">
                  <a:moveTo>
                    <a:pt x="0" y="0"/>
                  </a:moveTo>
                  <a:lnTo>
                    <a:pt x="10628503" y="0"/>
                  </a:lnTo>
                  <a:lnTo>
                    <a:pt x="10628503" y="8388096"/>
                  </a:lnTo>
                  <a:lnTo>
                    <a:pt x="0" y="8388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7000"/>
              </a:blip>
              <a:stretch>
                <a:fillRect t="-13355" r="-1" b="-133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703632" y="2601539"/>
            <a:ext cx="7788535" cy="447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7265" lvl="1" indent="-488632" algn="l">
              <a:lnSpc>
                <a:spcPts val="6480"/>
              </a:lnSpc>
              <a:buFont typeface="Arial"/>
              <a:buChar char="•"/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Separate intake</a:t>
            </a:r>
          </a:p>
          <a:p>
            <a:pPr marL="977265" lvl="1" indent="-488632" algn="l">
              <a:lnSpc>
                <a:spcPts val="6480"/>
              </a:lnSpc>
              <a:buFont typeface="Arial"/>
              <a:buChar char="•"/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Separate eligibility</a:t>
            </a:r>
          </a:p>
          <a:p>
            <a:pPr marL="977265" lvl="1" indent="-488632" algn="l">
              <a:lnSpc>
                <a:spcPts val="6480"/>
              </a:lnSpc>
              <a:buFont typeface="Arial"/>
              <a:buChar char="•"/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Separate funding streams</a:t>
            </a:r>
          </a:p>
          <a:p>
            <a:pPr marL="977265" lvl="1" indent="-488632" algn="l">
              <a:lnSpc>
                <a:spcPts val="6480"/>
              </a:lnSpc>
              <a:buFont typeface="Arial"/>
              <a:buChar char="•"/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Separate staff expertise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37143" y="-153635"/>
            <a:ext cx="13450857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Collaborators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43592" y="1896666"/>
            <a:ext cx="12038476" cy="776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6" lvl="1" indent="-604518" algn="l">
              <a:lnSpc>
                <a:spcPts val="6719"/>
              </a:lnSpc>
              <a:buFont typeface="Arial"/>
              <a:buChar char="•"/>
            </a:pPr>
            <a:r>
              <a:rPr lang="en-US" sz="55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worked across silos</a:t>
            </a:r>
          </a:p>
          <a:p>
            <a:pPr algn="l">
              <a:lnSpc>
                <a:spcPts val="6719"/>
              </a:lnSpc>
            </a:pPr>
            <a:endParaRPr lang="en-US" sz="55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1209036" lvl="1" indent="-604518" algn="l">
              <a:lnSpc>
                <a:spcPts val="6719"/>
              </a:lnSpc>
              <a:buFont typeface="Arial"/>
              <a:buChar char="•"/>
            </a:pPr>
            <a:r>
              <a:rPr lang="en-US" sz="55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collaborated with:</a:t>
            </a:r>
          </a:p>
          <a:p>
            <a:pPr marL="2418071" lvl="2" indent="-806024" algn="l">
              <a:lnSpc>
                <a:spcPts val="6719"/>
              </a:lnSpc>
              <a:buFont typeface="Arial"/>
              <a:buChar char="⚬"/>
            </a:pPr>
            <a:r>
              <a:rPr lang="en-US" sz="55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mental health staff</a:t>
            </a:r>
          </a:p>
          <a:p>
            <a:pPr marL="2418071" lvl="2" indent="-806024" algn="l">
              <a:lnSpc>
                <a:spcPts val="6719"/>
              </a:lnSpc>
              <a:buFont typeface="Arial"/>
              <a:buChar char="⚬"/>
            </a:pPr>
            <a:r>
              <a:rPr lang="en-US" sz="55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IDD specialists</a:t>
            </a:r>
          </a:p>
          <a:p>
            <a:pPr marL="2418071" lvl="2" indent="-806024" algn="l">
              <a:lnSpc>
                <a:spcPts val="6719"/>
              </a:lnSpc>
              <a:buFont typeface="Arial"/>
              <a:buChar char="⚬"/>
            </a:pPr>
            <a:r>
              <a:rPr lang="en-US" sz="55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case managers</a:t>
            </a:r>
          </a:p>
          <a:p>
            <a:pPr marL="2418071" lvl="2" indent="-806024" algn="l">
              <a:lnSpc>
                <a:spcPts val="6719"/>
              </a:lnSpc>
              <a:buFont typeface="Arial"/>
              <a:buChar char="⚬"/>
            </a:pPr>
            <a:r>
              <a:rPr lang="en-US" sz="55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clinicians</a:t>
            </a:r>
          </a:p>
          <a:p>
            <a:pPr marL="2418071" lvl="2" indent="-806024" algn="l">
              <a:lnSpc>
                <a:spcPts val="6719"/>
              </a:lnSpc>
              <a:buFont typeface="Arial"/>
              <a:buChar char="⚬"/>
            </a:pPr>
            <a:r>
              <a:rPr lang="en-US" sz="55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community partners</a:t>
            </a:r>
          </a:p>
          <a:p>
            <a:pPr algn="l">
              <a:lnSpc>
                <a:spcPts val="6719"/>
              </a:lnSpc>
            </a:pPr>
            <a:endParaRPr lang="en-US" sz="55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2030016"/>
            <a:ext cx="6667580" cy="5176668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52" r="-82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37143" y="-153635"/>
            <a:ext cx="13450857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Collaborators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43592" y="1364471"/>
            <a:ext cx="12038476" cy="901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redesigned processes</a:t>
            </a:r>
          </a:p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helped rethink: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intake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service planning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care coordination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eligibility conversations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referrals</a:t>
            </a:r>
          </a:p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listened to people served</a:t>
            </a:r>
          </a:p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brought voices of patients and families into decisions.</a:t>
            </a:r>
          </a:p>
          <a:p>
            <a:pPr algn="l">
              <a:lnSpc>
                <a:spcPts val="5879"/>
              </a:lnSpc>
            </a:pPr>
            <a:endParaRPr lang="en-US" sz="48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879"/>
              </a:lnSpc>
            </a:pPr>
            <a:endParaRPr lang="en-US" sz="48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2030016"/>
            <a:ext cx="6667580" cy="5176668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52" r="-82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37143" y="-153635"/>
            <a:ext cx="13450857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Collaborators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43592" y="1364471"/>
            <a:ext cx="12038476" cy="455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tolerated ambiguity</a:t>
            </a:r>
          </a:p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Transformation means: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unclear paths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iteration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experimentation</a:t>
            </a:r>
          </a:p>
          <a:p>
            <a:pPr algn="l">
              <a:lnSpc>
                <a:spcPts val="5879"/>
              </a:lnSpc>
            </a:pPr>
            <a:endParaRPr lang="en-US" sz="48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2030016"/>
            <a:ext cx="6667580" cy="5176668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52" r="-82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66271" y="4105275"/>
            <a:ext cx="8389706" cy="515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endParaRPr/>
          </a:p>
          <a:p>
            <a:pPr marL="868680" lvl="1" indent="-434340" algn="l">
              <a:lnSpc>
                <a:spcPts val="5759"/>
              </a:lnSpc>
            </a:pPr>
            <a:endParaRPr/>
          </a:p>
          <a:p>
            <a:pPr marL="868680" lvl="1" indent="-434340" algn="ctr">
              <a:lnSpc>
                <a:spcPts val="5759"/>
              </a:lnSpc>
            </a:pPr>
            <a:r>
              <a:rPr lang="en-US" sz="48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Collaborators stayed engaged even when things weren't perfect.</a:t>
            </a:r>
          </a:p>
          <a:p>
            <a:pPr marL="868680" lvl="1" indent="-434340" algn="l">
              <a:lnSpc>
                <a:spcPts val="5759"/>
              </a:lnSpc>
            </a:pPr>
            <a:endParaRPr lang="en-US" sz="4800" b="1">
              <a:solidFill>
                <a:srgbClr val="E36F1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868680" lvl="1" indent="-434340" algn="l">
              <a:lnSpc>
                <a:spcPts val="5759"/>
              </a:lnSpc>
            </a:pPr>
            <a:endParaRPr lang="en-US" sz="4800" b="1">
              <a:solidFill>
                <a:srgbClr val="E36F1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-153635"/>
            <a:ext cx="17259300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How to Move People Off the Sidelines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43592" y="1364471"/>
            <a:ext cx="10964981" cy="975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People move from the sidelines when they feel:</a:t>
            </a:r>
          </a:p>
          <a:p>
            <a:pPr algn="l">
              <a:lnSpc>
                <a:spcPts val="5879"/>
              </a:lnSpc>
            </a:pPr>
            <a:endParaRPr lang="en-US" sz="4899" b="1">
              <a:solidFill>
                <a:srgbClr val="E36F1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5879"/>
              </a:lnSpc>
            </a:pPr>
            <a:r>
              <a:rPr lang="en-US" sz="48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Safe</a:t>
            </a:r>
          </a:p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Psychological safety matters.</a:t>
            </a:r>
          </a:p>
          <a:p>
            <a:pPr marL="1057909" lvl="1" indent="-528955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Leaders should communicate: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change is happening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mistakes are part of learning</a:t>
            </a:r>
          </a:p>
          <a:p>
            <a:pPr marL="2115819" lvl="2" indent="-705273" algn="l">
              <a:lnSpc>
                <a:spcPts val="5879"/>
              </a:lnSpc>
              <a:buFont typeface="Arial"/>
              <a:buChar char="⚬"/>
            </a:pPr>
            <a:r>
              <a:rPr lang="en-US" sz="48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voices are valued</a:t>
            </a:r>
          </a:p>
          <a:p>
            <a:pPr algn="l">
              <a:lnSpc>
                <a:spcPts val="5879"/>
              </a:lnSpc>
            </a:pPr>
            <a:endParaRPr lang="en-US" sz="48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879"/>
              </a:lnSpc>
            </a:pPr>
            <a:endParaRPr lang="en-US" sz="48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879"/>
              </a:lnSpc>
            </a:pPr>
            <a:endParaRPr lang="en-US" sz="48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879"/>
              </a:lnSpc>
            </a:pPr>
            <a:endParaRPr lang="en-US" sz="48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3049065"/>
            <a:ext cx="6439557" cy="4999632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29" r="-8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-153635"/>
            <a:ext cx="17259300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How to Move People Off the Sidelines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77139" y="1134416"/>
            <a:ext cx="10964981" cy="131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People move from the sidelines when they feel: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Included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Invite people into the process.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Examples: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workgroups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design sessions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feedback loops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pilot teams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Heard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When people see their input reflected in decisions, engagement increases.</a:t>
            </a: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2202177" lvl="2" indent="-734059" algn="l">
              <a:lnSpc>
                <a:spcPts val="6119"/>
              </a:lnSpc>
              <a:buFont typeface="Arial"/>
              <a:buChar char="⚬"/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3049065"/>
            <a:ext cx="6439557" cy="4999632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29" r="-8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-153635"/>
            <a:ext cx="17259300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How to Move People Off the Sidelines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0686" y="1134416"/>
            <a:ext cx="10964981" cy="1437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People move from the sidelines when they feel: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Supported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Provide: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training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mentorship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clear expectations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transition support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Connected to Purpose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People engage when they see how transformation helps the people served.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2202177" lvl="2" indent="-734059" algn="l">
              <a:lnSpc>
                <a:spcPts val="6119"/>
              </a:lnSpc>
              <a:buFont typeface="Arial"/>
              <a:buChar char="⚬"/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3049065"/>
            <a:ext cx="6439557" cy="4999632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29" r="-8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6367" y="-153635"/>
            <a:ext cx="17259300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How to Prevent People From Jumping 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0686" y="1134416"/>
            <a:ext cx="10964981" cy="1083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Helpful Strategies Include</a:t>
            </a:r>
          </a:p>
          <a:p>
            <a:pPr algn="ctr">
              <a:lnSpc>
                <a:spcPts val="6119"/>
              </a:lnSpc>
            </a:pPr>
            <a:endParaRPr lang="en-US" sz="5099" b="1">
              <a:solidFill>
                <a:srgbClr val="E36F1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Clear communication</a:t>
            </a:r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Explain: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why change is happening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the vision is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success looks like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Acknowledge grief</a:t>
            </a:r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Major change means people lose: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familiar roles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identity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expertise structures</a:t>
            </a: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22582" y="3283892"/>
            <a:ext cx="6184235" cy="4801402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-10141" r="4" b="-830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61283" y="1731317"/>
            <a:ext cx="590683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Not everyone will stay, but leadership can reduce unnecessary loss.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6367" y="-153635"/>
            <a:ext cx="17259300" cy="140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How to Prevent People From Jumping 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0686" y="1134416"/>
            <a:ext cx="10964981" cy="1128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Helpful Strategies Include</a:t>
            </a:r>
          </a:p>
          <a:p>
            <a:pPr algn="ctr">
              <a:lnSpc>
                <a:spcPts val="6119"/>
              </a:lnSpc>
            </a:pPr>
            <a:endParaRPr lang="en-US" sz="5099" b="1">
              <a:solidFill>
                <a:srgbClr val="E36F1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Provide pathways</a:t>
            </a:r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Help staff understand: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where they fit in the new model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how their expertise still matters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Celebrate progress</a:t>
            </a:r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Highlight: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small wins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staff contributions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patient impact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22582" y="3283892"/>
            <a:ext cx="6184235" cy="4801402"/>
            <a:chOff x="0" y="0"/>
            <a:chExt cx="10693832" cy="8302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-10141" r="4" b="-830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61283" y="1731317"/>
            <a:ext cx="590683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Not everyone will stay, but leadership can reduce unnecessary loss.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6367" y="-153635"/>
            <a:ext cx="17259300" cy="238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Person-Centered, Trauma-Informed Transformation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0686" y="2397476"/>
            <a:ext cx="10964981" cy="685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Meaning: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Person-centered leadership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Leadership listens and collaborates.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1283" y="2163116"/>
            <a:ext cx="590683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Transformation should mirror the values we want in services.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6012" y="3521789"/>
            <a:ext cx="6062961" cy="4707245"/>
            <a:chOff x="0" y="0"/>
            <a:chExt cx="10693832" cy="83026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29" r="-8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6367" y="-153635"/>
            <a:ext cx="17259300" cy="238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Person-Centered, Trauma-Informed Transformation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0686" y="1999684"/>
            <a:ext cx="10964981" cy="929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Meaning: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Trauma-informed culture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Recognize that: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Change can trigger: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uncertainty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loss of control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stress</a:t>
            </a:r>
          </a:p>
          <a:p>
            <a:pPr marL="863604" lvl="1" indent="-431802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 we prioritize: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transparency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predictability</a:t>
            </a:r>
          </a:p>
          <a:p>
            <a:pPr marL="1727209" lvl="2" indent="-575736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compassion</a:t>
            </a: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119"/>
              </a:lnSpc>
            </a:pPr>
            <a:endParaRPr lang="en-US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1283" y="2163116"/>
            <a:ext cx="590683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Transformation should mirror the values we want in services.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6012" y="3521789"/>
            <a:ext cx="6062961" cy="4707245"/>
            <a:chOff x="0" y="0"/>
            <a:chExt cx="10693832" cy="83026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693781" cy="8302625"/>
            </a:xfrm>
            <a:custGeom>
              <a:avLst/>
              <a:gdLst/>
              <a:ahLst/>
              <a:cxnLst/>
              <a:rect l="l" t="t" r="r" b="b"/>
              <a:pathLst>
                <a:path w="10693781" h="8302625">
                  <a:moveTo>
                    <a:pt x="0" y="0"/>
                  </a:moveTo>
                  <a:lnTo>
                    <a:pt x="10693781" y="0"/>
                  </a:lnTo>
                  <a:lnTo>
                    <a:pt x="10693781" y="8302625"/>
                  </a:lnTo>
                  <a:lnTo>
                    <a:pt x="0" y="830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29" r="-8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7315" y="547688"/>
            <a:ext cx="16593379" cy="1988344"/>
            <a:chOff x="0" y="0"/>
            <a:chExt cx="22124505" cy="2651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24504" cy="2651126"/>
            </a:xfrm>
            <a:custGeom>
              <a:avLst/>
              <a:gdLst/>
              <a:ahLst/>
              <a:cxnLst/>
              <a:rect l="l" t="t" r="r" b="b"/>
              <a:pathLst>
                <a:path w="22124504" h="2651126">
                  <a:moveTo>
                    <a:pt x="0" y="0"/>
                  </a:moveTo>
                  <a:lnTo>
                    <a:pt x="22124504" y="0"/>
                  </a:lnTo>
                  <a:lnTo>
                    <a:pt x="22124504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2608" b="-112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2124505" cy="27178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90"/>
                </a:lnSpc>
              </a:pPr>
              <a:r>
                <a:rPr lang="en-US" sz="6750" b="1">
                  <a:solidFill>
                    <a:srgbClr val="BAC405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People Don’t Experience Their Life in Silos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769059" y="2211048"/>
            <a:ext cx="7788535" cy="444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People come with: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mental health needs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cognitive differences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trauma histories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housing needs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family dynamics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community barriers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children/dependents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2296773"/>
            <a:ext cx="7971415" cy="6291082"/>
            <a:chOff x="0" y="0"/>
            <a:chExt cx="10628554" cy="83881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628503" cy="8388096"/>
            </a:xfrm>
            <a:custGeom>
              <a:avLst/>
              <a:gdLst/>
              <a:ahLst/>
              <a:cxnLst/>
              <a:rect l="l" t="t" r="r" b="b"/>
              <a:pathLst>
                <a:path w="10628503" h="8388096">
                  <a:moveTo>
                    <a:pt x="0" y="0"/>
                  </a:moveTo>
                  <a:lnTo>
                    <a:pt x="10628503" y="0"/>
                  </a:lnTo>
                  <a:lnTo>
                    <a:pt x="10628503" y="8388096"/>
                  </a:lnTo>
                  <a:lnTo>
                    <a:pt x="0" y="8388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355" r="-1" b="-133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0366" y="-142457"/>
            <a:ext cx="18548366" cy="9071849"/>
          </a:xfrm>
          <a:custGeom>
            <a:avLst/>
            <a:gdLst/>
            <a:ahLst/>
            <a:cxnLst/>
            <a:rect l="l" t="t" r="r" b="b"/>
            <a:pathLst>
              <a:path w="18548366" h="9071849">
                <a:moveTo>
                  <a:pt x="0" y="0"/>
                </a:moveTo>
                <a:lnTo>
                  <a:pt x="18548366" y="0"/>
                </a:lnTo>
                <a:lnTo>
                  <a:pt x="18548366" y="9071849"/>
                </a:lnTo>
                <a:lnTo>
                  <a:pt x="0" y="9071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t="-22857" b="-1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6367" y="-153635"/>
            <a:ext cx="17259300" cy="238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Transformation Isn’t Just Structural-</a:t>
            </a:r>
          </a:p>
          <a:p>
            <a:pPr algn="ctr">
              <a:lnSpc>
                <a:spcPts val="7755"/>
              </a:lnSpc>
            </a:pPr>
            <a:r>
              <a:rPr lang="en-US" sz="5539" b="1" spc="204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It’s Cultural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53197" y="3029814"/>
            <a:ext cx="9806103" cy="474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shift is from:</a:t>
            </a:r>
          </a:p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7944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Programs built around diagnosis</a:t>
            </a:r>
          </a:p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E36F1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</a:t>
            </a:r>
          </a:p>
          <a:p>
            <a:pPr algn="ctr">
              <a:lnSpc>
                <a:spcPts val="6119"/>
              </a:lnSpc>
            </a:pPr>
            <a:r>
              <a:rPr lang="en-US" sz="5099" b="1">
                <a:solidFill>
                  <a:srgbClr val="7944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systems built around people, needs, and supports.</a:t>
            </a:r>
          </a:p>
          <a:p>
            <a:pPr algn="l">
              <a:lnSpc>
                <a:spcPts val="6119"/>
              </a:lnSpc>
            </a:pPr>
            <a:endParaRPr lang="en-US" sz="5099" b="1">
              <a:solidFill>
                <a:srgbClr val="7944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6012" y="2791334"/>
            <a:ext cx="6816230" cy="5334710"/>
            <a:chOff x="0" y="0"/>
            <a:chExt cx="11061700" cy="86574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061700" cy="8657434"/>
            </a:xfrm>
            <a:custGeom>
              <a:avLst/>
              <a:gdLst/>
              <a:ahLst/>
              <a:cxnLst/>
              <a:rect l="l" t="t" r="r" b="b"/>
              <a:pathLst>
                <a:path w="11061700" h="8657434">
                  <a:moveTo>
                    <a:pt x="0" y="0"/>
                  </a:moveTo>
                  <a:lnTo>
                    <a:pt x="11061700" y="0"/>
                  </a:lnTo>
                  <a:lnTo>
                    <a:pt x="11061700" y="8657434"/>
                  </a:lnTo>
                  <a:lnTo>
                    <a:pt x="0" y="8657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698" r="-86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9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70317" y="0"/>
            <a:ext cx="17099153" cy="8929392"/>
          </a:xfrm>
          <a:custGeom>
            <a:avLst/>
            <a:gdLst/>
            <a:ahLst/>
            <a:cxnLst/>
            <a:rect l="l" t="t" r="r" b="b"/>
            <a:pathLst>
              <a:path w="17099153" h="8929392">
                <a:moveTo>
                  <a:pt x="0" y="0"/>
                </a:moveTo>
                <a:lnTo>
                  <a:pt x="17099153" y="0"/>
                </a:lnTo>
                <a:lnTo>
                  <a:pt x="17099153" y="8929392"/>
                </a:lnTo>
                <a:lnTo>
                  <a:pt x="0" y="892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5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19024" y="197146"/>
            <a:ext cx="14849952" cy="187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b="1">
                <a:solidFill>
                  <a:srgbClr val="D35E1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goal was never to change departments...</a:t>
            </a:r>
          </a:p>
          <a:p>
            <a:pPr algn="ctr">
              <a:lnSpc>
                <a:spcPts val="7560"/>
              </a:lnSpc>
            </a:pPr>
            <a:r>
              <a:rPr lang="en-US" sz="5400" b="1">
                <a:solidFill>
                  <a:srgbClr val="D35E1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 was to change lives.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6" name="Freeform 6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148155" y="4456176"/>
            <a:ext cx="7315200" cy="3857105"/>
          </a:xfrm>
          <a:custGeom>
            <a:avLst/>
            <a:gdLst/>
            <a:ahLst/>
            <a:cxnLst/>
            <a:rect l="l" t="t" r="r" b="b"/>
            <a:pathLst>
              <a:path w="7315200" h="3857105">
                <a:moveTo>
                  <a:pt x="0" y="0"/>
                </a:moveTo>
                <a:lnTo>
                  <a:pt x="7315200" y="0"/>
                </a:lnTo>
                <a:lnTo>
                  <a:pt x="7315200" y="3857106"/>
                </a:lnTo>
                <a:lnTo>
                  <a:pt x="0" y="38571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10268" y="204788"/>
            <a:ext cx="3183465" cy="1129694"/>
            <a:chOff x="0" y="0"/>
            <a:chExt cx="4244619" cy="1506258"/>
          </a:xfrm>
        </p:grpSpPr>
        <p:sp>
          <p:nvSpPr>
            <p:cNvPr id="3" name="Freeform 3" descr="A picture containing drawing, clock  Description automatically generated"/>
            <p:cNvSpPr/>
            <p:nvPr/>
          </p:nvSpPr>
          <p:spPr>
            <a:xfrm>
              <a:off x="0" y="0"/>
              <a:ext cx="4244594" cy="1506220"/>
            </a:xfrm>
            <a:custGeom>
              <a:avLst/>
              <a:gdLst/>
              <a:ahLst/>
              <a:cxnLst/>
              <a:rect l="l" t="t" r="r" b="b"/>
              <a:pathLst>
                <a:path w="4244594" h="1506220">
                  <a:moveTo>
                    <a:pt x="0" y="0"/>
                  </a:moveTo>
                  <a:lnTo>
                    <a:pt x="4244594" y="0"/>
                  </a:lnTo>
                  <a:lnTo>
                    <a:pt x="4244594" y="1506220"/>
                  </a:lnTo>
                  <a:lnTo>
                    <a:pt x="0" y="1506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4088" y="1613564"/>
            <a:ext cx="17913887" cy="288131"/>
            <a:chOff x="0" y="0"/>
            <a:chExt cx="23885182" cy="384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5144" cy="384175"/>
            </a:xfrm>
            <a:custGeom>
              <a:avLst/>
              <a:gdLst/>
              <a:ahLst/>
              <a:cxnLst/>
              <a:rect l="l" t="t" r="r" b="b"/>
              <a:pathLst>
                <a:path w="23885144" h="384175">
                  <a:moveTo>
                    <a:pt x="0" y="0"/>
                  </a:moveTo>
                  <a:lnTo>
                    <a:pt x="23885144" y="0"/>
                  </a:lnTo>
                  <a:lnTo>
                    <a:pt x="23885144" y="384175"/>
                  </a:lnTo>
                  <a:lnTo>
                    <a:pt x="0" y="384175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27580" y="8635898"/>
            <a:ext cx="2373020" cy="1522257"/>
            <a:chOff x="0" y="0"/>
            <a:chExt cx="3164027" cy="20296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64078" cy="2029714"/>
            </a:xfrm>
            <a:custGeom>
              <a:avLst/>
              <a:gdLst/>
              <a:ahLst/>
              <a:cxnLst/>
              <a:rect l="l" t="t" r="r" b="b"/>
              <a:pathLst>
                <a:path w="3164078" h="2029714">
                  <a:moveTo>
                    <a:pt x="3164078" y="338328"/>
                  </a:moveTo>
                  <a:cubicBezTo>
                    <a:pt x="3164078" y="151511"/>
                    <a:pt x="3012567" y="0"/>
                    <a:pt x="2825750" y="0"/>
                  </a:cubicBezTo>
                  <a:lnTo>
                    <a:pt x="338328" y="0"/>
                  </a:lnTo>
                  <a:cubicBezTo>
                    <a:pt x="151511" y="0"/>
                    <a:pt x="0" y="151511"/>
                    <a:pt x="0" y="338328"/>
                  </a:cubicBezTo>
                  <a:lnTo>
                    <a:pt x="0" y="1691386"/>
                  </a:lnTo>
                  <a:cubicBezTo>
                    <a:pt x="0" y="1878203"/>
                    <a:pt x="151511" y="2029714"/>
                    <a:pt x="338328" y="2029714"/>
                  </a:cubicBezTo>
                  <a:lnTo>
                    <a:pt x="2825750" y="2029714"/>
                  </a:lnTo>
                  <a:cubicBezTo>
                    <a:pt x="3012567" y="2029714"/>
                    <a:pt x="3164078" y="1878203"/>
                    <a:pt x="3164078" y="16913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215659" y="400202"/>
            <a:ext cx="11856691" cy="98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D35E13"/>
                </a:solidFill>
                <a:latin typeface="Impact"/>
                <a:ea typeface="Impact"/>
                <a:cs typeface="Impact"/>
                <a:sym typeface="Impact"/>
              </a:rPr>
              <a:t>Questions?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4759" y="2172100"/>
            <a:ext cx="13436975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6B3F2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For more information on any of our services, visit: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59530" y="3124924"/>
            <a:ext cx="9895170" cy="2540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D35E1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www.MHMRtarrant.org</a:t>
            </a:r>
          </a:p>
          <a:p>
            <a:pPr algn="l">
              <a:lnSpc>
                <a:spcPts val="6480"/>
              </a:lnSpc>
            </a:pPr>
            <a:endParaRPr lang="en-US" sz="5400" b="1">
              <a:solidFill>
                <a:srgbClr val="D35E13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D35E13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Facebook.com/MHMRtarrant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03319" y="3319043"/>
            <a:ext cx="3240243" cy="3240243"/>
            <a:chOff x="0" y="0"/>
            <a:chExt cx="4320324" cy="4320324"/>
          </a:xfrm>
        </p:grpSpPr>
        <p:sp>
          <p:nvSpPr>
            <p:cNvPr id="12" name="Freeform 12" descr="A close up of a computer  Description automatically generated"/>
            <p:cNvSpPr/>
            <p:nvPr/>
          </p:nvSpPr>
          <p:spPr>
            <a:xfrm>
              <a:off x="0" y="0"/>
              <a:ext cx="4320286" cy="4320286"/>
            </a:xfrm>
            <a:custGeom>
              <a:avLst/>
              <a:gdLst/>
              <a:ahLst/>
              <a:cxnLst/>
              <a:rect l="l" t="t" r="r" b="b"/>
              <a:pathLst>
                <a:path w="4320286" h="4320286">
                  <a:moveTo>
                    <a:pt x="0" y="0"/>
                  </a:moveTo>
                  <a:lnTo>
                    <a:pt x="4320286" y="0"/>
                  </a:lnTo>
                  <a:lnTo>
                    <a:pt x="4320286" y="4320286"/>
                  </a:lnTo>
                  <a:lnTo>
                    <a:pt x="0" y="43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43562" y="6242895"/>
            <a:ext cx="3598878" cy="3598878"/>
            <a:chOff x="0" y="0"/>
            <a:chExt cx="4798504" cy="4798504"/>
          </a:xfrm>
        </p:grpSpPr>
        <p:sp>
          <p:nvSpPr>
            <p:cNvPr id="14" name="Freeform 14" descr="A close up of a phone  Description automatically generated"/>
            <p:cNvSpPr/>
            <p:nvPr/>
          </p:nvSpPr>
          <p:spPr>
            <a:xfrm>
              <a:off x="0" y="0"/>
              <a:ext cx="4798441" cy="4798441"/>
            </a:xfrm>
            <a:custGeom>
              <a:avLst/>
              <a:gdLst/>
              <a:ahLst/>
              <a:cxnLst/>
              <a:rect l="l" t="t" r="r" b="b"/>
              <a:pathLst>
                <a:path w="4798441" h="4798441">
                  <a:moveTo>
                    <a:pt x="0" y="0"/>
                  </a:moveTo>
                  <a:lnTo>
                    <a:pt x="4798441" y="0"/>
                  </a:lnTo>
                  <a:lnTo>
                    <a:pt x="4798441" y="4798441"/>
                  </a:lnTo>
                  <a:lnTo>
                    <a:pt x="0" y="4798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4000" y="5710695"/>
            <a:ext cx="8290255" cy="4663269"/>
            <a:chOff x="0" y="0"/>
            <a:chExt cx="11053674" cy="6217691"/>
          </a:xfrm>
        </p:grpSpPr>
        <p:sp>
          <p:nvSpPr>
            <p:cNvPr id="16" name="Freeform 16" descr="A picture containing text, screenshot, font, graphics  Description automatically generated"/>
            <p:cNvSpPr/>
            <p:nvPr/>
          </p:nvSpPr>
          <p:spPr>
            <a:xfrm>
              <a:off x="0" y="0"/>
              <a:ext cx="11053699" cy="6217666"/>
            </a:xfrm>
            <a:custGeom>
              <a:avLst/>
              <a:gdLst/>
              <a:ahLst/>
              <a:cxnLst/>
              <a:rect l="l" t="t" r="r" b="b"/>
              <a:pathLst>
                <a:path w="11053699" h="6217666">
                  <a:moveTo>
                    <a:pt x="0" y="0"/>
                  </a:moveTo>
                  <a:lnTo>
                    <a:pt x="11053699" y="0"/>
                  </a:lnTo>
                  <a:lnTo>
                    <a:pt x="11053699" y="6217666"/>
                  </a:lnTo>
                  <a:lnTo>
                    <a:pt x="0" y="621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7311" y="194853"/>
            <a:ext cx="16593379" cy="1988344"/>
            <a:chOff x="0" y="0"/>
            <a:chExt cx="22124505" cy="2651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24504" cy="2651126"/>
            </a:xfrm>
            <a:custGeom>
              <a:avLst/>
              <a:gdLst/>
              <a:ahLst/>
              <a:cxnLst/>
              <a:rect l="l" t="t" r="r" b="b"/>
              <a:pathLst>
                <a:path w="22124504" h="2651126">
                  <a:moveTo>
                    <a:pt x="0" y="0"/>
                  </a:moveTo>
                  <a:lnTo>
                    <a:pt x="22124504" y="0"/>
                  </a:lnTo>
                  <a:lnTo>
                    <a:pt x="22124504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2608" b="-112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124505" cy="27082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720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What if we organized around the </a:t>
              </a:r>
            </a:p>
            <a:p>
              <a:pPr algn="l">
                <a:lnSpc>
                  <a:spcPts val="7776"/>
                </a:lnSpc>
              </a:pPr>
              <a:r>
                <a:rPr lang="en-US" sz="720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person instead of the diagnosis?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60709" y="3075775"/>
            <a:ext cx="7788535" cy="1094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Shifting From: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2183197"/>
            <a:ext cx="7971415" cy="6291082"/>
            <a:chOff x="0" y="0"/>
            <a:chExt cx="10628554" cy="83881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628503" cy="8388096"/>
            </a:xfrm>
            <a:custGeom>
              <a:avLst/>
              <a:gdLst/>
              <a:ahLst/>
              <a:cxnLst/>
              <a:rect l="l" t="t" r="r" b="b"/>
              <a:pathLst>
                <a:path w="10628503" h="8388096">
                  <a:moveTo>
                    <a:pt x="0" y="0"/>
                  </a:moveTo>
                  <a:lnTo>
                    <a:pt x="10628503" y="0"/>
                  </a:lnTo>
                  <a:lnTo>
                    <a:pt x="10628503" y="8388096"/>
                  </a:lnTo>
                  <a:lnTo>
                    <a:pt x="0" y="8388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355" r="-1" b="-133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560709" y="4387377"/>
            <a:ext cx="7788535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Diagnosis --&gt; Determines Services/Supports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60709" y="5995311"/>
            <a:ext cx="7788535" cy="108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60709" y="7036003"/>
            <a:ext cx="7788535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Person --&gt; Needs --&gt; Supports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20" b="-61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6" name="Freeform 6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64381" y="1974548"/>
            <a:ext cx="14649113" cy="6954844"/>
            <a:chOff x="0" y="0"/>
            <a:chExt cx="905564" cy="4299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5564" cy="429927"/>
            </a:xfrm>
            <a:custGeom>
              <a:avLst/>
              <a:gdLst/>
              <a:ahLst/>
              <a:cxnLst/>
              <a:rect l="l" t="t" r="r" b="b"/>
              <a:pathLst>
                <a:path w="905564" h="429927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419605"/>
                  </a:lnTo>
                  <a:cubicBezTo>
                    <a:pt x="905564" y="425306"/>
                    <a:pt x="900942" y="429927"/>
                    <a:pt x="895242" y="429927"/>
                  </a:cubicBezTo>
                  <a:lnTo>
                    <a:pt x="10322" y="429927"/>
                  </a:lnTo>
                  <a:cubicBezTo>
                    <a:pt x="4621" y="429927"/>
                    <a:pt x="0" y="425306"/>
                    <a:pt x="0" y="419605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05564" cy="468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64381" y="441099"/>
            <a:ext cx="14649113" cy="1533449"/>
            <a:chOff x="0" y="0"/>
            <a:chExt cx="905564" cy="9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5564" cy="94793"/>
            </a:xfrm>
            <a:custGeom>
              <a:avLst/>
              <a:gdLst/>
              <a:ahLst/>
              <a:cxnLst/>
              <a:rect l="l" t="t" r="r" b="b"/>
              <a:pathLst>
                <a:path w="905564" h="94793">
                  <a:moveTo>
                    <a:pt x="10322" y="0"/>
                  </a:moveTo>
                  <a:lnTo>
                    <a:pt x="895242" y="0"/>
                  </a:lnTo>
                  <a:cubicBezTo>
                    <a:pt x="900942" y="0"/>
                    <a:pt x="905564" y="4621"/>
                    <a:pt x="905564" y="10322"/>
                  </a:cubicBezTo>
                  <a:lnTo>
                    <a:pt x="905564" y="84471"/>
                  </a:lnTo>
                  <a:cubicBezTo>
                    <a:pt x="905564" y="90172"/>
                    <a:pt x="900942" y="94793"/>
                    <a:pt x="895242" y="94793"/>
                  </a:cubicBezTo>
                  <a:lnTo>
                    <a:pt x="10322" y="94793"/>
                  </a:lnTo>
                  <a:cubicBezTo>
                    <a:pt x="4621" y="94793"/>
                    <a:pt x="0" y="90172"/>
                    <a:pt x="0" y="84471"/>
                  </a:cubicBezTo>
                  <a:lnTo>
                    <a:pt x="0" y="10322"/>
                  </a:lnTo>
                  <a:cubicBezTo>
                    <a:pt x="0" y="4621"/>
                    <a:pt x="4621" y="0"/>
                    <a:pt x="10322" y="0"/>
                  </a:cubicBezTo>
                  <a:close/>
                </a:path>
              </a:pathLst>
            </a:custGeom>
            <a:solidFill>
              <a:srgbClr val="FFEFC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5564" cy="13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84305" y="222800"/>
            <a:ext cx="4103695" cy="2749476"/>
          </a:xfrm>
          <a:custGeom>
            <a:avLst/>
            <a:gdLst/>
            <a:ahLst/>
            <a:cxnLst/>
            <a:rect l="l" t="t" r="r" b="b"/>
            <a:pathLst>
              <a:path w="4103695" h="2749476">
                <a:moveTo>
                  <a:pt x="0" y="0"/>
                </a:moveTo>
                <a:lnTo>
                  <a:pt x="4103695" y="0"/>
                </a:lnTo>
                <a:lnTo>
                  <a:pt x="4103695" y="2749476"/>
                </a:lnTo>
                <a:lnTo>
                  <a:pt x="0" y="2749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0160" y="-527855"/>
            <a:ext cx="2878566" cy="2781415"/>
          </a:xfrm>
          <a:custGeom>
            <a:avLst/>
            <a:gdLst/>
            <a:ahLst/>
            <a:cxnLst/>
            <a:rect l="l" t="t" r="r" b="b"/>
            <a:pathLst>
              <a:path w="2878566" h="2781415">
                <a:moveTo>
                  <a:pt x="0" y="0"/>
                </a:moveTo>
                <a:lnTo>
                  <a:pt x="2878567" y="0"/>
                </a:lnTo>
                <a:lnTo>
                  <a:pt x="2878567" y="2781415"/>
                </a:lnTo>
                <a:lnTo>
                  <a:pt x="0" y="2781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791565" y="5809011"/>
            <a:ext cx="2051848" cy="3790943"/>
          </a:xfrm>
          <a:custGeom>
            <a:avLst/>
            <a:gdLst/>
            <a:ahLst/>
            <a:cxnLst/>
            <a:rect l="l" t="t" r="r" b="b"/>
            <a:pathLst>
              <a:path w="2051848" h="3790943">
                <a:moveTo>
                  <a:pt x="0" y="0"/>
                </a:moveTo>
                <a:lnTo>
                  <a:pt x="2051848" y="0"/>
                </a:lnTo>
                <a:lnTo>
                  <a:pt x="2051848" y="3790943"/>
                </a:lnTo>
                <a:lnTo>
                  <a:pt x="0" y="37909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503876" y="1933523"/>
            <a:ext cx="11370121" cy="131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5"/>
              </a:lnSpc>
            </a:pPr>
            <a:r>
              <a:rPr lang="en-US" sz="5239" b="1" spc="193" dirty="0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Welcome to Services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75272" y="367268"/>
            <a:ext cx="8227331" cy="15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175">
                <a:solidFill>
                  <a:srgbClr val="000000"/>
                </a:solidFill>
                <a:latin typeface="Sensa Wild Fill"/>
                <a:ea typeface="Sensa Wild Fill"/>
                <a:cs typeface="Sensa Wild Fill"/>
                <a:sym typeface="Sensa Wild Fill"/>
              </a:rPr>
              <a:t>THE FLIGHT PLAN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2499" y="2730231"/>
            <a:ext cx="13431080" cy="652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•No matter what “door” a patient/family walks through, we serve them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•Prevent patients/families from having to “jump through hoops”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•Tell me your story, and you only </a:t>
            </a:r>
            <a:r>
              <a:rPr lang="en-US" sz="3239" b="1" u="sng" spc="119">
                <a:solidFill>
                  <a:srgbClr val="351C0C"/>
                </a:solidFill>
                <a:latin typeface="Biski Bold"/>
                <a:ea typeface="Biski Bold"/>
                <a:cs typeface="Biski Bold"/>
                <a:sym typeface="Biski Bold"/>
              </a:rPr>
              <a:t>have</a:t>
            </a: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 to tell it once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4535"/>
              </a:lnSpc>
            </a:pPr>
            <a:r>
              <a:rPr lang="en-US" sz="3239" spc="119">
                <a:solidFill>
                  <a:srgbClr val="351C0C"/>
                </a:solidFill>
                <a:latin typeface="Biski"/>
                <a:ea typeface="Biski"/>
                <a:cs typeface="Biski"/>
                <a:sym typeface="Biski"/>
              </a:rPr>
              <a:t>•Assess for services and supports without restrictions of diagnosis</a:t>
            </a:r>
          </a:p>
          <a:p>
            <a:pPr algn="just">
              <a:lnSpc>
                <a:spcPts val="4535"/>
              </a:lnSpc>
            </a:pPr>
            <a:endParaRPr lang="en-US" sz="3239" spc="119">
              <a:solidFill>
                <a:srgbClr val="351C0C"/>
              </a:solidFill>
              <a:latin typeface="Biski"/>
              <a:ea typeface="Biski"/>
              <a:cs typeface="Biski"/>
              <a:sym typeface="Bisk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7315" y="547688"/>
            <a:ext cx="16593379" cy="1988344"/>
            <a:chOff x="0" y="0"/>
            <a:chExt cx="22124505" cy="2651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24504" cy="2651126"/>
            </a:xfrm>
            <a:custGeom>
              <a:avLst/>
              <a:gdLst/>
              <a:ahLst/>
              <a:cxnLst/>
              <a:rect l="l" t="t" r="r" b="b"/>
              <a:pathLst>
                <a:path w="22124504" h="2651126">
                  <a:moveTo>
                    <a:pt x="0" y="0"/>
                  </a:moveTo>
                  <a:lnTo>
                    <a:pt x="22124504" y="0"/>
                  </a:lnTo>
                  <a:lnTo>
                    <a:pt x="22124504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2608" b="-112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2124505" cy="27178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90"/>
                </a:lnSpc>
              </a:pPr>
              <a:r>
                <a:rPr lang="en-US" sz="6750" b="1">
                  <a:solidFill>
                    <a:srgbClr val="E36F1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Emerging Approach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797739" y="2478881"/>
            <a:ext cx="7788535" cy="441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focus shifts from diagnosis to identifying individual needs and supports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47315" y="2235303"/>
            <a:ext cx="8159677" cy="6291082"/>
            <a:chOff x="0" y="0"/>
            <a:chExt cx="10879569" cy="83881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879582" cy="8388096"/>
            </a:xfrm>
            <a:custGeom>
              <a:avLst/>
              <a:gdLst/>
              <a:ahLst/>
              <a:cxnLst/>
              <a:rect l="l" t="t" r="r" b="b"/>
              <a:pathLst>
                <a:path w="10879582" h="8388096">
                  <a:moveTo>
                    <a:pt x="0" y="0"/>
                  </a:moveTo>
                  <a:lnTo>
                    <a:pt x="10879582" y="0"/>
                  </a:lnTo>
                  <a:lnTo>
                    <a:pt x="10879582" y="8388096"/>
                  </a:lnTo>
                  <a:lnTo>
                    <a:pt x="0" y="8388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001" r="-66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188" y="8929392"/>
            <a:ext cx="18548366" cy="1385592"/>
            <a:chOff x="0" y="0"/>
            <a:chExt cx="24731154" cy="1847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1090" cy="1847469"/>
            </a:xfrm>
            <a:custGeom>
              <a:avLst/>
              <a:gdLst/>
              <a:ahLst/>
              <a:cxnLst/>
              <a:rect l="l" t="t" r="r" b="b"/>
              <a:pathLst>
                <a:path w="24731090" h="1847469">
                  <a:moveTo>
                    <a:pt x="0" y="0"/>
                  </a:moveTo>
                  <a:lnTo>
                    <a:pt x="24731090" y="0"/>
                  </a:lnTo>
                  <a:lnTo>
                    <a:pt x="24731090" y="1847469"/>
                  </a:lnTo>
                  <a:lnTo>
                    <a:pt x="0" y="1847469"/>
                  </a:lnTo>
                  <a:close/>
                </a:path>
              </a:pathLst>
            </a:custGeom>
            <a:gradFill rotWithShape="1">
              <a:gsLst>
                <a:gs pos="0">
                  <a:srgbClr val="87AFBF">
                    <a:alpha val="100000"/>
                  </a:srgbClr>
                </a:gs>
                <a:gs pos="56000">
                  <a:srgbClr val="FFFFFF">
                    <a:alpha val="100000"/>
                  </a:srgbClr>
                </a:gs>
                <a:gs pos="100000">
                  <a:srgbClr val="A7C4D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012" y="9092641"/>
            <a:ext cx="3138688" cy="1059094"/>
            <a:chOff x="0" y="0"/>
            <a:chExt cx="4184917" cy="1412126"/>
          </a:xfrm>
        </p:grpSpPr>
        <p:sp>
          <p:nvSpPr>
            <p:cNvPr id="5" name="Freeform 5" descr="A picture containing food, drawing  Description automatically generated"/>
            <p:cNvSpPr/>
            <p:nvPr/>
          </p:nvSpPr>
          <p:spPr>
            <a:xfrm>
              <a:off x="0" y="0"/>
              <a:ext cx="4184904" cy="1412113"/>
            </a:xfrm>
            <a:custGeom>
              <a:avLst/>
              <a:gdLst/>
              <a:ahLst/>
              <a:cxnLst/>
              <a:rect l="l" t="t" r="r" b="b"/>
              <a:pathLst>
                <a:path w="4184904" h="1412113">
                  <a:moveTo>
                    <a:pt x="0" y="0"/>
                  </a:moveTo>
                  <a:lnTo>
                    <a:pt x="4184904" y="0"/>
                  </a:lnTo>
                  <a:lnTo>
                    <a:pt x="4184904" y="1412113"/>
                  </a:lnTo>
                  <a:lnTo>
                    <a:pt x="0" y="1412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181" b="-557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7034214" y="1028700"/>
            <a:ext cx="10855430" cy="7381693"/>
          </a:xfrm>
          <a:custGeom>
            <a:avLst/>
            <a:gdLst/>
            <a:ahLst/>
            <a:cxnLst/>
            <a:rect l="l" t="t" r="r" b="b"/>
            <a:pathLst>
              <a:path w="10855430" h="7381693">
                <a:moveTo>
                  <a:pt x="0" y="0"/>
                </a:moveTo>
                <a:lnTo>
                  <a:pt x="10855431" y="0"/>
                </a:lnTo>
                <a:lnTo>
                  <a:pt x="10855431" y="7381693"/>
                </a:lnTo>
                <a:lnTo>
                  <a:pt x="0" y="7381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63444" y="1138888"/>
            <a:ext cx="5545849" cy="739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•Person-centered approach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endParaRPr lang="en-US" sz="4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•Support needs drive services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endParaRPr lang="en-US" sz="4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•Diagnosis informs care but does not define support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endParaRPr lang="en-US" sz="4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584371" y="494697"/>
            <a:ext cx="1449843" cy="1440781"/>
          </a:xfrm>
          <a:custGeom>
            <a:avLst/>
            <a:gdLst/>
            <a:ahLst/>
            <a:cxnLst/>
            <a:rect l="l" t="t" r="r" b="b"/>
            <a:pathLst>
              <a:path w="1449843" h="1440781">
                <a:moveTo>
                  <a:pt x="0" y="0"/>
                </a:moveTo>
                <a:lnTo>
                  <a:pt x="1449843" y="0"/>
                </a:lnTo>
                <a:lnTo>
                  <a:pt x="1449843" y="1440781"/>
                </a:lnTo>
                <a:lnTo>
                  <a:pt x="0" y="1440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2619</Words>
  <Application>Microsoft Office PowerPoint</Application>
  <PresentationFormat>Custom</PresentationFormat>
  <Paragraphs>476</Paragraphs>
  <Slides>53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Canva Sans Bold</vt:lpstr>
      <vt:lpstr>Biski Bold Italics</vt:lpstr>
      <vt:lpstr>Arimo</vt:lpstr>
      <vt:lpstr>Biski Italics</vt:lpstr>
      <vt:lpstr>Impact</vt:lpstr>
      <vt:lpstr>Calibri</vt:lpstr>
      <vt:lpstr>Calibri (MS) Bold</vt:lpstr>
      <vt:lpstr>Biski</vt:lpstr>
      <vt:lpstr>Sensa Wild Fill</vt:lpstr>
      <vt:lpstr>Calibri (MS)</vt:lpstr>
      <vt:lpstr>Calibri (MS) Bold Italics</vt:lpstr>
      <vt:lpstr>Century Gothic Paneuropean Bold</vt:lpstr>
      <vt:lpstr>Biski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Silos to Synergy: Advancing Patient- Centered Systems of Care</dc:title>
  <dc:creator>Elizabeth E. Stasey</dc:creator>
  <cp:lastModifiedBy>Elizabeth E. Stasey</cp:lastModifiedBy>
  <cp:revision>2</cp:revision>
  <dcterms:created xsi:type="dcterms:W3CDTF">2006-08-16T00:00:00Z</dcterms:created>
  <dcterms:modified xsi:type="dcterms:W3CDTF">2026-06-03T20:22:17Z</dcterms:modified>
  <dc:identifier>DAHK90OkyR8</dc:identifier>
</cp:coreProperties>
</file>